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2" r:id="rId1"/>
  </p:sldMasterIdLst>
  <p:notesMasterIdLst>
    <p:notesMasterId r:id="rId200"/>
  </p:notesMasterIdLst>
  <p:sldIdLst>
    <p:sldId id="256" r:id="rId2"/>
    <p:sldId id="257" r:id="rId3"/>
    <p:sldId id="258" r:id="rId4"/>
    <p:sldId id="259" r:id="rId5"/>
    <p:sldId id="261" r:id="rId6"/>
    <p:sldId id="260" r:id="rId7"/>
    <p:sldId id="262" r:id="rId8"/>
    <p:sldId id="263" r:id="rId9"/>
    <p:sldId id="264" r:id="rId10"/>
    <p:sldId id="265" r:id="rId11"/>
    <p:sldId id="266" r:id="rId12"/>
    <p:sldId id="267" r:id="rId13"/>
    <p:sldId id="490" r:id="rId14"/>
    <p:sldId id="268" r:id="rId15"/>
    <p:sldId id="269" r:id="rId16"/>
    <p:sldId id="270" r:id="rId17"/>
    <p:sldId id="271" r:id="rId18"/>
    <p:sldId id="272" r:id="rId19"/>
    <p:sldId id="273" r:id="rId20"/>
    <p:sldId id="274" r:id="rId21"/>
    <p:sldId id="275" r:id="rId22"/>
    <p:sldId id="276" r:id="rId23"/>
    <p:sldId id="491" r:id="rId24"/>
    <p:sldId id="277" r:id="rId25"/>
    <p:sldId id="278" r:id="rId26"/>
    <p:sldId id="279" r:id="rId27"/>
    <p:sldId id="280" r:id="rId28"/>
    <p:sldId id="281" r:id="rId29"/>
    <p:sldId id="282" r:id="rId30"/>
    <p:sldId id="283" r:id="rId31"/>
    <p:sldId id="284" r:id="rId32"/>
    <p:sldId id="319" r:id="rId33"/>
    <p:sldId id="321" r:id="rId34"/>
    <p:sldId id="325" r:id="rId35"/>
    <p:sldId id="322" r:id="rId36"/>
    <p:sldId id="444" r:id="rId37"/>
    <p:sldId id="445" r:id="rId38"/>
    <p:sldId id="323" r:id="rId39"/>
    <p:sldId id="324" r:id="rId40"/>
    <p:sldId id="285" r:id="rId41"/>
    <p:sldId id="492" r:id="rId42"/>
    <p:sldId id="326" r:id="rId43"/>
    <p:sldId id="454" r:id="rId44"/>
    <p:sldId id="446" r:id="rId45"/>
    <p:sldId id="447" r:id="rId46"/>
    <p:sldId id="455" r:id="rId47"/>
    <p:sldId id="448" r:id="rId48"/>
    <p:sldId id="456" r:id="rId49"/>
    <p:sldId id="449" r:id="rId50"/>
    <p:sldId id="450" r:id="rId51"/>
    <p:sldId id="457" r:id="rId52"/>
    <p:sldId id="451" r:id="rId53"/>
    <p:sldId id="452" r:id="rId54"/>
    <p:sldId id="453" r:id="rId55"/>
    <p:sldId id="459" r:id="rId56"/>
    <p:sldId id="458" r:id="rId57"/>
    <p:sldId id="493" r:id="rId58"/>
    <p:sldId id="335" r:id="rId59"/>
    <p:sldId id="336" r:id="rId60"/>
    <p:sldId id="337" r:id="rId61"/>
    <p:sldId id="338" r:id="rId62"/>
    <p:sldId id="460" r:id="rId63"/>
    <p:sldId id="461" r:id="rId64"/>
    <p:sldId id="339" r:id="rId65"/>
    <p:sldId id="462" r:id="rId66"/>
    <p:sldId id="340" r:id="rId67"/>
    <p:sldId id="463" r:id="rId68"/>
    <p:sldId id="341" r:id="rId69"/>
    <p:sldId id="464" r:id="rId70"/>
    <p:sldId id="466" r:id="rId71"/>
    <p:sldId id="467" r:id="rId72"/>
    <p:sldId id="343" r:id="rId73"/>
    <p:sldId id="469" r:id="rId74"/>
    <p:sldId id="468" r:id="rId75"/>
    <p:sldId id="494" r:id="rId76"/>
    <p:sldId id="405" r:id="rId77"/>
    <p:sldId id="406" r:id="rId78"/>
    <p:sldId id="499" r:id="rId79"/>
    <p:sldId id="407" r:id="rId80"/>
    <p:sldId id="408" r:id="rId81"/>
    <p:sldId id="409" r:id="rId82"/>
    <p:sldId id="410" r:id="rId83"/>
    <p:sldId id="411" r:id="rId84"/>
    <p:sldId id="413" r:id="rId85"/>
    <p:sldId id="414" r:id="rId86"/>
    <p:sldId id="415" r:id="rId87"/>
    <p:sldId id="416" r:id="rId88"/>
    <p:sldId id="417" r:id="rId89"/>
    <p:sldId id="418" r:id="rId90"/>
    <p:sldId id="419" r:id="rId91"/>
    <p:sldId id="420" r:id="rId92"/>
    <p:sldId id="421" r:id="rId93"/>
    <p:sldId id="423" r:id="rId94"/>
    <p:sldId id="424" r:id="rId95"/>
    <p:sldId id="425" r:id="rId96"/>
    <p:sldId id="426" r:id="rId97"/>
    <p:sldId id="427" r:id="rId98"/>
    <p:sldId id="428" r:id="rId99"/>
    <p:sldId id="429" r:id="rId100"/>
    <p:sldId id="430" r:id="rId101"/>
    <p:sldId id="431" r:id="rId102"/>
    <p:sldId id="432" r:id="rId103"/>
    <p:sldId id="433" r:id="rId104"/>
    <p:sldId id="434" r:id="rId105"/>
    <p:sldId id="435" r:id="rId106"/>
    <p:sldId id="436" r:id="rId107"/>
    <p:sldId id="437" r:id="rId108"/>
    <p:sldId id="438" r:id="rId109"/>
    <p:sldId id="439" r:id="rId110"/>
    <p:sldId id="440" r:id="rId111"/>
    <p:sldId id="441" r:id="rId112"/>
    <p:sldId id="442" r:id="rId113"/>
    <p:sldId id="470" r:id="rId114"/>
    <p:sldId id="443" r:id="rId115"/>
    <p:sldId id="495" r:id="rId116"/>
    <p:sldId id="345" r:id="rId117"/>
    <p:sldId id="346" r:id="rId118"/>
    <p:sldId id="347" r:id="rId119"/>
    <p:sldId id="348" r:id="rId120"/>
    <p:sldId id="349" r:id="rId121"/>
    <p:sldId id="350" r:id="rId122"/>
    <p:sldId id="351" r:id="rId123"/>
    <p:sldId id="352" r:id="rId124"/>
    <p:sldId id="353" r:id="rId125"/>
    <p:sldId id="354" r:id="rId126"/>
    <p:sldId id="471" r:id="rId127"/>
    <p:sldId id="355" r:id="rId128"/>
    <p:sldId id="472" r:id="rId129"/>
    <p:sldId id="356" r:id="rId130"/>
    <p:sldId id="473" r:id="rId131"/>
    <p:sldId id="474" r:id="rId132"/>
    <p:sldId id="357" r:id="rId133"/>
    <p:sldId id="475" r:id="rId134"/>
    <p:sldId id="476" r:id="rId135"/>
    <p:sldId id="358" r:id="rId136"/>
    <p:sldId id="359" r:id="rId137"/>
    <p:sldId id="360" r:id="rId138"/>
    <p:sldId id="496" r:id="rId139"/>
    <p:sldId id="361" r:id="rId140"/>
    <p:sldId id="362" r:id="rId141"/>
    <p:sldId id="363" r:id="rId142"/>
    <p:sldId id="364" r:id="rId143"/>
    <p:sldId id="365" r:id="rId144"/>
    <p:sldId id="366" r:id="rId145"/>
    <p:sldId id="477" r:id="rId146"/>
    <p:sldId id="367" r:id="rId147"/>
    <p:sldId id="368" r:id="rId148"/>
    <p:sldId id="369" r:id="rId149"/>
    <p:sldId id="370" r:id="rId150"/>
    <p:sldId id="478" r:id="rId151"/>
    <p:sldId id="371" r:id="rId152"/>
    <p:sldId id="372" r:id="rId153"/>
    <p:sldId id="479" r:id="rId154"/>
    <p:sldId id="500" r:id="rId155"/>
    <p:sldId id="501" r:id="rId156"/>
    <p:sldId id="502" r:id="rId157"/>
    <p:sldId id="497" r:id="rId158"/>
    <p:sldId id="373" r:id="rId159"/>
    <p:sldId id="374" r:id="rId160"/>
    <p:sldId id="375" r:id="rId161"/>
    <p:sldId id="376" r:id="rId162"/>
    <p:sldId id="377" r:id="rId163"/>
    <p:sldId id="378" r:id="rId164"/>
    <p:sldId id="379" r:id="rId165"/>
    <p:sldId id="380" r:id="rId166"/>
    <p:sldId id="381" r:id="rId167"/>
    <p:sldId id="382" r:id="rId168"/>
    <p:sldId id="480" r:id="rId169"/>
    <p:sldId id="383" r:id="rId170"/>
    <p:sldId id="481" r:id="rId171"/>
    <p:sldId id="384" r:id="rId172"/>
    <p:sldId id="385" r:id="rId173"/>
    <p:sldId id="386" r:id="rId174"/>
    <p:sldId id="387" r:id="rId175"/>
    <p:sldId id="388" r:id="rId176"/>
    <p:sldId id="389" r:id="rId177"/>
    <p:sldId id="482" r:id="rId178"/>
    <p:sldId id="390" r:id="rId179"/>
    <p:sldId id="391" r:id="rId180"/>
    <p:sldId id="483" r:id="rId181"/>
    <p:sldId id="392" r:id="rId182"/>
    <p:sldId id="393" r:id="rId183"/>
    <p:sldId id="394" r:id="rId184"/>
    <p:sldId id="498" r:id="rId185"/>
    <p:sldId id="396" r:id="rId186"/>
    <p:sldId id="397" r:id="rId187"/>
    <p:sldId id="398" r:id="rId188"/>
    <p:sldId id="484" r:id="rId189"/>
    <p:sldId id="485" r:id="rId190"/>
    <p:sldId id="399" r:id="rId191"/>
    <p:sldId id="486" r:id="rId192"/>
    <p:sldId id="400" r:id="rId193"/>
    <p:sldId id="487" r:id="rId194"/>
    <p:sldId id="488" r:id="rId195"/>
    <p:sldId id="401" r:id="rId196"/>
    <p:sldId id="402" r:id="rId197"/>
    <p:sldId id="489" r:id="rId198"/>
    <p:sldId id="403" r:id="rId199"/>
  </p:sldIdLst>
  <p:sldSz cx="9144000" cy="6858000" type="screen4x3"/>
  <p:notesSz cx="6858000" cy="9144000"/>
  <p:defaultTextStyle>
    <a:defPPr>
      <a:defRPr lang="en-US"/>
    </a:defPPr>
    <a:lvl1pPr algn="l" rtl="0" eaLnBrk="0" fontAlgn="base" hangingPunct="0">
      <a:spcBef>
        <a:spcPct val="0"/>
      </a:spcBef>
      <a:spcAft>
        <a:spcPct val="0"/>
      </a:spcAft>
      <a:defRPr sz="4400" b="1" kern="1200">
        <a:solidFill>
          <a:schemeClr val="tx2"/>
        </a:solidFill>
        <a:latin typeface="Verdana" panose="020B0604030504040204" pitchFamily="34" charset="0"/>
        <a:ea typeface="+mn-ea"/>
        <a:cs typeface="+mn-cs"/>
      </a:defRPr>
    </a:lvl1pPr>
    <a:lvl2pPr marL="457200" algn="l" rtl="0" eaLnBrk="0" fontAlgn="base" hangingPunct="0">
      <a:spcBef>
        <a:spcPct val="0"/>
      </a:spcBef>
      <a:spcAft>
        <a:spcPct val="0"/>
      </a:spcAft>
      <a:defRPr sz="4400" b="1" kern="1200">
        <a:solidFill>
          <a:schemeClr val="tx2"/>
        </a:solidFill>
        <a:latin typeface="Verdana" panose="020B0604030504040204" pitchFamily="34" charset="0"/>
        <a:ea typeface="+mn-ea"/>
        <a:cs typeface="+mn-cs"/>
      </a:defRPr>
    </a:lvl2pPr>
    <a:lvl3pPr marL="914400" algn="l" rtl="0" eaLnBrk="0" fontAlgn="base" hangingPunct="0">
      <a:spcBef>
        <a:spcPct val="0"/>
      </a:spcBef>
      <a:spcAft>
        <a:spcPct val="0"/>
      </a:spcAft>
      <a:defRPr sz="4400" b="1" kern="1200">
        <a:solidFill>
          <a:schemeClr val="tx2"/>
        </a:solidFill>
        <a:latin typeface="Verdana" panose="020B0604030504040204" pitchFamily="34" charset="0"/>
        <a:ea typeface="+mn-ea"/>
        <a:cs typeface="+mn-cs"/>
      </a:defRPr>
    </a:lvl3pPr>
    <a:lvl4pPr marL="1371600" algn="l" rtl="0" eaLnBrk="0" fontAlgn="base" hangingPunct="0">
      <a:spcBef>
        <a:spcPct val="0"/>
      </a:spcBef>
      <a:spcAft>
        <a:spcPct val="0"/>
      </a:spcAft>
      <a:defRPr sz="4400" b="1" kern="1200">
        <a:solidFill>
          <a:schemeClr val="tx2"/>
        </a:solidFill>
        <a:latin typeface="Verdana" panose="020B0604030504040204" pitchFamily="34" charset="0"/>
        <a:ea typeface="+mn-ea"/>
        <a:cs typeface="+mn-cs"/>
      </a:defRPr>
    </a:lvl4pPr>
    <a:lvl5pPr marL="1828800" algn="l" rtl="0" eaLnBrk="0" fontAlgn="base" hangingPunct="0">
      <a:spcBef>
        <a:spcPct val="0"/>
      </a:spcBef>
      <a:spcAft>
        <a:spcPct val="0"/>
      </a:spcAft>
      <a:defRPr sz="4400" b="1" kern="1200">
        <a:solidFill>
          <a:schemeClr val="tx2"/>
        </a:solidFill>
        <a:latin typeface="Verdana" panose="020B0604030504040204" pitchFamily="34" charset="0"/>
        <a:ea typeface="+mn-ea"/>
        <a:cs typeface="+mn-cs"/>
      </a:defRPr>
    </a:lvl5pPr>
    <a:lvl6pPr marL="2286000" algn="l" defTabSz="914400" rtl="0" eaLnBrk="1" latinLnBrk="0" hangingPunct="1">
      <a:defRPr sz="4400" b="1" kern="1200">
        <a:solidFill>
          <a:schemeClr val="tx2"/>
        </a:solidFill>
        <a:latin typeface="Verdana" panose="020B0604030504040204" pitchFamily="34" charset="0"/>
        <a:ea typeface="+mn-ea"/>
        <a:cs typeface="+mn-cs"/>
      </a:defRPr>
    </a:lvl6pPr>
    <a:lvl7pPr marL="2743200" algn="l" defTabSz="914400" rtl="0" eaLnBrk="1" latinLnBrk="0" hangingPunct="1">
      <a:defRPr sz="4400" b="1" kern="1200">
        <a:solidFill>
          <a:schemeClr val="tx2"/>
        </a:solidFill>
        <a:latin typeface="Verdana" panose="020B0604030504040204" pitchFamily="34" charset="0"/>
        <a:ea typeface="+mn-ea"/>
        <a:cs typeface="+mn-cs"/>
      </a:defRPr>
    </a:lvl7pPr>
    <a:lvl8pPr marL="3200400" algn="l" defTabSz="914400" rtl="0" eaLnBrk="1" latinLnBrk="0" hangingPunct="1">
      <a:defRPr sz="4400" b="1" kern="1200">
        <a:solidFill>
          <a:schemeClr val="tx2"/>
        </a:solidFill>
        <a:latin typeface="Verdana" panose="020B0604030504040204" pitchFamily="34" charset="0"/>
        <a:ea typeface="+mn-ea"/>
        <a:cs typeface="+mn-cs"/>
      </a:defRPr>
    </a:lvl8pPr>
    <a:lvl9pPr marL="3657600" algn="l" defTabSz="914400" rtl="0" eaLnBrk="1" latinLnBrk="0" hangingPunct="1">
      <a:defRPr sz="4400" b="1" kern="1200">
        <a:solidFill>
          <a:schemeClr val="tx2"/>
        </a:solidFill>
        <a:latin typeface="Verdana" panose="020B060403050404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7" d="100"/>
          <a:sy n="67" d="100"/>
        </p:scale>
        <p:origin x="1392" y="4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196" Type="http://schemas.openxmlformats.org/officeDocument/2006/relationships/slide" Target="slides/slide195.xml"/><Relationship Id="rId200" Type="http://schemas.openxmlformats.org/officeDocument/2006/relationships/notesMaster" Target="notesMasters/notesMaster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1" Type="http://schemas.openxmlformats.org/officeDocument/2006/relationships/presProps" Target="presProp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tableStyles" Target="tableStyles.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s>
</file>

<file path=ppt/media/hdphoto1.wdp>
</file>

<file path=ppt/media/image1.jpg>
</file>

<file path=ppt/media/image10.jpeg>
</file>

<file path=ppt/media/image11.jpeg>
</file>

<file path=ppt/media/image12.jpeg>
</file>

<file path=ppt/media/image13.png>
</file>

<file path=ppt/media/image14.png>
</file>

<file path=ppt/media/image15.png>
</file>

<file path=ppt/media/image16.jpeg>
</file>

<file path=ppt/media/image17.png>
</file>

<file path=ppt/media/image18.png>
</file>

<file path=ppt/media/image19.jpeg>
</file>

<file path=ppt/media/image2.jpeg>
</file>

<file path=ppt/media/image20.jpe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a:defRPr/>
            </a:pPr>
            <a:fld id="{64AEC5C5-7E67-42E5-8F3B-033898E78F4C}" type="datetimeFigureOut">
              <a:rPr lang="en-US"/>
              <a:pPr>
                <a:defRPr/>
              </a:pPr>
              <a:t>1/5/2019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a:defRPr/>
            </a:pPr>
            <a:fld id="{394A360B-5CA7-4E21-B5E4-3CB2000A1007}" type="slidenum">
              <a:rPr lang="en-US"/>
              <a:pPr>
                <a:defRPr/>
              </a:pPr>
              <a:t>‹#›</a:t>
            </a:fld>
            <a:endParaRPr lang="en-US"/>
          </a:p>
        </p:txBody>
      </p:sp>
    </p:spTree>
    <p:extLst>
      <p:ext uri="{BB962C8B-B14F-4D97-AF65-F5344CB8AC3E}">
        <p14:creationId xmlns:p14="http://schemas.microsoft.com/office/powerpoint/2010/main" val="371998466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8066"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88067" name="Rectangle 2"/>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577727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9570"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109571" name="Rectangle 2"/>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5967748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1618" name="Rectangle 1"/>
          <p:cNvSpPr>
            <a:spLocks noGrp="1" noRot="1" noChangeAspect="1" noChangeArrowheads="1" noTextEdit="1"/>
          </p:cNvSpPr>
          <p:nvPr>
            <p:ph type="sldImg"/>
          </p:nvPr>
        </p:nvSpPr>
        <p:spPr bwMode="auto">
          <a:xfrm>
            <a:off x="1588" y="0"/>
            <a:ext cx="1587" cy="1588"/>
          </a:xfrm>
          <a:solidFill>
            <a:srgbClr val="FFFFFF"/>
          </a:solidFill>
          <a:ln>
            <a:solidFill>
              <a:srgbClr val="000000"/>
            </a:solidFill>
            <a:miter lim="800000"/>
            <a:headEnd/>
            <a:tailEnd/>
          </a:ln>
        </p:spPr>
      </p:sp>
      <p:sp>
        <p:nvSpPr>
          <p:cNvPr id="111619" name="Rectangle 2"/>
          <p:cNvSpPr>
            <a:spLocks noGrp="1" noChangeArrowheads="1"/>
          </p:cNvSpPr>
          <p:nvPr>
            <p:ph type="body" idx="1"/>
          </p:nvPr>
        </p:nvSpPr>
        <p:spPr bwMode="auto">
          <a:xfrm>
            <a:off x="685800" y="4343400"/>
            <a:ext cx="5486400" cy="40243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161126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bwMode="auto">
          <a:xfrm>
            <a:off x="1588" y="0"/>
            <a:ext cx="1587" cy="1588"/>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3667" name="Rectangle 3"/>
          <p:cNvSpPr>
            <a:spLocks noGrp="1" noChangeArrowheads="1"/>
          </p:cNvSpPr>
          <p:nvPr>
            <p:ph type="body" idx="1"/>
          </p:nvPr>
        </p:nvSpPr>
        <p:spPr bwMode="auto">
          <a:xfrm>
            <a:off x="685800" y="4343400"/>
            <a:ext cx="5486400" cy="40243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31417595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5714" name="Rectangle 1"/>
          <p:cNvSpPr>
            <a:spLocks noGrp="1" noRot="1" noChangeAspect="1" noChangeArrowheads="1" noTextEdit="1"/>
          </p:cNvSpPr>
          <p:nvPr>
            <p:ph type="sldImg"/>
          </p:nvPr>
        </p:nvSpPr>
        <p:spPr bwMode="auto">
          <a:xfrm>
            <a:off x="1588" y="0"/>
            <a:ext cx="1587" cy="1588"/>
          </a:xfrm>
          <a:solidFill>
            <a:srgbClr val="FFFFFF"/>
          </a:solidFill>
          <a:ln>
            <a:solidFill>
              <a:srgbClr val="000000"/>
            </a:solidFill>
            <a:miter lim="800000"/>
            <a:headEnd/>
            <a:tailEnd/>
          </a:ln>
        </p:spPr>
      </p:sp>
      <p:sp>
        <p:nvSpPr>
          <p:cNvPr id="115715" name="Rectangle 2"/>
          <p:cNvSpPr>
            <a:spLocks noGrp="1" noChangeArrowheads="1"/>
          </p:cNvSpPr>
          <p:nvPr>
            <p:ph type="body" idx="1"/>
          </p:nvPr>
        </p:nvSpPr>
        <p:spPr bwMode="auto">
          <a:xfrm>
            <a:off x="685800" y="4343400"/>
            <a:ext cx="5486400" cy="40243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015330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7762" name="Rectangle 2"/>
          <p:cNvSpPr>
            <a:spLocks noGrp="1" noRot="1" noChangeAspect="1" noChangeArrowheads="1" noTextEdit="1"/>
          </p:cNvSpPr>
          <p:nvPr>
            <p:ph type="sldImg"/>
          </p:nvPr>
        </p:nvSpPr>
        <p:spPr bwMode="auto">
          <a:xfrm>
            <a:off x="1588" y="0"/>
            <a:ext cx="1587" cy="1588"/>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7763" name="Rectangle 3"/>
          <p:cNvSpPr>
            <a:spLocks noGrp="1" noChangeArrowheads="1"/>
          </p:cNvSpPr>
          <p:nvPr>
            <p:ph type="body" idx="1"/>
          </p:nvPr>
        </p:nvSpPr>
        <p:spPr bwMode="auto">
          <a:xfrm>
            <a:off x="685800" y="4343400"/>
            <a:ext cx="5486400" cy="40243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1161672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1858"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121859" name="Rectangle 2"/>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8557187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3906"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123907" name="Rectangle 2"/>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1940580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5954"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125955" name="Rectangle 2"/>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8926440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8002"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128003" name="Rectangle 2"/>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6149048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0051"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lnSpc>
                <a:spcPct val="123000"/>
              </a:lnSpc>
              <a:spcBef>
                <a:spcPct val="0"/>
              </a:spcBef>
            </a:pPr>
            <a:r>
              <a:rPr lang="en-GB" altLang="en-US" sz="900" smtClean="0">
                <a:latin typeface="Bembo"/>
              </a:rPr>
              <a:t>You are the DBA at a backup data center.Your company provides back up and</a:t>
            </a:r>
          </a:p>
          <a:p>
            <a:pPr eaLnBrk="1" hangingPunct="1">
              <a:lnSpc>
                <a:spcPct val="123000"/>
              </a:lnSpc>
              <a:spcBef>
                <a:spcPct val="0"/>
              </a:spcBef>
            </a:pPr>
            <a:r>
              <a:rPr lang="en-GB" altLang="en-US" sz="900" smtClean="0">
                <a:latin typeface="Bembo"/>
              </a:rPr>
              <a:t>redundant data services for several different businesses.Your job is simply to back</a:t>
            </a:r>
          </a:p>
          <a:p>
            <a:pPr eaLnBrk="1" hangingPunct="1">
              <a:lnSpc>
                <a:spcPct val="123000"/>
              </a:lnSpc>
              <a:spcBef>
                <a:spcPct val="0"/>
              </a:spcBef>
            </a:pPr>
            <a:r>
              <a:rPr lang="en-GB" altLang="en-US" sz="900" smtClean="0">
                <a:latin typeface="Bembo"/>
              </a:rPr>
              <a:t>up the data and make sure the data replication technology is working appropriately.</a:t>
            </a:r>
          </a:p>
          <a:p>
            <a:pPr eaLnBrk="1" hangingPunct="1">
              <a:lnSpc>
                <a:spcPct val="123000"/>
              </a:lnSpc>
              <a:spcBef>
                <a:spcPct val="0"/>
              </a:spcBef>
            </a:pPr>
            <a:r>
              <a:rPr lang="en-GB" altLang="en-US" sz="900" smtClean="0">
                <a:latin typeface="Bembo"/>
              </a:rPr>
              <a:t>Is it acceptable for you to check out all of the information in the databases</a:t>
            </a:r>
          </a:p>
          <a:p>
            <a:pPr eaLnBrk="1" hangingPunct="1">
              <a:lnSpc>
                <a:spcPct val="123000"/>
              </a:lnSpc>
              <a:spcBef>
                <a:spcPct val="0"/>
              </a:spcBef>
            </a:pPr>
            <a:r>
              <a:rPr lang="en-GB" altLang="en-US" sz="900" smtClean="0">
                <a:latin typeface="Bembo"/>
              </a:rPr>
              <a:t>of all of your clients?</a:t>
            </a:r>
          </a:p>
          <a:p>
            <a:pPr eaLnBrk="1" hangingPunct="1">
              <a:lnSpc>
                <a:spcPct val="110000"/>
              </a:lnSpc>
              <a:spcBef>
                <a:spcPct val="0"/>
              </a:spcBef>
            </a:pPr>
            <a:r>
              <a:rPr lang="en-GB" altLang="en-US" sz="900" b="1" smtClean="0">
                <a:latin typeface="Guardi-Bold"/>
              </a:rPr>
              <a:t>Conservative </a:t>
            </a:r>
            <a:r>
              <a:rPr lang="en-GB" altLang="en-US" sz="900" smtClean="0">
                <a:latin typeface="Bembo"/>
              </a:rPr>
              <a:t>Privacy is a very important matter with clients.They are</a:t>
            </a:r>
          </a:p>
          <a:p>
            <a:pPr eaLnBrk="1" hangingPunct="1">
              <a:lnSpc>
                <a:spcPct val="123000"/>
              </a:lnSpc>
              <a:spcBef>
                <a:spcPct val="0"/>
              </a:spcBef>
            </a:pPr>
            <a:r>
              <a:rPr lang="en-GB" altLang="en-US" sz="900" smtClean="0">
                <a:latin typeface="Bembo"/>
              </a:rPr>
              <a:t>entrusting you with their sensitive data and are not expecting you to snoop</a:t>
            </a:r>
          </a:p>
          <a:p>
            <a:pPr eaLnBrk="1" hangingPunct="1">
              <a:lnSpc>
                <a:spcPct val="110000"/>
              </a:lnSpc>
              <a:spcBef>
                <a:spcPct val="0"/>
              </a:spcBef>
            </a:pPr>
            <a:endParaRPr lang="en-GB" altLang="en-US" sz="800" b="1" smtClean="0">
              <a:latin typeface="Humanist777BT-BoldB"/>
            </a:endParaRPr>
          </a:p>
          <a:p>
            <a:pPr eaLnBrk="1" hangingPunct="1">
              <a:lnSpc>
                <a:spcPct val="110000"/>
              </a:lnSpc>
              <a:spcBef>
                <a:spcPct val="0"/>
              </a:spcBef>
            </a:pPr>
            <a:r>
              <a:rPr lang="en-GB" altLang="en-US" sz="800" b="1" smtClean="0">
                <a:latin typeface="Humanist777BT-BoldB"/>
              </a:rPr>
              <a:t> Chapter 8 • Database Administration</a:t>
            </a:r>
          </a:p>
          <a:p>
            <a:pPr eaLnBrk="1" hangingPunct="1">
              <a:lnSpc>
                <a:spcPct val="123000"/>
              </a:lnSpc>
              <a:spcBef>
                <a:spcPct val="0"/>
              </a:spcBef>
            </a:pPr>
            <a:r>
              <a:rPr lang="en-GB" altLang="en-US" sz="900" smtClean="0">
                <a:latin typeface="Bembo"/>
              </a:rPr>
              <a:t>through it. Be professional and do not inspect or review the data entrusted</a:t>
            </a:r>
          </a:p>
          <a:p>
            <a:pPr eaLnBrk="1" hangingPunct="1">
              <a:lnSpc>
                <a:spcPct val="123000"/>
              </a:lnSpc>
              <a:spcBef>
                <a:spcPct val="0"/>
              </a:spcBef>
            </a:pPr>
            <a:r>
              <a:rPr lang="en-GB" altLang="en-US" sz="900" smtClean="0">
                <a:latin typeface="Bembo"/>
              </a:rPr>
              <a:t>to you.</a:t>
            </a:r>
          </a:p>
          <a:p>
            <a:pPr eaLnBrk="1" hangingPunct="1">
              <a:lnSpc>
                <a:spcPct val="110000"/>
              </a:lnSpc>
              <a:spcBef>
                <a:spcPct val="0"/>
              </a:spcBef>
            </a:pPr>
            <a:r>
              <a:rPr lang="en-GB" altLang="en-US" sz="1000" b="1" smtClean="0">
                <a:latin typeface="DomCasual-Bold"/>
              </a:rPr>
              <a:t>Liberal </a:t>
            </a:r>
            <a:r>
              <a:rPr lang="en-GB" altLang="en-US" sz="900" smtClean="0">
                <a:latin typeface="Bembo"/>
              </a:rPr>
              <a:t>Part of the job of an administrator in a backup location is to verify</a:t>
            </a:r>
          </a:p>
          <a:p>
            <a:pPr eaLnBrk="1" hangingPunct="1">
              <a:lnSpc>
                <a:spcPct val="123000"/>
              </a:lnSpc>
              <a:spcBef>
                <a:spcPct val="0"/>
              </a:spcBef>
            </a:pPr>
            <a:r>
              <a:rPr lang="en-GB" altLang="en-US" sz="900" smtClean="0">
                <a:latin typeface="Bembo"/>
              </a:rPr>
              <a:t>data integrity, which will require you to review the data from time to time.</a:t>
            </a:r>
          </a:p>
          <a:p>
            <a:pPr eaLnBrk="1" hangingPunct="1">
              <a:lnSpc>
                <a:spcPct val="123000"/>
              </a:lnSpc>
              <a:spcBef>
                <a:spcPct val="0"/>
              </a:spcBef>
            </a:pPr>
            <a:r>
              <a:rPr lang="en-GB" altLang="en-US" sz="900" smtClean="0">
                <a:latin typeface="Bembo"/>
              </a:rPr>
              <a:t>There is nothing wrong with reviewing the data. If, however, you divulge</a:t>
            </a:r>
          </a:p>
          <a:p>
            <a:pPr eaLnBrk="1" hangingPunct="1">
              <a:lnSpc>
                <a:spcPct val="123000"/>
              </a:lnSpc>
              <a:spcBef>
                <a:spcPct val="0"/>
              </a:spcBef>
            </a:pPr>
            <a:r>
              <a:rPr lang="en-GB" altLang="en-US" sz="900" smtClean="0">
                <a:latin typeface="Bembo"/>
              </a:rPr>
              <a:t>information about the data, that is another story.</a:t>
            </a:r>
          </a:p>
          <a:p>
            <a:pPr eaLnBrk="1" hangingPunct="1">
              <a:lnSpc>
                <a:spcPct val="110000"/>
              </a:lnSpc>
              <a:spcBef>
                <a:spcPct val="0"/>
              </a:spcBef>
            </a:pPr>
            <a:r>
              <a:rPr lang="en-GB" altLang="en-US" sz="1000" b="1" smtClean="0">
                <a:latin typeface="Humanist777BT-BoldB"/>
              </a:rPr>
              <a:t>S</a:t>
            </a:r>
            <a:r>
              <a:rPr lang="en-GB" altLang="en-US" sz="800" b="1" smtClean="0">
                <a:latin typeface="Humanist777BT-BoldB"/>
              </a:rPr>
              <a:t>UMMARY</a:t>
            </a:r>
          </a:p>
          <a:p>
            <a:pPr eaLnBrk="1" hangingPunct="1">
              <a:lnSpc>
                <a:spcPct val="90000"/>
              </a:lnSpc>
              <a:spcBef>
                <a:spcPct val="0"/>
              </a:spcBef>
            </a:pPr>
            <a:r>
              <a:rPr lang="en-GB" altLang="en-US" sz="800" smtClean="0">
                <a:latin typeface="Humanist777BT-RomanB"/>
              </a:rPr>
              <a:t>As the administrator of back up and replication services, reviewing data</a:t>
            </a:r>
          </a:p>
          <a:p>
            <a:pPr eaLnBrk="1" hangingPunct="1">
              <a:lnSpc>
                <a:spcPct val="90000"/>
              </a:lnSpc>
              <a:spcBef>
                <a:spcPct val="0"/>
              </a:spcBef>
            </a:pPr>
            <a:r>
              <a:rPr lang="en-GB" altLang="en-US" sz="800" smtClean="0">
                <a:latin typeface="Humanist777BT-RomanB"/>
              </a:rPr>
              <a:t>entrusted to you should be done when necessary as part of your job</a:t>
            </a:r>
          </a:p>
          <a:p>
            <a:pPr eaLnBrk="1" hangingPunct="1">
              <a:lnSpc>
                <a:spcPct val="90000"/>
              </a:lnSpc>
              <a:spcBef>
                <a:spcPct val="0"/>
              </a:spcBef>
            </a:pPr>
            <a:r>
              <a:rPr lang="en-GB" altLang="en-US" sz="800" smtClean="0">
                <a:latin typeface="Humanist777BT-RomanB"/>
              </a:rPr>
              <a:t>function. Reviewing data for nosey purposes should not be done; however,</a:t>
            </a:r>
          </a:p>
          <a:p>
            <a:pPr eaLnBrk="1" hangingPunct="1">
              <a:lnSpc>
                <a:spcPct val="90000"/>
              </a:lnSpc>
              <a:spcBef>
                <a:spcPct val="0"/>
              </a:spcBef>
            </a:pPr>
            <a:r>
              <a:rPr lang="en-GB" altLang="en-US" sz="800" smtClean="0">
                <a:latin typeface="Humanist777BT-RomanB"/>
              </a:rPr>
              <a:t>there are no rules against it in most cases.</a:t>
            </a:r>
          </a:p>
          <a:p>
            <a:pPr eaLnBrk="1" hangingPunct="1">
              <a:lnSpc>
                <a:spcPct val="90000"/>
              </a:lnSpc>
              <a:spcBef>
                <a:spcPct val="0"/>
              </a:spcBef>
            </a:pPr>
            <a:endParaRPr lang="en-US" altLang="en-US" sz="900" smtClean="0"/>
          </a:p>
          <a:p>
            <a:pPr eaLnBrk="1" hangingPunct="1">
              <a:lnSpc>
                <a:spcPct val="90000"/>
              </a:lnSpc>
              <a:spcBef>
                <a:spcPct val="0"/>
              </a:spcBef>
            </a:pPr>
            <a:endParaRPr lang="en-US" altLang="en-US" sz="900" smtClean="0"/>
          </a:p>
        </p:txBody>
      </p:sp>
    </p:spTree>
    <p:extLst>
      <p:ext uri="{BB962C8B-B14F-4D97-AF65-F5344CB8AC3E}">
        <p14:creationId xmlns:p14="http://schemas.microsoft.com/office/powerpoint/2010/main" val="3966790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Rot="1" noChangeAspect="1" noChangeArrowheads="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139" name="Rectangle 3"/>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39698358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2099"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lnSpc>
                <a:spcPct val="123000"/>
              </a:lnSpc>
              <a:spcBef>
                <a:spcPct val="0"/>
              </a:spcBef>
            </a:pPr>
            <a:r>
              <a:rPr lang="en-GB" altLang="en-US" sz="1000" smtClean="0">
                <a:latin typeface="Bembo"/>
              </a:rPr>
              <a:t>You are the DBA at a backup data center.Your company provides back up and</a:t>
            </a:r>
          </a:p>
          <a:p>
            <a:pPr eaLnBrk="1" hangingPunct="1">
              <a:lnSpc>
                <a:spcPct val="123000"/>
              </a:lnSpc>
              <a:spcBef>
                <a:spcPct val="0"/>
              </a:spcBef>
            </a:pPr>
            <a:r>
              <a:rPr lang="en-GB" altLang="en-US" sz="1000" smtClean="0">
                <a:latin typeface="Bembo"/>
              </a:rPr>
              <a:t>redundant data services for several different businesses.Your job is simply to back</a:t>
            </a:r>
          </a:p>
          <a:p>
            <a:pPr eaLnBrk="1" hangingPunct="1">
              <a:lnSpc>
                <a:spcPct val="123000"/>
              </a:lnSpc>
              <a:spcBef>
                <a:spcPct val="0"/>
              </a:spcBef>
            </a:pPr>
            <a:r>
              <a:rPr lang="en-GB" altLang="en-US" sz="1000" smtClean="0">
                <a:latin typeface="Bembo"/>
              </a:rPr>
              <a:t>up the data and make sure the data replication technology is working appropriately.</a:t>
            </a:r>
          </a:p>
          <a:p>
            <a:pPr eaLnBrk="1" hangingPunct="1">
              <a:lnSpc>
                <a:spcPct val="123000"/>
              </a:lnSpc>
              <a:spcBef>
                <a:spcPct val="0"/>
              </a:spcBef>
            </a:pPr>
            <a:r>
              <a:rPr lang="en-GB" altLang="en-US" sz="1000" smtClean="0">
                <a:latin typeface="Bembo"/>
              </a:rPr>
              <a:t>Is it acceptable for you to check out all of the information in the databases</a:t>
            </a:r>
          </a:p>
          <a:p>
            <a:pPr eaLnBrk="1" hangingPunct="1">
              <a:lnSpc>
                <a:spcPct val="123000"/>
              </a:lnSpc>
              <a:spcBef>
                <a:spcPct val="0"/>
              </a:spcBef>
            </a:pPr>
            <a:r>
              <a:rPr lang="en-GB" altLang="en-US" sz="1000" smtClean="0">
                <a:latin typeface="Bembo"/>
              </a:rPr>
              <a:t>of all of your clients?</a:t>
            </a:r>
          </a:p>
          <a:p>
            <a:pPr eaLnBrk="1" hangingPunct="1">
              <a:lnSpc>
                <a:spcPct val="110000"/>
              </a:lnSpc>
              <a:spcBef>
                <a:spcPct val="0"/>
              </a:spcBef>
            </a:pPr>
            <a:r>
              <a:rPr lang="en-GB" altLang="en-US" sz="1000" b="1" smtClean="0">
                <a:latin typeface="Guardi-Bold"/>
              </a:rPr>
              <a:t>Conservative </a:t>
            </a:r>
            <a:r>
              <a:rPr lang="en-GB" altLang="en-US" sz="1000" smtClean="0">
                <a:latin typeface="Bembo"/>
              </a:rPr>
              <a:t>Privacy is a very important matter with clients.They are</a:t>
            </a:r>
          </a:p>
          <a:p>
            <a:pPr eaLnBrk="1" hangingPunct="1">
              <a:lnSpc>
                <a:spcPct val="123000"/>
              </a:lnSpc>
              <a:spcBef>
                <a:spcPct val="0"/>
              </a:spcBef>
            </a:pPr>
            <a:r>
              <a:rPr lang="en-GB" altLang="en-US" sz="1000" smtClean="0">
                <a:latin typeface="Bembo"/>
              </a:rPr>
              <a:t>entrusting you with their sensitive data and are not expecting you to snoop</a:t>
            </a:r>
          </a:p>
          <a:p>
            <a:pPr eaLnBrk="1" hangingPunct="1">
              <a:lnSpc>
                <a:spcPct val="110000"/>
              </a:lnSpc>
              <a:spcBef>
                <a:spcPct val="0"/>
              </a:spcBef>
            </a:pPr>
            <a:r>
              <a:rPr lang="en-GB" altLang="en-US" sz="1000" smtClean="0">
                <a:latin typeface="Bembo"/>
              </a:rPr>
              <a:t>through it. Be professional and do not inspect or review the data entrusted</a:t>
            </a:r>
          </a:p>
          <a:p>
            <a:pPr eaLnBrk="1" hangingPunct="1">
              <a:lnSpc>
                <a:spcPct val="123000"/>
              </a:lnSpc>
              <a:spcBef>
                <a:spcPct val="0"/>
              </a:spcBef>
            </a:pPr>
            <a:r>
              <a:rPr lang="en-GB" altLang="en-US" sz="1000" smtClean="0">
                <a:latin typeface="Bembo"/>
              </a:rPr>
              <a:t>to you.</a:t>
            </a:r>
          </a:p>
          <a:p>
            <a:pPr eaLnBrk="1" hangingPunct="1">
              <a:lnSpc>
                <a:spcPct val="110000"/>
              </a:lnSpc>
              <a:spcBef>
                <a:spcPct val="0"/>
              </a:spcBef>
            </a:pPr>
            <a:r>
              <a:rPr lang="en-GB" altLang="en-US" b="1" smtClean="0">
                <a:latin typeface="DomCasual-Bold"/>
              </a:rPr>
              <a:t>Liberal </a:t>
            </a:r>
            <a:r>
              <a:rPr lang="en-GB" altLang="en-US" sz="1000" smtClean="0">
                <a:latin typeface="Bembo"/>
              </a:rPr>
              <a:t>Part of the job of an administrator in a backup location is to verify</a:t>
            </a:r>
          </a:p>
          <a:p>
            <a:pPr eaLnBrk="1" hangingPunct="1">
              <a:lnSpc>
                <a:spcPct val="123000"/>
              </a:lnSpc>
              <a:spcBef>
                <a:spcPct val="0"/>
              </a:spcBef>
            </a:pPr>
            <a:r>
              <a:rPr lang="en-GB" altLang="en-US" sz="1000" smtClean="0">
                <a:latin typeface="Bembo"/>
              </a:rPr>
              <a:t>data integrity, which will require you to review the data from time to time.</a:t>
            </a:r>
          </a:p>
          <a:p>
            <a:pPr eaLnBrk="1" hangingPunct="1">
              <a:lnSpc>
                <a:spcPct val="123000"/>
              </a:lnSpc>
              <a:spcBef>
                <a:spcPct val="0"/>
              </a:spcBef>
            </a:pPr>
            <a:r>
              <a:rPr lang="en-GB" altLang="en-US" sz="1000" smtClean="0">
                <a:latin typeface="Bembo"/>
              </a:rPr>
              <a:t>There is nothing wrong with reviewing the data. If, however, you divulge</a:t>
            </a:r>
          </a:p>
          <a:p>
            <a:pPr eaLnBrk="1" hangingPunct="1">
              <a:lnSpc>
                <a:spcPct val="123000"/>
              </a:lnSpc>
              <a:spcBef>
                <a:spcPct val="0"/>
              </a:spcBef>
            </a:pPr>
            <a:r>
              <a:rPr lang="en-GB" altLang="en-US" sz="1000" smtClean="0">
                <a:latin typeface="Bembo"/>
              </a:rPr>
              <a:t>information about the data, that is another story.</a:t>
            </a:r>
          </a:p>
          <a:p>
            <a:pPr eaLnBrk="1" hangingPunct="1">
              <a:lnSpc>
                <a:spcPct val="110000"/>
              </a:lnSpc>
              <a:spcBef>
                <a:spcPct val="0"/>
              </a:spcBef>
            </a:pPr>
            <a:r>
              <a:rPr lang="en-GB" altLang="en-US" b="1" smtClean="0">
                <a:latin typeface="Humanist777BT-BoldB"/>
              </a:rPr>
              <a:t>S</a:t>
            </a:r>
            <a:r>
              <a:rPr lang="en-GB" altLang="en-US" sz="1000" b="1" smtClean="0">
                <a:latin typeface="Humanist777BT-BoldB"/>
              </a:rPr>
              <a:t>UMMARY</a:t>
            </a:r>
          </a:p>
          <a:p>
            <a:pPr eaLnBrk="1" hangingPunct="1">
              <a:spcBef>
                <a:spcPct val="0"/>
              </a:spcBef>
            </a:pPr>
            <a:r>
              <a:rPr lang="en-GB" altLang="en-US" sz="1000" smtClean="0">
                <a:latin typeface="Humanist777BT-RomanB"/>
              </a:rPr>
              <a:t>As the administrator of back up and replication services, reviewing data</a:t>
            </a:r>
          </a:p>
          <a:p>
            <a:pPr eaLnBrk="1" hangingPunct="1">
              <a:spcBef>
                <a:spcPct val="0"/>
              </a:spcBef>
            </a:pPr>
            <a:r>
              <a:rPr lang="en-GB" altLang="en-US" sz="1000" smtClean="0">
                <a:latin typeface="Humanist777BT-RomanB"/>
              </a:rPr>
              <a:t>entrusted to you should be done when necessary as part of your job</a:t>
            </a:r>
          </a:p>
          <a:p>
            <a:pPr eaLnBrk="1" hangingPunct="1">
              <a:spcBef>
                <a:spcPct val="0"/>
              </a:spcBef>
            </a:pPr>
            <a:r>
              <a:rPr lang="en-GB" altLang="en-US" sz="1000" smtClean="0">
                <a:latin typeface="Humanist777BT-RomanB"/>
              </a:rPr>
              <a:t>function. Reviewing data for nosey purposes should not be done; however,</a:t>
            </a:r>
          </a:p>
          <a:p>
            <a:pPr eaLnBrk="1" hangingPunct="1">
              <a:spcBef>
                <a:spcPct val="0"/>
              </a:spcBef>
            </a:pPr>
            <a:r>
              <a:rPr lang="en-GB" altLang="en-US" sz="1000" smtClean="0">
                <a:latin typeface="Humanist777BT-RomanB"/>
              </a:rPr>
              <a:t>there are no rules against it in most cases.</a:t>
            </a:r>
          </a:p>
          <a:p>
            <a:pPr eaLnBrk="1" hangingPunct="1">
              <a:spcBef>
                <a:spcPct val="0"/>
              </a:spcBef>
            </a:pPr>
            <a:endParaRPr lang="en-US" altLang="en-US" sz="1000" smtClean="0"/>
          </a:p>
          <a:p>
            <a:pPr eaLnBrk="1" hangingPunct="1">
              <a:spcBef>
                <a:spcPct val="0"/>
              </a:spcBef>
            </a:pPr>
            <a:endParaRPr lang="en-US" altLang="en-US" sz="1000" smtClean="0"/>
          </a:p>
          <a:p>
            <a:pPr eaLnBrk="1" hangingPunct="1">
              <a:spcBef>
                <a:spcPct val="0"/>
              </a:spcBef>
            </a:pPr>
            <a:endParaRPr lang="en-US" altLang="en-US" sz="1000" smtClean="0"/>
          </a:p>
        </p:txBody>
      </p:sp>
    </p:spTree>
    <p:extLst>
      <p:ext uri="{BB962C8B-B14F-4D97-AF65-F5344CB8AC3E}">
        <p14:creationId xmlns:p14="http://schemas.microsoft.com/office/powerpoint/2010/main" val="33436270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4147"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lnSpc>
                <a:spcPct val="93000"/>
              </a:lnSpc>
              <a:spcBef>
                <a:spcPct val="0"/>
              </a:spcBef>
            </a:pPr>
            <a:r>
              <a:rPr lang="en-GB" altLang="en-US" sz="1300" smtClean="0">
                <a:latin typeface="Humanist777BT-RomanB"/>
              </a:rPr>
              <a:t>Knowledge of Private Personal</a:t>
            </a:r>
          </a:p>
          <a:p>
            <a:pPr eaLnBrk="1" hangingPunct="1">
              <a:lnSpc>
                <a:spcPct val="90000"/>
              </a:lnSpc>
              <a:spcBef>
                <a:spcPct val="0"/>
              </a:spcBef>
            </a:pPr>
            <a:r>
              <a:rPr lang="en-GB" altLang="en-US" sz="1300" smtClean="0">
                <a:latin typeface="Humanist777BT-RomanB"/>
              </a:rPr>
              <a:t>Information – Security vs. Invasion of Privacy?</a:t>
            </a:r>
          </a:p>
          <a:p>
            <a:pPr eaLnBrk="1" hangingPunct="1">
              <a:lnSpc>
                <a:spcPct val="123000"/>
              </a:lnSpc>
              <a:spcBef>
                <a:spcPct val="0"/>
              </a:spcBef>
            </a:pPr>
            <a:r>
              <a:rPr lang="en-GB" altLang="en-US" sz="900" smtClean="0">
                <a:latin typeface="Bembo"/>
              </a:rPr>
              <a:t>The Internet Service Provider (ISP) you are a DBA for collects detailed data</a:t>
            </a:r>
          </a:p>
          <a:p>
            <a:pPr eaLnBrk="1" hangingPunct="1">
              <a:lnSpc>
                <a:spcPct val="123000"/>
              </a:lnSpc>
              <a:spcBef>
                <a:spcPct val="0"/>
              </a:spcBef>
            </a:pPr>
            <a:r>
              <a:rPr lang="en-GB" altLang="en-US" sz="900" smtClean="0">
                <a:latin typeface="Bembo"/>
              </a:rPr>
              <a:t>about users’ online activities. It keeps track of the Web sites users go to. Is it</a:t>
            </a:r>
          </a:p>
          <a:p>
            <a:pPr eaLnBrk="1" hangingPunct="1">
              <a:lnSpc>
                <a:spcPct val="123000"/>
              </a:lnSpc>
              <a:spcBef>
                <a:spcPct val="0"/>
              </a:spcBef>
            </a:pPr>
            <a:r>
              <a:rPr lang="en-GB" altLang="en-US" sz="900" smtClean="0">
                <a:latin typeface="Bembo"/>
              </a:rPr>
              <a:t>appropriate for you as the DBA to review this data and see who is accessing</a:t>
            </a:r>
          </a:p>
          <a:p>
            <a:pPr eaLnBrk="1" hangingPunct="1">
              <a:lnSpc>
                <a:spcPct val="123000"/>
              </a:lnSpc>
              <a:spcBef>
                <a:spcPct val="0"/>
              </a:spcBef>
            </a:pPr>
            <a:r>
              <a:rPr lang="en-GB" altLang="en-US" sz="900" smtClean="0">
                <a:latin typeface="Bembo"/>
              </a:rPr>
              <a:t>pornographic sites or have other unusual sites that could be embarrassing to the</a:t>
            </a:r>
          </a:p>
          <a:p>
            <a:pPr eaLnBrk="1" hangingPunct="1">
              <a:lnSpc>
                <a:spcPct val="123000"/>
              </a:lnSpc>
              <a:spcBef>
                <a:spcPct val="0"/>
              </a:spcBef>
            </a:pPr>
            <a:r>
              <a:rPr lang="en-GB" altLang="en-US" sz="900" smtClean="0">
                <a:latin typeface="Bembo"/>
              </a:rPr>
              <a:t>ISP user?</a:t>
            </a:r>
          </a:p>
          <a:p>
            <a:pPr eaLnBrk="1" hangingPunct="1">
              <a:lnSpc>
                <a:spcPct val="110000"/>
              </a:lnSpc>
              <a:spcBef>
                <a:spcPct val="0"/>
              </a:spcBef>
            </a:pPr>
            <a:r>
              <a:rPr lang="en-GB" altLang="en-US" sz="900" b="1" smtClean="0">
                <a:latin typeface="Guardi-Bold"/>
              </a:rPr>
              <a:t>Conservative </a:t>
            </a:r>
            <a:r>
              <a:rPr lang="en-GB" altLang="en-US" sz="900" smtClean="0">
                <a:latin typeface="Bembo"/>
              </a:rPr>
              <a:t>You are entrusted with sensitive information about ISP</a:t>
            </a:r>
          </a:p>
          <a:p>
            <a:pPr eaLnBrk="1" hangingPunct="1">
              <a:lnSpc>
                <a:spcPct val="123000"/>
              </a:lnSpc>
              <a:spcBef>
                <a:spcPct val="0"/>
              </a:spcBef>
            </a:pPr>
            <a:r>
              <a:rPr lang="en-GB" altLang="en-US" sz="900" smtClean="0">
                <a:latin typeface="Bembo"/>
              </a:rPr>
              <a:t>users and should never abuse that trust. Reviewing usage is not appropriate.</a:t>
            </a:r>
          </a:p>
          <a:p>
            <a:pPr eaLnBrk="1" hangingPunct="1">
              <a:lnSpc>
                <a:spcPct val="110000"/>
              </a:lnSpc>
              <a:spcBef>
                <a:spcPct val="0"/>
              </a:spcBef>
            </a:pPr>
            <a:r>
              <a:rPr lang="en-GB" altLang="en-US" sz="1000" b="1" smtClean="0">
                <a:latin typeface="DomCasual-Bold"/>
              </a:rPr>
              <a:t>Liberal </a:t>
            </a:r>
            <a:r>
              <a:rPr lang="en-GB" altLang="en-US" sz="900" smtClean="0">
                <a:latin typeface="Bembo"/>
              </a:rPr>
              <a:t>As a DBA for an ISP company, you should review the usage of its</a:t>
            </a:r>
          </a:p>
          <a:p>
            <a:pPr eaLnBrk="1" hangingPunct="1">
              <a:lnSpc>
                <a:spcPct val="123000"/>
              </a:lnSpc>
              <a:spcBef>
                <a:spcPct val="0"/>
              </a:spcBef>
            </a:pPr>
            <a:r>
              <a:rPr lang="en-GB" altLang="en-US" sz="900" smtClean="0">
                <a:latin typeface="Bembo"/>
              </a:rPr>
              <a:t>users. It is your responsibility from a security point of view. If the users are</a:t>
            </a:r>
          </a:p>
          <a:p>
            <a:pPr eaLnBrk="1" hangingPunct="1">
              <a:lnSpc>
                <a:spcPct val="123000"/>
              </a:lnSpc>
              <a:spcBef>
                <a:spcPct val="0"/>
              </a:spcBef>
            </a:pPr>
            <a:r>
              <a:rPr lang="en-GB" altLang="en-US" sz="900" smtClean="0">
                <a:latin typeface="Bembo"/>
              </a:rPr>
              <a:t>accessing illegal sites, your company could be at risk.This is a security function</a:t>
            </a:r>
          </a:p>
          <a:p>
            <a:pPr eaLnBrk="1" hangingPunct="1">
              <a:lnSpc>
                <a:spcPct val="123000"/>
              </a:lnSpc>
              <a:spcBef>
                <a:spcPct val="0"/>
              </a:spcBef>
            </a:pPr>
            <a:r>
              <a:rPr lang="en-GB" altLang="en-US" sz="900" smtClean="0">
                <a:latin typeface="Bembo"/>
              </a:rPr>
              <a:t>of your job.</a:t>
            </a:r>
          </a:p>
          <a:p>
            <a:pPr eaLnBrk="1" hangingPunct="1">
              <a:lnSpc>
                <a:spcPct val="110000"/>
              </a:lnSpc>
              <a:spcBef>
                <a:spcPct val="0"/>
              </a:spcBef>
            </a:pPr>
            <a:r>
              <a:rPr lang="en-GB" altLang="en-US" sz="1000" b="1" smtClean="0">
                <a:latin typeface="Humanist777BT-BoldB"/>
              </a:rPr>
              <a:t>S</a:t>
            </a:r>
            <a:r>
              <a:rPr lang="en-GB" altLang="en-US" sz="800" b="1" smtClean="0">
                <a:latin typeface="Humanist777BT-BoldB"/>
              </a:rPr>
              <a:t>UMMARY</a:t>
            </a:r>
          </a:p>
          <a:p>
            <a:pPr eaLnBrk="1" hangingPunct="1">
              <a:lnSpc>
                <a:spcPct val="90000"/>
              </a:lnSpc>
              <a:spcBef>
                <a:spcPct val="0"/>
              </a:spcBef>
            </a:pPr>
            <a:r>
              <a:rPr lang="en-GB" altLang="en-US" sz="800" smtClean="0">
                <a:latin typeface="Humanist777BT-RomanB"/>
              </a:rPr>
              <a:t>Reviewing sensitive information about ISP clients is a touchy issue. By</a:t>
            </a:r>
          </a:p>
          <a:p>
            <a:pPr eaLnBrk="1" hangingPunct="1">
              <a:lnSpc>
                <a:spcPct val="90000"/>
              </a:lnSpc>
              <a:spcBef>
                <a:spcPct val="0"/>
              </a:spcBef>
            </a:pPr>
            <a:r>
              <a:rPr lang="en-GB" altLang="en-US" sz="800" smtClean="0">
                <a:latin typeface="Humanist777BT-RomanB"/>
              </a:rPr>
              <a:t>reviewing what sites they visit, you may obtain information that</a:t>
            </a:r>
          </a:p>
          <a:p>
            <a:pPr eaLnBrk="1" hangingPunct="1">
              <a:lnSpc>
                <a:spcPct val="90000"/>
              </a:lnSpc>
              <a:spcBef>
                <a:spcPct val="0"/>
              </a:spcBef>
            </a:pPr>
            <a:r>
              <a:rPr lang="en-GB" altLang="en-US" sz="800" smtClean="0">
                <a:latin typeface="Humanist777BT-RomanB"/>
              </a:rPr>
              <a:t>someone is trying to learn how to build a bomb or other terrorist</a:t>
            </a:r>
          </a:p>
          <a:p>
            <a:pPr eaLnBrk="1" hangingPunct="1">
              <a:lnSpc>
                <a:spcPct val="90000"/>
              </a:lnSpc>
              <a:spcBef>
                <a:spcPct val="0"/>
              </a:spcBef>
            </a:pPr>
            <a:r>
              <a:rPr lang="en-GB" altLang="en-US" sz="800" smtClean="0">
                <a:latin typeface="Humanist777BT-RomanB"/>
              </a:rPr>
              <a:t>activity, which could target your company and hurt other people.</a:t>
            </a:r>
          </a:p>
          <a:p>
            <a:pPr eaLnBrk="1" hangingPunct="1">
              <a:lnSpc>
                <a:spcPct val="90000"/>
              </a:lnSpc>
              <a:spcBef>
                <a:spcPct val="0"/>
              </a:spcBef>
            </a:pPr>
            <a:r>
              <a:rPr lang="en-GB" altLang="en-US" sz="800" smtClean="0">
                <a:latin typeface="Humanist777BT-RomanB"/>
              </a:rPr>
              <a:t>However, customer information must have some level of privacy. Check</a:t>
            </a:r>
          </a:p>
          <a:p>
            <a:pPr eaLnBrk="1" hangingPunct="1">
              <a:lnSpc>
                <a:spcPct val="90000"/>
              </a:lnSpc>
              <a:spcBef>
                <a:spcPct val="0"/>
              </a:spcBef>
            </a:pPr>
            <a:r>
              <a:rPr lang="en-GB" altLang="en-US" sz="800" smtClean="0">
                <a:latin typeface="Humanist777BT-RomanB"/>
              </a:rPr>
              <a:t>the customer agreement the clients have with your company to determine</a:t>
            </a:r>
          </a:p>
          <a:p>
            <a:pPr eaLnBrk="1" hangingPunct="1">
              <a:lnSpc>
                <a:spcPct val="90000"/>
              </a:lnSpc>
              <a:spcBef>
                <a:spcPct val="0"/>
              </a:spcBef>
            </a:pPr>
            <a:r>
              <a:rPr lang="en-GB" altLang="en-US" sz="800" smtClean="0">
                <a:latin typeface="Humanist777BT-RomanB"/>
              </a:rPr>
              <a:t>what you can legally do with client information to balance out</a:t>
            </a:r>
          </a:p>
          <a:p>
            <a:pPr eaLnBrk="1" hangingPunct="1">
              <a:lnSpc>
                <a:spcPct val="90000"/>
              </a:lnSpc>
              <a:spcBef>
                <a:spcPct val="0"/>
              </a:spcBef>
            </a:pPr>
            <a:r>
              <a:rPr lang="en-GB" altLang="en-US" sz="800" smtClean="0">
                <a:latin typeface="Humanist777BT-RomanB"/>
              </a:rPr>
              <a:t>your role of security versus invasion of personal privacy.</a:t>
            </a:r>
          </a:p>
        </p:txBody>
      </p:sp>
    </p:spTree>
    <p:extLst>
      <p:ext uri="{BB962C8B-B14F-4D97-AF65-F5344CB8AC3E}">
        <p14:creationId xmlns:p14="http://schemas.microsoft.com/office/powerpoint/2010/main" val="17669377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6195"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lnSpc>
                <a:spcPct val="93000"/>
              </a:lnSpc>
              <a:spcBef>
                <a:spcPct val="0"/>
              </a:spcBef>
            </a:pPr>
            <a:r>
              <a:rPr lang="en-GB" altLang="en-US" sz="1300" smtClean="0">
                <a:latin typeface="Humanist777BT-RomanB"/>
              </a:rPr>
              <a:t>Knowledge of Private Personal</a:t>
            </a:r>
          </a:p>
          <a:p>
            <a:pPr eaLnBrk="1" hangingPunct="1">
              <a:lnSpc>
                <a:spcPct val="90000"/>
              </a:lnSpc>
              <a:spcBef>
                <a:spcPct val="0"/>
              </a:spcBef>
            </a:pPr>
            <a:r>
              <a:rPr lang="en-GB" altLang="en-US" sz="1300" smtClean="0">
                <a:latin typeface="Humanist777BT-RomanB"/>
              </a:rPr>
              <a:t>Information – Security vs. Invasion of Privacy?</a:t>
            </a:r>
          </a:p>
          <a:p>
            <a:pPr eaLnBrk="1" hangingPunct="1">
              <a:lnSpc>
                <a:spcPct val="123000"/>
              </a:lnSpc>
              <a:spcBef>
                <a:spcPct val="0"/>
              </a:spcBef>
            </a:pPr>
            <a:r>
              <a:rPr lang="en-GB" altLang="en-US" sz="900" smtClean="0">
                <a:latin typeface="Bembo"/>
              </a:rPr>
              <a:t>The Internet Service Provider (ISP) you are a DBA for collects detailed data</a:t>
            </a:r>
          </a:p>
          <a:p>
            <a:pPr eaLnBrk="1" hangingPunct="1">
              <a:lnSpc>
                <a:spcPct val="123000"/>
              </a:lnSpc>
              <a:spcBef>
                <a:spcPct val="0"/>
              </a:spcBef>
            </a:pPr>
            <a:r>
              <a:rPr lang="en-GB" altLang="en-US" sz="900" smtClean="0">
                <a:latin typeface="Bembo"/>
              </a:rPr>
              <a:t>about users’ online activities. It keeps track of the Web sites users go to. Is it</a:t>
            </a:r>
          </a:p>
          <a:p>
            <a:pPr eaLnBrk="1" hangingPunct="1">
              <a:lnSpc>
                <a:spcPct val="123000"/>
              </a:lnSpc>
              <a:spcBef>
                <a:spcPct val="0"/>
              </a:spcBef>
            </a:pPr>
            <a:r>
              <a:rPr lang="en-GB" altLang="en-US" sz="900" smtClean="0">
                <a:latin typeface="Bembo"/>
              </a:rPr>
              <a:t>appropriate for you as the DBA to review this data and see who is accessing</a:t>
            </a:r>
          </a:p>
          <a:p>
            <a:pPr eaLnBrk="1" hangingPunct="1">
              <a:lnSpc>
                <a:spcPct val="123000"/>
              </a:lnSpc>
              <a:spcBef>
                <a:spcPct val="0"/>
              </a:spcBef>
            </a:pPr>
            <a:r>
              <a:rPr lang="en-GB" altLang="en-US" sz="900" smtClean="0">
                <a:latin typeface="Bembo"/>
              </a:rPr>
              <a:t>pornographic sites or have other unusual sites that could be embarrassing to the</a:t>
            </a:r>
          </a:p>
          <a:p>
            <a:pPr eaLnBrk="1" hangingPunct="1">
              <a:lnSpc>
                <a:spcPct val="123000"/>
              </a:lnSpc>
              <a:spcBef>
                <a:spcPct val="0"/>
              </a:spcBef>
            </a:pPr>
            <a:r>
              <a:rPr lang="en-GB" altLang="en-US" sz="900" smtClean="0">
                <a:latin typeface="Bembo"/>
              </a:rPr>
              <a:t>ISP user?</a:t>
            </a:r>
          </a:p>
          <a:p>
            <a:pPr eaLnBrk="1" hangingPunct="1">
              <a:lnSpc>
                <a:spcPct val="110000"/>
              </a:lnSpc>
              <a:spcBef>
                <a:spcPct val="0"/>
              </a:spcBef>
            </a:pPr>
            <a:r>
              <a:rPr lang="en-GB" altLang="en-US" sz="900" b="1" smtClean="0">
                <a:latin typeface="Guardi-Bold"/>
              </a:rPr>
              <a:t>Conservative </a:t>
            </a:r>
            <a:r>
              <a:rPr lang="en-GB" altLang="en-US" sz="900" smtClean="0">
                <a:latin typeface="Bembo"/>
              </a:rPr>
              <a:t>You are entrusted with sensitive information about ISP</a:t>
            </a:r>
          </a:p>
          <a:p>
            <a:pPr eaLnBrk="1" hangingPunct="1">
              <a:lnSpc>
                <a:spcPct val="123000"/>
              </a:lnSpc>
              <a:spcBef>
                <a:spcPct val="0"/>
              </a:spcBef>
            </a:pPr>
            <a:r>
              <a:rPr lang="en-GB" altLang="en-US" sz="900" smtClean="0">
                <a:latin typeface="Bembo"/>
              </a:rPr>
              <a:t>users and should never abuse that trust. Reviewing usage is not appropriate.</a:t>
            </a:r>
          </a:p>
          <a:p>
            <a:pPr eaLnBrk="1" hangingPunct="1">
              <a:lnSpc>
                <a:spcPct val="110000"/>
              </a:lnSpc>
              <a:spcBef>
                <a:spcPct val="0"/>
              </a:spcBef>
            </a:pPr>
            <a:r>
              <a:rPr lang="en-GB" altLang="en-US" sz="1000" b="1" smtClean="0">
                <a:latin typeface="DomCasual-Bold"/>
              </a:rPr>
              <a:t>Liberal </a:t>
            </a:r>
            <a:r>
              <a:rPr lang="en-GB" altLang="en-US" sz="900" smtClean="0">
                <a:latin typeface="Bembo"/>
              </a:rPr>
              <a:t>As a DBA for an ISP company, you should review the usage of its</a:t>
            </a:r>
          </a:p>
          <a:p>
            <a:pPr eaLnBrk="1" hangingPunct="1">
              <a:lnSpc>
                <a:spcPct val="123000"/>
              </a:lnSpc>
              <a:spcBef>
                <a:spcPct val="0"/>
              </a:spcBef>
            </a:pPr>
            <a:r>
              <a:rPr lang="en-GB" altLang="en-US" sz="900" smtClean="0">
                <a:latin typeface="Bembo"/>
              </a:rPr>
              <a:t>users. It is your responsibility from a security point of view. If the users are</a:t>
            </a:r>
          </a:p>
          <a:p>
            <a:pPr eaLnBrk="1" hangingPunct="1">
              <a:lnSpc>
                <a:spcPct val="123000"/>
              </a:lnSpc>
              <a:spcBef>
                <a:spcPct val="0"/>
              </a:spcBef>
            </a:pPr>
            <a:r>
              <a:rPr lang="en-GB" altLang="en-US" sz="900" smtClean="0">
                <a:latin typeface="Bembo"/>
              </a:rPr>
              <a:t>accessing illegal sites, your company could be at risk.This is a security function</a:t>
            </a:r>
          </a:p>
          <a:p>
            <a:pPr eaLnBrk="1" hangingPunct="1">
              <a:lnSpc>
                <a:spcPct val="123000"/>
              </a:lnSpc>
              <a:spcBef>
                <a:spcPct val="0"/>
              </a:spcBef>
            </a:pPr>
            <a:r>
              <a:rPr lang="en-GB" altLang="en-US" sz="900" smtClean="0">
                <a:latin typeface="Bembo"/>
              </a:rPr>
              <a:t>of your job.</a:t>
            </a:r>
          </a:p>
          <a:p>
            <a:pPr eaLnBrk="1" hangingPunct="1">
              <a:lnSpc>
                <a:spcPct val="110000"/>
              </a:lnSpc>
              <a:spcBef>
                <a:spcPct val="0"/>
              </a:spcBef>
            </a:pPr>
            <a:r>
              <a:rPr lang="en-GB" altLang="en-US" sz="1000" b="1" smtClean="0">
                <a:latin typeface="Humanist777BT-BoldB"/>
              </a:rPr>
              <a:t>S</a:t>
            </a:r>
            <a:r>
              <a:rPr lang="en-GB" altLang="en-US" sz="800" b="1" smtClean="0">
                <a:latin typeface="Humanist777BT-BoldB"/>
              </a:rPr>
              <a:t>UMMARY</a:t>
            </a:r>
          </a:p>
          <a:p>
            <a:pPr eaLnBrk="1" hangingPunct="1">
              <a:lnSpc>
                <a:spcPct val="90000"/>
              </a:lnSpc>
              <a:spcBef>
                <a:spcPct val="0"/>
              </a:spcBef>
            </a:pPr>
            <a:r>
              <a:rPr lang="en-GB" altLang="en-US" sz="800" smtClean="0">
                <a:latin typeface="Humanist777BT-RomanB"/>
              </a:rPr>
              <a:t>Reviewing sensitive information about ISP clients is a touchy issue. By</a:t>
            </a:r>
          </a:p>
          <a:p>
            <a:pPr eaLnBrk="1" hangingPunct="1">
              <a:lnSpc>
                <a:spcPct val="90000"/>
              </a:lnSpc>
              <a:spcBef>
                <a:spcPct val="0"/>
              </a:spcBef>
            </a:pPr>
            <a:r>
              <a:rPr lang="en-GB" altLang="en-US" sz="800" smtClean="0">
                <a:latin typeface="Humanist777BT-RomanB"/>
              </a:rPr>
              <a:t>reviewing what sites they visit, you may obtain information that</a:t>
            </a:r>
          </a:p>
          <a:p>
            <a:pPr eaLnBrk="1" hangingPunct="1">
              <a:lnSpc>
                <a:spcPct val="90000"/>
              </a:lnSpc>
              <a:spcBef>
                <a:spcPct val="0"/>
              </a:spcBef>
            </a:pPr>
            <a:r>
              <a:rPr lang="en-GB" altLang="en-US" sz="800" smtClean="0">
                <a:latin typeface="Humanist777BT-RomanB"/>
              </a:rPr>
              <a:t>someone is trying to learn how to build a bomb or other terrorist</a:t>
            </a:r>
          </a:p>
          <a:p>
            <a:pPr eaLnBrk="1" hangingPunct="1">
              <a:lnSpc>
                <a:spcPct val="90000"/>
              </a:lnSpc>
              <a:spcBef>
                <a:spcPct val="0"/>
              </a:spcBef>
            </a:pPr>
            <a:r>
              <a:rPr lang="en-GB" altLang="en-US" sz="800" smtClean="0">
                <a:latin typeface="Humanist777BT-RomanB"/>
              </a:rPr>
              <a:t>activity, which could target your company and hurt other people.</a:t>
            </a:r>
          </a:p>
          <a:p>
            <a:pPr eaLnBrk="1" hangingPunct="1">
              <a:lnSpc>
                <a:spcPct val="90000"/>
              </a:lnSpc>
              <a:spcBef>
                <a:spcPct val="0"/>
              </a:spcBef>
            </a:pPr>
            <a:r>
              <a:rPr lang="en-GB" altLang="en-US" sz="800" smtClean="0">
                <a:latin typeface="Humanist777BT-RomanB"/>
              </a:rPr>
              <a:t>However, customer information must have some level of privacy. Check</a:t>
            </a:r>
          </a:p>
          <a:p>
            <a:pPr eaLnBrk="1" hangingPunct="1">
              <a:lnSpc>
                <a:spcPct val="90000"/>
              </a:lnSpc>
              <a:spcBef>
                <a:spcPct val="0"/>
              </a:spcBef>
            </a:pPr>
            <a:r>
              <a:rPr lang="en-GB" altLang="en-US" sz="800" smtClean="0">
                <a:latin typeface="Humanist777BT-RomanB"/>
              </a:rPr>
              <a:t>the customer agreement the clients have with your company to determine</a:t>
            </a:r>
          </a:p>
          <a:p>
            <a:pPr eaLnBrk="1" hangingPunct="1">
              <a:lnSpc>
                <a:spcPct val="90000"/>
              </a:lnSpc>
              <a:spcBef>
                <a:spcPct val="0"/>
              </a:spcBef>
            </a:pPr>
            <a:r>
              <a:rPr lang="en-GB" altLang="en-US" sz="800" smtClean="0">
                <a:latin typeface="Humanist777BT-RomanB"/>
              </a:rPr>
              <a:t>what you can legally do with client information to balance out</a:t>
            </a:r>
          </a:p>
          <a:p>
            <a:pPr eaLnBrk="1" hangingPunct="1">
              <a:lnSpc>
                <a:spcPct val="90000"/>
              </a:lnSpc>
              <a:spcBef>
                <a:spcPct val="0"/>
              </a:spcBef>
            </a:pPr>
            <a:r>
              <a:rPr lang="en-GB" altLang="en-US" sz="800" smtClean="0">
                <a:latin typeface="Humanist777BT-RomanB"/>
              </a:rPr>
              <a:t>your role of security versus invasion of personal privacy.</a:t>
            </a:r>
          </a:p>
        </p:txBody>
      </p:sp>
    </p:spTree>
    <p:extLst>
      <p:ext uri="{BB962C8B-B14F-4D97-AF65-F5344CB8AC3E}">
        <p14:creationId xmlns:p14="http://schemas.microsoft.com/office/powerpoint/2010/main" val="27770417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8243"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GB" altLang="en-US" sz="900" b="1" smtClean="0">
                <a:latin typeface="Guardi-Bold"/>
              </a:rPr>
              <a:t>Conservative </a:t>
            </a:r>
            <a:r>
              <a:rPr lang="en-GB" altLang="en-US" sz="900" smtClean="0">
                <a:latin typeface="Bembo"/>
              </a:rPr>
              <a:t>Disclosing information about salaries is not up to you and</a:t>
            </a:r>
          </a:p>
          <a:p>
            <a:pPr eaLnBrk="1" hangingPunct="1">
              <a:lnSpc>
                <a:spcPct val="123000"/>
              </a:lnSpc>
              <a:spcBef>
                <a:spcPct val="0"/>
              </a:spcBef>
            </a:pPr>
            <a:r>
              <a:rPr lang="en-GB" altLang="en-US" sz="900" smtClean="0">
                <a:latin typeface="Bembo"/>
              </a:rPr>
              <a:t>is in breach of your responsibility of protecting the data as DBA.You are in</a:t>
            </a:r>
          </a:p>
          <a:p>
            <a:pPr eaLnBrk="1" hangingPunct="1">
              <a:lnSpc>
                <a:spcPct val="123000"/>
              </a:lnSpc>
              <a:spcBef>
                <a:spcPct val="0"/>
              </a:spcBef>
            </a:pPr>
            <a:r>
              <a:rPr lang="en-GB" altLang="en-US" sz="900" smtClean="0">
                <a:latin typeface="Bembo"/>
              </a:rPr>
              <a:t>a trusted role as a DBA and should not disclose information to the</a:t>
            </a:r>
          </a:p>
          <a:p>
            <a:pPr eaLnBrk="1" hangingPunct="1">
              <a:lnSpc>
                <a:spcPct val="123000"/>
              </a:lnSpc>
              <a:spcBef>
                <a:spcPct val="0"/>
              </a:spcBef>
            </a:pPr>
            <a:r>
              <a:rPr lang="en-GB" altLang="en-US" sz="900" smtClean="0">
                <a:latin typeface="Bembo"/>
              </a:rPr>
              <a:t>employees within the company for any reason whatsoever.This type of</a:t>
            </a:r>
          </a:p>
          <a:p>
            <a:pPr eaLnBrk="1" hangingPunct="1">
              <a:lnSpc>
                <a:spcPct val="123000"/>
              </a:lnSpc>
              <a:spcBef>
                <a:spcPct val="0"/>
              </a:spcBef>
            </a:pPr>
            <a:r>
              <a:rPr lang="en-GB" altLang="en-US" sz="900" smtClean="0">
                <a:latin typeface="Bembo"/>
              </a:rPr>
              <a:t>behavior is completely unacceptable.</a:t>
            </a:r>
          </a:p>
          <a:p>
            <a:pPr eaLnBrk="1" hangingPunct="1">
              <a:lnSpc>
                <a:spcPct val="110000"/>
              </a:lnSpc>
              <a:spcBef>
                <a:spcPct val="0"/>
              </a:spcBef>
            </a:pPr>
            <a:r>
              <a:rPr lang="en-GB" altLang="en-US" sz="1000" b="1" smtClean="0">
                <a:latin typeface="DomCasual-Bold"/>
              </a:rPr>
              <a:t>Liberal </a:t>
            </a:r>
            <a:r>
              <a:rPr lang="en-GB" altLang="en-US" sz="900" smtClean="0">
                <a:latin typeface="Bembo"/>
              </a:rPr>
              <a:t>Since the company you are employed by is doing something a</a:t>
            </a:r>
          </a:p>
          <a:p>
            <a:pPr eaLnBrk="1" hangingPunct="1">
              <a:lnSpc>
                <a:spcPct val="123000"/>
              </a:lnSpc>
              <a:spcBef>
                <a:spcPct val="0"/>
              </a:spcBef>
            </a:pPr>
            <a:r>
              <a:rPr lang="en-GB" altLang="en-US" sz="900" smtClean="0">
                <a:latin typeface="Bembo"/>
              </a:rPr>
              <a:t>little shady with their employees, you do not owe them anything. Friends</a:t>
            </a:r>
          </a:p>
          <a:p>
            <a:pPr eaLnBrk="1" hangingPunct="1">
              <a:lnSpc>
                <a:spcPct val="123000"/>
              </a:lnSpc>
              <a:spcBef>
                <a:spcPct val="0"/>
              </a:spcBef>
            </a:pPr>
            <a:r>
              <a:rPr lang="en-GB" altLang="en-US" sz="900" smtClean="0">
                <a:latin typeface="Bembo"/>
              </a:rPr>
              <a:t>are friends, and they should know that they are being seriously jilted.Tell</a:t>
            </a:r>
          </a:p>
          <a:p>
            <a:pPr eaLnBrk="1" hangingPunct="1">
              <a:lnSpc>
                <a:spcPct val="123000"/>
              </a:lnSpc>
              <a:spcBef>
                <a:spcPct val="0"/>
              </a:spcBef>
            </a:pPr>
            <a:r>
              <a:rPr lang="en-GB" altLang="en-US" sz="900" smtClean="0">
                <a:latin typeface="Bembo"/>
              </a:rPr>
              <a:t>your friends but ask them not to spill the beans so that you can provide</a:t>
            </a:r>
          </a:p>
          <a:p>
            <a:pPr eaLnBrk="1" hangingPunct="1">
              <a:lnSpc>
                <a:spcPct val="123000"/>
              </a:lnSpc>
              <a:spcBef>
                <a:spcPct val="0"/>
              </a:spcBef>
            </a:pPr>
            <a:r>
              <a:rPr lang="en-GB" altLang="en-US" sz="900" smtClean="0">
                <a:latin typeface="Bembo"/>
              </a:rPr>
              <a:t>them with future information. While you are at it, you should check the</a:t>
            </a:r>
          </a:p>
          <a:p>
            <a:pPr eaLnBrk="1" hangingPunct="1">
              <a:lnSpc>
                <a:spcPct val="123000"/>
              </a:lnSpc>
              <a:spcBef>
                <a:spcPct val="0"/>
              </a:spcBef>
            </a:pPr>
            <a:r>
              <a:rPr lang="en-GB" altLang="en-US" sz="900" smtClean="0">
                <a:latin typeface="Bembo"/>
              </a:rPr>
              <a:t>salaries of other IT personnel to make sure you are being paid what you</a:t>
            </a:r>
          </a:p>
          <a:p>
            <a:pPr eaLnBrk="1" hangingPunct="1">
              <a:lnSpc>
                <a:spcPct val="123000"/>
              </a:lnSpc>
              <a:spcBef>
                <a:spcPct val="0"/>
              </a:spcBef>
            </a:pPr>
            <a:r>
              <a:rPr lang="en-GB" altLang="en-US" sz="900" smtClean="0">
                <a:latin typeface="Bembo"/>
              </a:rPr>
              <a:t>deserve.</a:t>
            </a:r>
          </a:p>
          <a:p>
            <a:pPr eaLnBrk="1" hangingPunct="1">
              <a:lnSpc>
                <a:spcPct val="123000"/>
              </a:lnSpc>
              <a:spcBef>
                <a:spcPct val="0"/>
              </a:spcBef>
            </a:pPr>
            <a:endParaRPr lang="en-GB" altLang="en-US" sz="900" smtClean="0">
              <a:latin typeface="Bembo"/>
            </a:endParaRPr>
          </a:p>
          <a:p>
            <a:pPr eaLnBrk="1" hangingPunct="1">
              <a:lnSpc>
                <a:spcPct val="123000"/>
              </a:lnSpc>
              <a:spcBef>
                <a:spcPct val="0"/>
              </a:spcBef>
            </a:pPr>
            <a:r>
              <a:rPr lang="en-GB" altLang="en-US" sz="900" smtClean="0">
                <a:latin typeface="Bembo"/>
              </a:rPr>
              <a:t>SUMMARY</a:t>
            </a:r>
          </a:p>
          <a:p>
            <a:pPr eaLnBrk="1" hangingPunct="1">
              <a:lnSpc>
                <a:spcPct val="90000"/>
              </a:lnSpc>
              <a:spcBef>
                <a:spcPct val="0"/>
              </a:spcBef>
            </a:pPr>
            <a:r>
              <a:rPr lang="en-GB" altLang="en-US" sz="800" smtClean="0">
                <a:latin typeface="Humanist777BT-RomanB"/>
              </a:rPr>
              <a:t>The role of the DBA provides many challenges. The DBA has access to</a:t>
            </a:r>
          </a:p>
          <a:p>
            <a:pPr eaLnBrk="1" hangingPunct="1">
              <a:lnSpc>
                <a:spcPct val="90000"/>
              </a:lnSpc>
              <a:spcBef>
                <a:spcPct val="0"/>
              </a:spcBef>
            </a:pPr>
            <a:r>
              <a:rPr lang="en-GB" altLang="en-US" sz="800" smtClean="0">
                <a:latin typeface="Humanist777BT-RomanB"/>
              </a:rPr>
              <a:t>detailed client records, credit card information, employee payroll data,</a:t>
            </a:r>
          </a:p>
          <a:p>
            <a:pPr eaLnBrk="1" hangingPunct="1">
              <a:lnSpc>
                <a:spcPct val="90000"/>
              </a:lnSpc>
              <a:spcBef>
                <a:spcPct val="0"/>
              </a:spcBef>
            </a:pPr>
            <a:r>
              <a:rPr lang="en-GB" altLang="en-US" sz="800" smtClean="0">
                <a:latin typeface="Humanist777BT-RomanB"/>
              </a:rPr>
              <a:t>and much more. In some cases, there are legal and government requirements</a:t>
            </a:r>
          </a:p>
          <a:p>
            <a:pPr eaLnBrk="1" hangingPunct="1">
              <a:lnSpc>
                <a:spcPct val="90000"/>
              </a:lnSpc>
              <a:spcBef>
                <a:spcPct val="0"/>
              </a:spcBef>
            </a:pPr>
            <a:r>
              <a:rPr lang="en-GB" altLang="en-US" sz="800" smtClean="0">
                <a:latin typeface="Humanist777BT-RomanB"/>
              </a:rPr>
              <a:t>for how this data should be handled in regard to privacy. In other</a:t>
            </a:r>
          </a:p>
          <a:p>
            <a:pPr eaLnBrk="1" hangingPunct="1">
              <a:lnSpc>
                <a:spcPct val="90000"/>
              </a:lnSpc>
              <a:spcBef>
                <a:spcPct val="0"/>
              </a:spcBef>
            </a:pPr>
            <a:r>
              <a:rPr lang="en-GB" altLang="en-US" sz="800" smtClean="0">
                <a:latin typeface="Humanist777BT-RomanB"/>
              </a:rPr>
              <a:t>cases, there are no legal requirements or company policies and it is up</a:t>
            </a:r>
          </a:p>
          <a:p>
            <a:pPr eaLnBrk="1" hangingPunct="1">
              <a:lnSpc>
                <a:spcPct val="90000"/>
              </a:lnSpc>
              <a:spcBef>
                <a:spcPct val="0"/>
              </a:spcBef>
            </a:pPr>
            <a:r>
              <a:rPr lang="en-GB" altLang="en-US" sz="800" smtClean="0">
                <a:latin typeface="Humanist777BT-RomanB"/>
              </a:rPr>
              <a:t>to the DBA to determine what their own personal ethics are in relation</a:t>
            </a:r>
          </a:p>
          <a:p>
            <a:pPr eaLnBrk="1" hangingPunct="1">
              <a:lnSpc>
                <a:spcPct val="90000"/>
              </a:lnSpc>
              <a:spcBef>
                <a:spcPct val="0"/>
              </a:spcBef>
            </a:pPr>
            <a:r>
              <a:rPr lang="en-GB" altLang="en-US" sz="800" smtClean="0">
                <a:latin typeface="Humanist777BT-RomanB"/>
              </a:rPr>
              <a:t>to the information they have at their fingertips.</a:t>
            </a:r>
          </a:p>
        </p:txBody>
      </p:sp>
    </p:spTree>
    <p:extLst>
      <p:ext uri="{BB962C8B-B14F-4D97-AF65-F5344CB8AC3E}">
        <p14:creationId xmlns:p14="http://schemas.microsoft.com/office/powerpoint/2010/main" val="22168371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0291"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GB" altLang="en-US" sz="900" b="1" smtClean="0">
                <a:latin typeface="Guardi-Bold"/>
              </a:rPr>
              <a:t>Conservative </a:t>
            </a:r>
            <a:r>
              <a:rPr lang="en-GB" altLang="en-US" sz="900" smtClean="0">
                <a:latin typeface="Bembo"/>
              </a:rPr>
              <a:t>Disclosing information about salaries is not up to you and</a:t>
            </a:r>
          </a:p>
          <a:p>
            <a:pPr eaLnBrk="1" hangingPunct="1">
              <a:lnSpc>
                <a:spcPct val="123000"/>
              </a:lnSpc>
              <a:spcBef>
                <a:spcPct val="0"/>
              </a:spcBef>
            </a:pPr>
            <a:r>
              <a:rPr lang="en-GB" altLang="en-US" sz="900" smtClean="0">
                <a:latin typeface="Bembo"/>
              </a:rPr>
              <a:t>is in breach of your responsibility of protecting the data as DBA.You are in</a:t>
            </a:r>
          </a:p>
          <a:p>
            <a:pPr eaLnBrk="1" hangingPunct="1">
              <a:lnSpc>
                <a:spcPct val="123000"/>
              </a:lnSpc>
              <a:spcBef>
                <a:spcPct val="0"/>
              </a:spcBef>
            </a:pPr>
            <a:r>
              <a:rPr lang="en-GB" altLang="en-US" sz="900" smtClean="0">
                <a:latin typeface="Bembo"/>
              </a:rPr>
              <a:t>a trusted role as a DBA and should not disclose information to the</a:t>
            </a:r>
          </a:p>
          <a:p>
            <a:pPr eaLnBrk="1" hangingPunct="1">
              <a:lnSpc>
                <a:spcPct val="123000"/>
              </a:lnSpc>
              <a:spcBef>
                <a:spcPct val="0"/>
              </a:spcBef>
            </a:pPr>
            <a:r>
              <a:rPr lang="en-GB" altLang="en-US" sz="900" smtClean="0">
                <a:latin typeface="Bembo"/>
              </a:rPr>
              <a:t>employees within the company for any reason whatsoever.This type of</a:t>
            </a:r>
          </a:p>
          <a:p>
            <a:pPr eaLnBrk="1" hangingPunct="1">
              <a:lnSpc>
                <a:spcPct val="123000"/>
              </a:lnSpc>
              <a:spcBef>
                <a:spcPct val="0"/>
              </a:spcBef>
            </a:pPr>
            <a:r>
              <a:rPr lang="en-GB" altLang="en-US" sz="900" smtClean="0">
                <a:latin typeface="Bembo"/>
              </a:rPr>
              <a:t>behavior is completely unacceptable.</a:t>
            </a:r>
          </a:p>
          <a:p>
            <a:pPr eaLnBrk="1" hangingPunct="1">
              <a:lnSpc>
                <a:spcPct val="110000"/>
              </a:lnSpc>
              <a:spcBef>
                <a:spcPct val="0"/>
              </a:spcBef>
            </a:pPr>
            <a:r>
              <a:rPr lang="en-GB" altLang="en-US" sz="1000" b="1" smtClean="0">
                <a:latin typeface="DomCasual-Bold"/>
              </a:rPr>
              <a:t>Liberal </a:t>
            </a:r>
            <a:r>
              <a:rPr lang="en-GB" altLang="en-US" sz="900" smtClean="0">
                <a:latin typeface="Bembo"/>
              </a:rPr>
              <a:t>Since the company you are employed by is doing something a</a:t>
            </a:r>
          </a:p>
          <a:p>
            <a:pPr eaLnBrk="1" hangingPunct="1">
              <a:lnSpc>
                <a:spcPct val="123000"/>
              </a:lnSpc>
              <a:spcBef>
                <a:spcPct val="0"/>
              </a:spcBef>
            </a:pPr>
            <a:r>
              <a:rPr lang="en-GB" altLang="en-US" sz="900" smtClean="0">
                <a:latin typeface="Bembo"/>
              </a:rPr>
              <a:t>little shady with their employees, you do not owe them anything. Friends</a:t>
            </a:r>
          </a:p>
          <a:p>
            <a:pPr eaLnBrk="1" hangingPunct="1">
              <a:lnSpc>
                <a:spcPct val="123000"/>
              </a:lnSpc>
              <a:spcBef>
                <a:spcPct val="0"/>
              </a:spcBef>
            </a:pPr>
            <a:r>
              <a:rPr lang="en-GB" altLang="en-US" sz="900" smtClean="0">
                <a:latin typeface="Bembo"/>
              </a:rPr>
              <a:t>are friends, and they should know that they are being seriously jilted.Tell</a:t>
            </a:r>
          </a:p>
          <a:p>
            <a:pPr eaLnBrk="1" hangingPunct="1">
              <a:lnSpc>
                <a:spcPct val="123000"/>
              </a:lnSpc>
              <a:spcBef>
                <a:spcPct val="0"/>
              </a:spcBef>
            </a:pPr>
            <a:r>
              <a:rPr lang="en-GB" altLang="en-US" sz="900" smtClean="0">
                <a:latin typeface="Bembo"/>
              </a:rPr>
              <a:t>your friends but ask them not to spill the beans so that you can provide</a:t>
            </a:r>
          </a:p>
          <a:p>
            <a:pPr eaLnBrk="1" hangingPunct="1">
              <a:lnSpc>
                <a:spcPct val="123000"/>
              </a:lnSpc>
              <a:spcBef>
                <a:spcPct val="0"/>
              </a:spcBef>
            </a:pPr>
            <a:r>
              <a:rPr lang="en-GB" altLang="en-US" sz="900" smtClean="0">
                <a:latin typeface="Bembo"/>
              </a:rPr>
              <a:t>them with future information. While you are at it, you should check the</a:t>
            </a:r>
          </a:p>
          <a:p>
            <a:pPr eaLnBrk="1" hangingPunct="1">
              <a:lnSpc>
                <a:spcPct val="123000"/>
              </a:lnSpc>
              <a:spcBef>
                <a:spcPct val="0"/>
              </a:spcBef>
            </a:pPr>
            <a:r>
              <a:rPr lang="en-GB" altLang="en-US" sz="900" smtClean="0">
                <a:latin typeface="Bembo"/>
              </a:rPr>
              <a:t>salaries of other IT personnel to make sure you are being paid what you</a:t>
            </a:r>
          </a:p>
          <a:p>
            <a:pPr eaLnBrk="1" hangingPunct="1">
              <a:lnSpc>
                <a:spcPct val="123000"/>
              </a:lnSpc>
              <a:spcBef>
                <a:spcPct val="0"/>
              </a:spcBef>
            </a:pPr>
            <a:r>
              <a:rPr lang="en-GB" altLang="en-US" sz="900" smtClean="0">
                <a:latin typeface="Bembo"/>
              </a:rPr>
              <a:t>deserve.</a:t>
            </a:r>
          </a:p>
          <a:p>
            <a:pPr eaLnBrk="1" hangingPunct="1">
              <a:lnSpc>
                <a:spcPct val="123000"/>
              </a:lnSpc>
              <a:spcBef>
                <a:spcPct val="0"/>
              </a:spcBef>
            </a:pPr>
            <a:endParaRPr lang="en-GB" altLang="en-US" sz="900" smtClean="0">
              <a:latin typeface="Bembo"/>
            </a:endParaRPr>
          </a:p>
          <a:p>
            <a:pPr eaLnBrk="1" hangingPunct="1">
              <a:lnSpc>
                <a:spcPct val="123000"/>
              </a:lnSpc>
              <a:spcBef>
                <a:spcPct val="0"/>
              </a:spcBef>
            </a:pPr>
            <a:r>
              <a:rPr lang="en-GB" altLang="en-US" sz="900" smtClean="0">
                <a:latin typeface="Bembo"/>
              </a:rPr>
              <a:t>SUMMARY</a:t>
            </a:r>
          </a:p>
          <a:p>
            <a:pPr eaLnBrk="1" hangingPunct="1">
              <a:lnSpc>
                <a:spcPct val="90000"/>
              </a:lnSpc>
              <a:spcBef>
                <a:spcPct val="0"/>
              </a:spcBef>
            </a:pPr>
            <a:r>
              <a:rPr lang="en-GB" altLang="en-US" sz="800" smtClean="0">
                <a:latin typeface="Humanist777BT-RomanB"/>
              </a:rPr>
              <a:t>The role of the DBA provides many challenges. The DBA has access to</a:t>
            </a:r>
          </a:p>
          <a:p>
            <a:pPr eaLnBrk="1" hangingPunct="1">
              <a:lnSpc>
                <a:spcPct val="90000"/>
              </a:lnSpc>
              <a:spcBef>
                <a:spcPct val="0"/>
              </a:spcBef>
            </a:pPr>
            <a:r>
              <a:rPr lang="en-GB" altLang="en-US" sz="800" smtClean="0">
                <a:latin typeface="Humanist777BT-RomanB"/>
              </a:rPr>
              <a:t>detailed client records, credit card information, employee payroll data,</a:t>
            </a:r>
          </a:p>
          <a:p>
            <a:pPr eaLnBrk="1" hangingPunct="1">
              <a:lnSpc>
                <a:spcPct val="90000"/>
              </a:lnSpc>
              <a:spcBef>
                <a:spcPct val="0"/>
              </a:spcBef>
            </a:pPr>
            <a:r>
              <a:rPr lang="en-GB" altLang="en-US" sz="800" smtClean="0">
                <a:latin typeface="Humanist777BT-RomanB"/>
              </a:rPr>
              <a:t>and much more. In some cases, there are legal and government requirements</a:t>
            </a:r>
          </a:p>
          <a:p>
            <a:pPr eaLnBrk="1" hangingPunct="1">
              <a:lnSpc>
                <a:spcPct val="90000"/>
              </a:lnSpc>
              <a:spcBef>
                <a:spcPct val="0"/>
              </a:spcBef>
            </a:pPr>
            <a:r>
              <a:rPr lang="en-GB" altLang="en-US" sz="800" smtClean="0">
                <a:latin typeface="Humanist777BT-RomanB"/>
              </a:rPr>
              <a:t>for how this data should be handled in regard to privacy. In other</a:t>
            </a:r>
          </a:p>
          <a:p>
            <a:pPr eaLnBrk="1" hangingPunct="1">
              <a:lnSpc>
                <a:spcPct val="90000"/>
              </a:lnSpc>
              <a:spcBef>
                <a:spcPct val="0"/>
              </a:spcBef>
            </a:pPr>
            <a:r>
              <a:rPr lang="en-GB" altLang="en-US" sz="800" smtClean="0">
                <a:latin typeface="Humanist777BT-RomanB"/>
              </a:rPr>
              <a:t>cases, there are no legal requirements or company policies and it is up</a:t>
            </a:r>
          </a:p>
          <a:p>
            <a:pPr eaLnBrk="1" hangingPunct="1">
              <a:lnSpc>
                <a:spcPct val="90000"/>
              </a:lnSpc>
              <a:spcBef>
                <a:spcPct val="0"/>
              </a:spcBef>
            </a:pPr>
            <a:r>
              <a:rPr lang="en-GB" altLang="en-US" sz="800" smtClean="0">
                <a:latin typeface="Humanist777BT-RomanB"/>
              </a:rPr>
              <a:t>to the DBA to determine what their own personal ethics are in relation</a:t>
            </a:r>
          </a:p>
          <a:p>
            <a:pPr eaLnBrk="1" hangingPunct="1">
              <a:lnSpc>
                <a:spcPct val="90000"/>
              </a:lnSpc>
              <a:spcBef>
                <a:spcPct val="0"/>
              </a:spcBef>
            </a:pPr>
            <a:r>
              <a:rPr lang="en-GB" altLang="en-US" sz="800" smtClean="0">
                <a:latin typeface="Humanist777BT-RomanB"/>
              </a:rPr>
              <a:t>to the information they have at their fingertips.</a:t>
            </a:r>
          </a:p>
        </p:txBody>
      </p:sp>
    </p:spTree>
    <p:extLst>
      <p:ext uri="{BB962C8B-B14F-4D97-AF65-F5344CB8AC3E}">
        <p14:creationId xmlns:p14="http://schemas.microsoft.com/office/powerpoint/2010/main" val="9945022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2338"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142339" name="Rectangle 2"/>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9047748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4386" name="Rectangle 1"/>
          <p:cNvSpPr>
            <a:spLocks noGrp="1" noRot="1" noChangeAspect="1" noChangeArrowheads="1" noTextEdit="1"/>
          </p:cNvSpPr>
          <p:nvPr>
            <p:ph type="sldImg"/>
          </p:nvPr>
        </p:nvSpPr>
        <p:spPr bwMode="auto">
          <a:xfrm>
            <a:off x="1588" y="0"/>
            <a:ext cx="1587" cy="1588"/>
          </a:xfrm>
          <a:solidFill>
            <a:srgbClr val="FFFFFF"/>
          </a:solidFill>
          <a:ln>
            <a:solidFill>
              <a:srgbClr val="000000"/>
            </a:solidFill>
            <a:miter lim="800000"/>
            <a:headEnd/>
            <a:tailEnd/>
          </a:ln>
        </p:spPr>
      </p:sp>
      <p:sp>
        <p:nvSpPr>
          <p:cNvPr id="144387" name="Rectangle 2"/>
          <p:cNvSpPr>
            <a:spLocks noGrp="1" noChangeArrowheads="1"/>
          </p:cNvSpPr>
          <p:nvPr>
            <p:ph type="body" idx="1"/>
          </p:nvPr>
        </p:nvSpPr>
        <p:spPr bwMode="auto">
          <a:xfrm>
            <a:off x="685800" y="4343400"/>
            <a:ext cx="5486400" cy="40243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6224044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6435"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lnSpc>
                <a:spcPct val="93000"/>
              </a:lnSpc>
              <a:spcBef>
                <a:spcPct val="0"/>
              </a:spcBef>
            </a:pPr>
            <a:r>
              <a:rPr lang="en-GB" altLang="en-US" smtClean="0">
                <a:latin typeface="Humanist777BT-RomanB"/>
              </a:rPr>
              <a:t>Cleansing data</a:t>
            </a:r>
          </a:p>
          <a:p>
            <a:pPr eaLnBrk="1" hangingPunct="1">
              <a:spcBef>
                <a:spcPct val="0"/>
              </a:spcBef>
            </a:pPr>
            <a:r>
              <a:rPr lang="en-GB" altLang="en-US" smtClean="0">
                <a:latin typeface="Humanist777BT-RomanB"/>
              </a:rPr>
              <a:t>isn’t quite as hard, but it is as expensive. It requires specialists to write</a:t>
            </a:r>
          </a:p>
          <a:p>
            <a:pPr eaLnBrk="1" hangingPunct="1">
              <a:spcBef>
                <a:spcPct val="0"/>
              </a:spcBef>
            </a:pPr>
            <a:r>
              <a:rPr lang="en-GB" altLang="en-US" smtClean="0">
                <a:latin typeface="Humanist777BT-RomanB"/>
              </a:rPr>
              <a:t>hundreds of scripts to test for this and that condition</a:t>
            </a:r>
          </a:p>
          <a:p>
            <a:pPr eaLnBrk="1" hangingPunct="1">
              <a:spcBef>
                <a:spcPct val="0"/>
              </a:spcBef>
            </a:pPr>
            <a:endParaRPr lang="en-GB" altLang="en-US" smtClean="0">
              <a:latin typeface="Humanist777BT-RomanB"/>
            </a:endParaRPr>
          </a:p>
          <a:p>
            <a:pPr eaLnBrk="1" hangingPunct="1">
              <a:spcBef>
                <a:spcPct val="0"/>
              </a:spcBef>
            </a:pPr>
            <a:r>
              <a:rPr lang="en-GB" altLang="en-US" smtClean="0">
                <a:latin typeface="Humanist777BT-RomanB"/>
              </a:rPr>
              <a:t>The operations folks have responsibility</a:t>
            </a:r>
          </a:p>
          <a:p>
            <a:pPr eaLnBrk="1" hangingPunct="1">
              <a:spcBef>
                <a:spcPct val="0"/>
              </a:spcBef>
            </a:pPr>
            <a:r>
              <a:rPr lang="en-GB" altLang="en-US" smtClean="0">
                <a:latin typeface="Humanist777BT-RomanB"/>
              </a:rPr>
              <a:t>too; suppose you were trying to enter the amount of a payment and</a:t>
            </a:r>
          </a:p>
          <a:p>
            <a:pPr eaLnBrk="1" hangingPunct="1">
              <a:spcBef>
                <a:spcPct val="0"/>
              </a:spcBef>
            </a:pPr>
            <a:r>
              <a:rPr lang="en-GB" altLang="en-US" smtClean="0">
                <a:latin typeface="Humanist777BT-RomanB"/>
              </a:rPr>
              <a:t>you were told to enter round numbers, $99 instead of $99.99 because it</a:t>
            </a:r>
          </a:p>
          <a:p>
            <a:pPr eaLnBrk="1" hangingPunct="1">
              <a:spcBef>
                <a:spcPct val="0"/>
              </a:spcBef>
            </a:pPr>
            <a:r>
              <a:rPr lang="en-GB" altLang="en-US" smtClean="0">
                <a:latin typeface="Humanist777BT-RomanB"/>
              </a:rPr>
              <a:t>is faster. How long would the database remain accurate? A minute? One</a:t>
            </a:r>
          </a:p>
          <a:p>
            <a:pPr eaLnBrk="1" hangingPunct="1">
              <a:spcBef>
                <a:spcPct val="0"/>
              </a:spcBef>
            </a:pPr>
            <a:r>
              <a:rPr lang="en-GB" altLang="en-US" smtClean="0">
                <a:latin typeface="Humanist777BT-RomanB"/>
              </a:rPr>
              <a:t>of the times of greatest danger for a database is during a maintenance</a:t>
            </a:r>
          </a:p>
          <a:p>
            <a:pPr eaLnBrk="1" hangingPunct="1">
              <a:spcBef>
                <a:spcPct val="0"/>
              </a:spcBef>
            </a:pPr>
            <a:r>
              <a:rPr lang="en-GB" altLang="en-US" smtClean="0">
                <a:latin typeface="Humanist777BT-RomanB"/>
              </a:rPr>
              <a:t>update. All too often, the maintenance coder removes critical checks and</a:t>
            </a:r>
          </a:p>
          <a:p>
            <a:pPr eaLnBrk="1" hangingPunct="1">
              <a:spcBef>
                <a:spcPct val="0"/>
              </a:spcBef>
            </a:pPr>
            <a:r>
              <a:rPr lang="en-GB" altLang="en-US" smtClean="0">
                <a:latin typeface="Humanist777BT-RomanB"/>
              </a:rPr>
              <a:t>balances, either to get the job done faster or because they do not understand</a:t>
            </a:r>
          </a:p>
          <a:p>
            <a:pPr eaLnBrk="1" hangingPunct="1">
              <a:spcBef>
                <a:spcPct val="0"/>
              </a:spcBef>
            </a:pPr>
            <a:r>
              <a:rPr lang="en-GB" altLang="en-US" smtClean="0">
                <a:latin typeface="Humanist777BT-RomanB"/>
              </a:rPr>
              <a:t>the total system.</a:t>
            </a:r>
          </a:p>
          <a:p>
            <a:pPr eaLnBrk="1" hangingPunct="1">
              <a:spcBef>
                <a:spcPct val="0"/>
              </a:spcBef>
            </a:pPr>
            <a:endParaRPr lang="en-GB" altLang="en-US" smtClean="0">
              <a:latin typeface="Humanist777BT-RomanB"/>
            </a:endParaRPr>
          </a:p>
          <a:p>
            <a:pPr eaLnBrk="1" hangingPunct="1">
              <a:spcBef>
                <a:spcPct val="0"/>
              </a:spcBef>
            </a:pPr>
            <a:r>
              <a:rPr lang="en-GB" altLang="en-US" smtClean="0">
                <a:latin typeface="Humanist777BT-RomanB"/>
              </a:rPr>
              <a:t>The DBA must be the keeper of the gate; the</a:t>
            </a:r>
          </a:p>
          <a:p>
            <a:pPr eaLnBrk="1" hangingPunct="1">
              <a:spcBef>
                <a:spcPct val="0"/>
              </a:spcBef>
            </a:pPr>
            <a:r>
              <a:rPr lang="en-GB" altLang="en-US" smtClean="0">
                <a:latin typeface="Humanist777BT-RomanB"/>
              </a:rPr>
              <a:t>database is only valuable to the organization if its data has integrity. Your</a:t>
            </a:r>
          </a:p>
          <a:p>
            <a:pPr eaLnBrk="1" hangingPunct="1">
              <a:spcBef>
                <a:spcPct val="0"/>
              </a:spcBef>
            </a:pPr>
            <a:r>
              <a:rPr lang="en-GB" altLang="en-US" smtClean="0">
                <a:latin typeface="Humanist777BT-RomanB"/>
              </a:rPr>
              <a:t>responsibility includes investigating every possible source of database</a:t>
            </a:r>
          </a:p>
          <a:p>
            <a:pPr eaLnBrk="1" hangingPunct="1">
              <a:spcBef>
                <a:spcPct val="0"/>
              </a:spcBef>
            </a:pPr>
            <a:r>
              <a:rPr lang="en-GB" altLang="en-US" smtClean="0">
                <a:latin typeface="Humanist777BT-RomanB"/>
              </a:rPr>
              <a:t>contamination.</a:t>
            </a:r>
          </a:p>
          <a:p>
            <a:pPr eaLnBrk="1" hangingPunct="1">
              <a:spcBef>
                <a:spcPct val="0"/>
              </a:spcBef>
            </a:pPr>
            <a:endParaRPr lang="en-US" altLang="en-US" smtClean="0"/>
          </a:p>
          <a:p>
            <a:pPr eaLnBrk="1" hangingPunct="1">
              <a:spcBef>
                <a:spcPct val="0"/>
              </a:spcBef>
            </a:pPr>
            <a:endParaRPr lang="en-US" altLang="en-US" smtClean="0"/>
          </a:p>
        </p:txBody>
      </p:sp>
    </p:spTree>
    <p:extLst>
      <p:ext uri="{BB962C8B-B14F-4D97-AF65-F5344CB8AC3E}">
        <p14:creationId xmlns:p14="http://schemas.microsoft.com/office/powerpoint/2010/main" val="30693501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8483"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lnSpc>
                <a:spcPct val="123000"/>
              </a:lnSpc>
              <a:spcBef>
                <a:spcPct val="0"/>
              </a:spcBef>
            </a:pPr>
            <a:r>
              <a:rPr lang="en-GB" altLang="en-US" sz="1000" smtClean="0">
                <a:latin typeface="Bembo"/>
              </a:rPr>
              <a:t>You are pulling this quarter’s data together for the corporate financial report that</a:t>
            </a:r>
          </a:p>
          <a:p>
            <a:pPr eaLnBrk="1" hangingPunct="1">
              <a:lnSpc>
                <a:spcPct val="123000"/>
              </a:lnSpc>
              <a:spcBef>
                <a:spcPct val="0"/>
              </a:spcBef>
            </a:pPr>
            <a:r>
              <a:rPr lang="en-GB" altLang="en-US" sz="1000" smtClean="0">
                <a:latin typeface="Bembo"/>
              </a:rPr>
              <a:t>will go out to the investors.Your boss asks you to remove some of the low figures</a:t>
            </a:r>
          </a:p>
          <a:p>
            <a:pPr eaLnBrk="1" hangingPunct="1">
              <a:lnSpc>
                <a:spcPct val="123000"/>
              </a:lnSpc>
              <a:spcBef>
                <a:spcPct val="0"/>
              </a:spcBef>
            </a:pPr>
            <a:r>
              <a:rPr lang="en-GB" altLang="en-US" sz="1000" smtClean="0">
                <a:latin typeface="Bembo"/>
              </a:rPr>
              <a:t>because they take down the whole report. Do you do it?</a:t>
            </a:r>
          </a:p>
          <a:p>
            <a:pPr eaLnBrk="1" hangingPunct="1">
              <a:lnSpc>
                <a:spcPct val="110000"/>
              </a:lnSpc>
              <a:spcBef>
                <a:spcPct val="0"/>
              </a:spcBef>
            </a:pPr>
            <a:r>
              <a:rPr lang="en-GB" altLang="en-US" sz="1000" b="1" smtClean="0">
                <a:latin typeface="Guardi-Bold"/>
              </a:rPr>
              <a:t>Conservative </a:t>
            </a:r>
            <a:r>
              <a:rPr lang="en-GB" altLang="en-US" sz="1000" smtClean="0">
                <a:latin typeface="Bembo"/>
              </a:rPr>
              <a:t>Changing financial data can get you into a mess of</a:t>
            </a:r>
          </a:p>
          <a:p>
            <a:pPr eaLnBrk="1" hangingPunct="1">
              <a:lnSpc>
                <a:spcPct val="123000"/>
              </a:lnSpc>
              <a:spcBef>
                <a:spcPct val="0"/>
              </a:spcBef>
            </a:pPr>
            <a:r>
              <a:rPr lang="en-GB" altLang="en-US" sz="1000" smtClean="0">
                <a:latin typeface="Bembo"/>
              </a:rPr>
              <a:t>trouble. Refuse to remove the low figures and explain that you do not want</a:t>
            </a:r>
          </a:p>
          <a:p>
            <a:pPr eaLnBrk="1" hangingPunct="1">
              <a:lnSpc>
                <a:spcPct val="123000"/>
              </a:lnSpc>
              <a:spcBef>
                <a:spcPct val="0"/>
              </a:spcBef>
            </a:pPr>
            <a:r>
              <a:rPr lang="en-GB" altLang="en-US" sz="1000" smtClean="0">
                <a:latin typeface="Bembo"/>
              </a:rPr>
              <a:t>to put yourself at legal risk.</a:t>
            </a:r>
          </a:p>
          <a:p>
            <a:pPr eaLnBrk="1" hangingPunct="1">
              <a:lnSpc>
                <a:spcPct val="110000"/>
              </a:lnSpc>
              <a:spcBef>
                <a:spcPct val="0"/>
              </a:spcBef>
            </a:pPr>
            <a:r>
              <a:rPr lang="en-GB" altLang="en-US" b="1" smtClean="0">
                <a:latin typeface="DomCasual-Bold"/>
              </a:rPr>
              <a:t>Liberal </a:t>
            </a:r>
            <a:r>
              <a:rPr lang="en-GB" altLang="en-US" sz="1000" smtClean="0">
                <a:latin typeface="Bembo"/>
              </a:rPr>
              <a:t>In this issue, if your boss wants to remove a whole section of data</a:t>
            </a:r>
          </a:p>
          <a:p>
            <a:pPr eaLnBrk="1" hangingPunct="1">
              <a:lnSpc>
                <a:spcPct val="123000"/>
              </a:lnSpc>
              <a:spcBef>
                <a:spcPct val="0"/>
              </a:spcBef>
            </a:pPr>
            <a:r>
              <a:rPr lang="en-GB" altLang="en-US" sz="1000" smtClean="0">
                <a:latin typeface="Bembo"/>
              </a:rPr>
              <a:t>from the report that is his prerogative. Just make sure that it does not make</a:t>
            </a:r>
          </a:p>
          <a:p>
            <a:pPr eaLnBrk="1" hangingPunct="1">
              <a:lnSpc>
                <a:spcPct val="123000"/>
              </a:lnSpc>
              <a:spcBef>
                <a:spcPct val="0"/>
              </a:spcBef>
            </a:pPr>
            <a:r>
              <a:rPr lang="en-GB" altLang="en-US" sz="1000" smtClean="0">
                <a:latin typeface="Bembo"/>
              </a:rPr>
              <a:t>the report inaccurate. It is up to him to limit the results on the report. Be</a:t>
            </a:r>
          </a:p>
          <a:p>
            <a:pPr eaLnBrk="1" hangingPunct="1">
              <a:lnSpc>
                <a:spcPct val="123000"/>
              </a:lnSpc>
              <a:spcBef>
                <a:spcPct val="0"/>
              </a:spcBef>
            </a:pPr>
            <a:r>
              <a:rPr lang="en-GB" altLang="en-US" sz="1000" smtClean="0">
                <a:latin typeface="Bembo"/>
              </a:rPr>
              <a:t>careful not to venture into the area of altering or deleting data.</a:t>
            </a:r>
          </a:p>
          <a:p>
            <a:pPr eaLnBrk="1" hangingPunct="1">
              <a:lnSpc>
                <a:spcPct val="110000"/>
              </a:lnSpc>
              <a:spcBef>
                <a:spcPct val="0"/>
              </a:spcBef>
            </a:pPr>
            <a:r>
              <a:rPr lang="en-GB" altLang="en-US" b="1" smtClean="0">
                <a:latin typeface="Humanist777BT-BoldB"/>
              </a:rPr>
              <a:t>S</a:t>
            </a:r>
            <a:r>
              <a:rPr lang="en-GB" altLang="en-US" sz="1000" b="1" smtClean="0">
                <a:latin typeface="Humanist777BT-BoldB"/>
              </a:rPr>
              <a:t>UMMARY</a:t>
            </a:r>
          </a:p>
          <a:p>
            <a:pPr eaLnBrk="1" hangingPunct="1">
              <a:spcBef>
                <a:spcPct val="0"/>
              </a:spcBef>
            </a:pPr>
            <a:r>
              <a:rPr lang="en-GB" altLang="en-US" sz="1000" smtClean="0">
                <a:latin typeface="Humanist777BT-RomanB"/>
              </a:rPr>
              <a:t>Unfortunately, this type of request happens all of the time when issuing</a:t>
            </a:r>
          </a:p>
          <a:p>
            <a:pPr eaLnBrk="1" hangingPunct="1">
              <a:spcBef>
                <a:spcPct val="0"/>
              </a:spcBef>
            </a:pPr>
            <a:r>
              <a:rPr lang="en-GB" altLang="en-US" sz="1000" smtClean="0">
                <a:latin typeface="Humanist777BT-RomanB"/>
              </a:rPr>
              <a:t>financial or marketing data. Not reporting on sections of data when it is</a:t>
            </a:r>
          </a:p>
          <a:p>
            <a:pPr eaLnBrk="1" hangingPunct="1">
              <a:spcBef>
                <a:spcPct val="0"/>
              </a:spcBef>
            </a:pPr>
            <a:r>
              <a:rPr lang="en-GB" altLang="en-US" sz="1000" smtClean="0">
                <a:latin typeface="Humanist777BT-RomanB"/>
              </a:rPr>
              <a:t>not required is less of an issue than actually altering data. This problem</a:t>
            </a:r>
          </a:p>
          <a:p>
            <a:pPr eaLnBrk="1" hangingPunct="1">
              <a:spcBef>
                <a:spcPct val="0"/>
              </a:spcBef>
            </a:pPr>
            <a:r>
              <a:rPr lang="en-GB" altLang="en-US" sz="1000" smtClean="0">
                <a:latin typeface="Humanist777BT-RomanB"/>
              </a:rPr>
              <a:t>ventures into the area of legal issues and should be handled with utmost</a:t>
            </a:r>
          </a:p>
          <a:p>
            <a:pPr eaLnBrk="1" hangingPunct="1">
              <a:spcBef>
                <a:spcPct val="0"/>
              </a:spcBef>
            </a:pPr>
            <a:r>
              <a:rPr lang="en-GB" altLang="en-US" sz="1000" smtClean="0">
                <a:latin typeface="Humanist777BT-RomanB"/>
              </a:rPr>
              <a:t>care and responsibility. Keep in mind the law and your own personal</a:t>
            </a:r>
          </a:p>
          <a:p>
            <a:pPr eaLnBrk="1" hangingPunct="1">
              <a:spcBef>
                <a:spcPct val="0"/>
              </a:spcBef>
            </a:pPr>
            <a:r>
              <a:rPr lang="en-GB" altLang="en-US" sz="1000" smtClean="0">
                <a:latin typeface="Humanist777BT-RomanB"/>
              </a:rPr>
              <a:t>ethics when making the decision to format financial or marketing data.</a:t>
            </a:r>
          </a:p>
          <a:p>
            <a:pPr eaLnBrk="1" hangingPunct="1">
              <a:spcBef>
                <a:spcPct val="0"/>
              </a:spcBef>
            </a:pPr>
            <a:endParaRPr lang="en-GB" altLang="en-US" sz="1500" smtClean="0">
              <a:latin typeface="Humanist777BT-RomanB"/>
            </a:endParaRPr>
          </a:p>
        </p:txBody>
      </p:sp>
    </p:spTree>
    <p:extLst>
      <p:ext uri="{BB962C8B-B14F-4D97-AF65-F5344CB8AC3E}">
        <p14:creationId xmlns:p14="http://schemas.microsoft.com/office/powerpoint/2010/main" val="6770761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0531"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lnSpc>
                <a:spcPct val="123000"/>
              </a:lnSpc>
              <a:spcBef>
                <a:spcPct val="0"/>
              </a:spcBef>
            </a:pPr>
            <a:r>
              <a:rPr lang="en-GB" altLang="en-US" sz="1000" smtClean="0">
                <a:latin typeface="Bembo"/>
              </a:rPr>
              <a:t>You are pulling this quarter’s data together for the corporate financial report that</a:t>
            </a:r>
          </a:p>
          <a:p>
            <a:pPr eaLnBrk="1" hangingPunct="1">
              <a:lnSpc>
                <a:spcPct val="123000"/>
              </a:lnSpc>
              <a:spcBef>
                <a:spcPct val="0"/>
              </a:spcBef>
            </a:pPr>
            <a:r>
              <a:rPr lang="en-GB" altLang="en-US" sz="1000" smtClean="0">
                <a:latin typeface="Bembo"/>
              </a:rPr>
              <a:t>will go out to the investors.Your boss asks you to remove some of the low figures</a:t>
            </a:r>
          </a:p>
          <a:p>
            <a:pPr eaLnBrk="1" hangingPunct="1">
              <a:lnSpc>
                <a:spcPct val="123000"/>
              </a:lnSpc>
              <a:spcBef>
                <a:spcPct val="0"/>
              </a:spcBef>
            </a:pPr>
            <a:r>
              <a:rPr lang="en-GB" altLang="en-US" sz="1000" smtClean="0">
                <a:latin typeface="Bembo"/>
              </a:rPr>
              <a:t>because they take down the whole report. Do you do it?</a:t>
            </a:r>
          </a:p>
          <a:p>
            <a:pPr eaLnBrk="1" hangingPunct="1">
              <a:lnSpc>
                <a:spcPct val="110000"/>
              </a:lnSpc>
              <a:spcBef>
                <a:spcPct val="0"/>
              </a:spcBef>
            </a:pPr>
            <a:r>
              <a:rPr lang="en-GB" altLang="en-US" sz="1000" b="1" smtClean="0">
                <a:latin typeface="Guardi-Bold"/>
              </a:rPr>
              <a:t>Conservative </a:t>
            </a:r>
            <a:r>
              <a:rPr lang="en-GB" altLang="en-US" sz="1000" smtClean="0">
                <a:latin typeface="Bembo"/>
              </a:rPr>
              <a:t>Changing financial data can get you into a mess of</a:t>
            </a:r>
          </a:p>
          <a:p>
            <a:pPr eaLnBrk="1" hangingPunct="1">
              <a:lnSpc>
                <a:spcPct val="123000"/>
              </a:lnSpc>
              <a:spcBef>
                <a:spcPct val="0"/>
              </a:spcBef>
            </a:pPr>
            <a:r>
              <a:rPr lang="en-GB" altLang="en-US" sz="1000" smtClean="0">
                <a:latin typeface="Bembo"/>
              </a:rPr>
              <a:t>trouble. Refuse to remove the low figures and explain that you do not want</a:t>
            </a:r>
          </a:p>
          <a:p>
            <a:pPr eaLnBrk="1" hangingPunct="1">
              <a:lnSpc>
                <a:spcPct val="123000"/>
              </a:lnSpc>
              <a:spcBef>
                <a:spcPct val="0"/>
              </a:spcBef>
            </a:pPr>
            <a:r>
              <a:rPr lang="en-GB" altLang="en-US" sz="1000" smtClean="0">
                <a:latin typeface="Bembo"/>
              </a:rPr>
              <a:t>to put yourself at legal risk.</a:t>
            </a:r>
          </a:p>
          <a:p>
            <a:pPr eaLnBrk="1" hangingPunct="1">
              <a:lnSpc>
                <a:spcPct val="110000"/>
              </a:lnSpc>
              <a:spcBef>
                <a:spcPct val="0"/>
              </a:spcBef>
            </a:pPr>
            <a:r>
              <a:rPr lang="en-GB" altLang="en-US" b="1" smtClean="0">
                <a:latin typeface="DomCasual-Bold"/>
              </a:rPr>
              <a:t>Liberal </a:t>
            </a:r>
            <a:r>
              <a:rPr lang="en-GB" altLang="en-US" sz="1000" smtClean="0">
                <a:latin typeface="Bembo"/>
              </a:rPr>
              <a:t>In this issue, if your boss wants to remove a whole section of data</a:t>
            </a:r>
          </a:p>
          <a:p>
            <a:pPr eaLnBrk="1" hangingPunct="1">
              <a:lnSpc>
                <a:spcPct val="123000"/>
              </a:lnSpc>
              <a:spcBef>
                <a:spcPct val="0"/>
              </a:spcBef>
            </a:pPr>
            <a:r>
              <a:rPr lang="en-GB" altLang="en-US" sz="1000" smtClean="0">
                <a:latin typeface="Bembo"/>
              </a:rPr>
              <a:t>from the report that is his prerogative. Just make sure that it does not make</a:t>
            </a:r>
          </a:p>
          <a:p>
            <a:pPr eaLnBrk="1" hangingPunct="1">
              <a:lnSpc>
                <a:spcPct val="123000"/>
              </a:lnSpc>
              <a:spcBef>
                <a:spcPct val="0"/>
              </a:spcBef>
            </a:pPr>
            <a:r>
              <a:rPr lang="en-GB" altLang="en-US" sz="1000" smtClean="0">
                <a:latin typeface="Bembo"/>
              </a:rPr>
              <a:t>the report inaccurate. It is up to him to limit the results on the report. Be</a:t>
            </a:r>
          </a:p>
          <a:p>
            <a:pPr eaLnBrk="1" hangingPunct="1">
              <a:lnSpc>
                <a:spcPct val="123000"/>
              </a:lnSpc>
              <a:spcBef>
                <a:spcPct val="0"/>
              </a:spcBef>
            </a:pPr>
            <a:r>
              <a:rPr lang="en-GB" altLang="en-US" sz="1000" smtClean="0">
                <a:latin typeface="Bembo"/>
              </a:rPr>
              <a:t>careful not to venture into the area of altering or deleting data.</a:t>
            </a:r>
          </a:p>
          <a:p>
            <a:pPr eaLnBrk="1" hangingPunct="1">
              <a:lnSpc>
                <a:spcPct val="110000"/>
              </a:lnSpc>
              <a:spcBef>
                <a:spcPct val="0"/>
              </a:spcBef>
            </a:pPr>
            <a:r>
              <a:rPr lang="en-GB" altLang="en-US" b="1" smtClean="0">
                <a:latin typeface="Humanist777BT-BoldB"/>
              </a:rPr>
              <a:t>S</a:t>
            </a:r>
            <a:r>
              <a:rPr lang="en-GB" altLang="en-US" sz="1000" b="1" smtClean="0">
                <a:latin typeface="Humanist777BT-BoldB"/>
              </a:rPr>
              <a:t>UMMARY</a:t>
            </a:r>
          </a:p>
          <a:p>
            <a:pPr eaLnBrk="1" hangingPunct="1">
              <a:spcBef>
                <a:spcPct val="0"/>
              </a:spcBef>
            </a:pPr>
            <a:r>
              <a:rPr lang="en-GB" altLang="en-US" sz="1000" smtClean="0">
                <a:latin typeface="Humanist777BT-RomanB"/>
              </a:rPr>
              <a:t>Unfortunately, this type of request happens all of the time when issuing</a:t>
            </a:r>
          </a:p>
          <a:p>
            <a:pPr eaLnBrk="1" hangingPunct="1">
              <a:spcBef>
                <a:spcPct val="0"/>
              </a:spcBef>
            </a:pPr>
            <a:r>
              <a:rPr lang="en-GB" altLang="en-US" sz="1000" smtClean="0">
                <a:latin typeface="Humanist777BT-RomanB"/>
              </a:rPr>
              <a:t>financial or marketing data. Not reporting on sections of data when it is</a:t>
            </a:r>
          </a:p>
          <a:p>
            <a:pPr eaLnBrk="1" hangingPunct="1">
              <a:spcBef>
                <a:spcPct val="0"/>
              </a:spcBef>
            </a:pPr>
            <a:r>
              <a:rPr lang="en-GB" altLang="en-US" sz="1000" smtClean="0">
                <a:latin typeface="Humanist777BT-RomanB"/>
              </a:rPr>
              <a:t>not required is less of an issue than actually altering data. This problem</a:t>
            </a:r>
          </a:p>
          <a:p>
            <a:pPr eaLnBrk="1" hangingPunct="1">
              <a:spcBef>
                <a:spcPct val="0"/>
              </a:spcBef>
            </a:pPr>
            <a:r>
              <a:rPr lang="en-GB" altLang="en-US" sz="1000" smtClean="0">
                <a:latin typeface="Humanist777BT-RomanB"/>
              </a:rPr>
              <a:t>ventures into the area of legal issues and should be handled with utmost</a:t>
            </a:r>
          </a:p>
          <a:p>
            <a:pPr eaLnBrk="1" hangingPunct="1">
              <a:spcBef>
                <a:spcPct val="0"/>
              </a:spcBef>
            </a:pPr>
            <a:r>
              <a:rPr lang="en-GB" altLang="en-US" sz="1000" smtClean="0">
                <a:latin typeface="Humanist777BT-RomanB"/>
              </a:rPr>
              <a:t>care and responsibility. Keep in mind the law and your own personal</a:t>
            </a:r>
          </a:p>
          <a:p>
            <a:pPr eaLnBrk="1" hangingPunct="1">
              <a:spcBef>
                <a:spcPct val="0"/>
              </a:spcBef>
            </a:pPr>
            <a:r>
              <a:rPr lang="en-GB" altLang="en-US" sz="1000" smtClean="0">
                <a:latin typeface="Humanist777BT-RomanB"/>
              </a:rPr>
              <a:t>ethics when making the decision to format financial or marketing data.</a:t>
            </a:r>
          </a:p>
          <a:p>
            <a:pPr eaLnBrk="1" hangingPunct="1">
              <a:spcBef>
                <a:spcPct val="0"/>
              </a:spcBef>
            </a:pPr>
            <a:endParaRPr lang="en-GB" altLang="en-US" sz="1500" smtClean="0">
              <a:latin typeface="Humanist777BT-RomanB"/>
            </a:endParaRPr>
          </a:p>
        </p:txBody>
      </p:sp>
    </p:spTree>
    <p:extLst>
      <p:ext uri="{BB962C8B-B14F-4D97-AF65-F5344CB8AC3E}">
        <p14:creationId xmlns:p14="http://schemas.microsoft.com/office/powerpoint/2010/main" val="2284810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Rot="1" noChangeAspect="1" noChangeArrowheads="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7" name="Rectangle 3"/>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802431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2578"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152579" name="Rectangle 2"/>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6879397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4626" name="Rectangle 1"/>
          <p:cNvSpPr>
            <a:spLocks noGrp="1" noRot="1" noChangeAspect="1" noChangeArrowheads="1" noTextEdit="1"/>
          </p:cNvSpPr>
          <p:nvPr>
            <p:ph type="sldImg"/>
          </p:nvPr>
        </p:nvSpPr>
        <p:spPr bwMode="auto">
          <a:xfrm>
            <a:off x="1588" y="0"/>
            <a:ext cx="1587" cy="1588"/>
          </a:xfrm>
          <a:solidFill>
            <a:srgbClr val="FFFFFF"/>
          </a:solidFill>
          <a:ln>
            <a:solidFill>
              <a:srgbClr val="000000"/>
            </a:solidFill>
            <a:miter lim="800000"/>
            <a:headEnd/>
            <a:tailEnd/>
          </a:ln>
        </p:spPr>
      </p:sp>
      <p:sp>
        <p:nvSpPr>
          <p:cNvPr id="154627" name="Rectangle 2"/>
          <p:cNvSpPr>
            <a:spLocks noGrp="1" noChangeArrowheads="1"/>
          </p:cNvSpPr>
          <p:nvPr>
            <p:ph type="body" idx="1"/>
          </p:nvPr>
        </p:nvSpPr>
        <p:spPr bwMode="auto">
          <a:xfrm>
            <a:off x="685800" y="4343400"/>
            <a:ext cx="5486400" cy="40243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3096809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6674" name="Rectangle 1"/>
          <p:cNvSpPr>
            <a:spLocks noGrp="1" noRot="1" noChangeAspect="1" noChangeArrowheads="1" noTextEdit="1"/>
          </p:cNvSpPr>
          <p:nvPr>
            <p:ph type="sldImg"/>
          </p:nvPr>
        </p:nvSpPr>
        <p:spPr bwMode="auto">
          <a:xfrm>
            <a:off x="1588" y="0"/>
            <a:ext cx="1587" cy="1588"/>
          </a:xfrm>
          <a:solidFill>
            <a:srgbClr val="FFFFFF"/>
          </a:solidFill>
          <a:ln>
            <a:solidFill>
              <a:srgbClr val="000000"/>
            </a:solidFill>
            <a:miter lim="800000"/>
            <a:headEnd/>
            <a:tailEnd/>
          </a:ln>
        </p:spPr>
      </p:sp>
      <p:sp>
        <p:nvSpPr>
          <p:cNvPr id="156675" name="Rectangle 2"/>
          <p:cNvSpPr>
            <a:spLocks noGrp="1" noChangeArrowheads="1"/>
          </p:cNvSpPr>
          <p:nvPr>
            <p:ph type="body" idx="1"/>
          </p:nvPr>
        </p:nvSpPr>
        <p:spPr bwMode="auto">
          <a:xfrm>
            <a:off x="685800" y="4343400"/>
            <a:ext cx="5486400" cy="40243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31853367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8722"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158723" name="Rectangle 2"/>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0993760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0770" name="Rectangle 1"/>
          <p:cNvSpPr>
            <a:spLocks noGrp="1" noRot="1" noChangeAspect="1" noChangeArrowheads="1" noTextEdit="1"/>
          </p:cNvSpPr>
          <p:nvPr>
            <p:ph type="sldImg"/>
          </p:nvPr>
        </p:nvSpPr>
        <p:spPr bwMode="auto">
          <a:xfrm>
            <a:off x="1588" y="0"/>
            <a:ext cx="1587" cy="1588"/>
          </a:xfrm>
          <a:solidFill>
            <a:srgbClr val="FFFFFF"/>
          </a:solidFill>
          <a:ln>
            <a:solidFill>
              <a:srgbClr val="000000"/>
            </a:solidFill>
            <a:miter lim="800000"/>
            <a:headEnd/>
            <a:tailEnd/>
          </a:ln>
        </p:spPr>
      </p:sp>
      <p:sp>
        <p:nvSpPr>
          <p:cNvPr id="160771" name="Rectangle 2"/>
          <p:cNvSpPr>
            <a:spLocks noGrp="1" noChangeArrowheads="1"/>
          </p:cNvSpPr>
          <p:nvPr>
            <p:ph type="body" idx="1"/>
          </p:nvPr>
        </p:nvSpPr>
        <p:spPr bwMode="auto">
          <a:xfrm>
            <a:off x="685800" y="4343400"/>
            <a:ext cx="5486400" cy="402431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numCol="1" anchor="ctr"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031234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Rot="1" noChangeAspect="1" noChangeArrowheads="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5" name="Rectangle 3"/>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8857172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7283" name="Rectangle 3"/>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585563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1" name="Rectangle 3"/>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3026443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427" name="Rectangle 3"/>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4359348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Rot="1" noChangeAspect="1" noChangeArrowheads="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475" name="Rectangle 3"/>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711125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Rot="1" noChangeAspect="1" noChangeArrowheads="1" noTextEdit="1"/>
          </p:cNvSpPr>
          <p:nvPr>
            <p:ph type="sldImg"/>
          </p:nvPr>
        </p:nvSpPr>
        <p:spPr bwMode="auto">
          <a:xfrm>
            <a:off x="1143000" y="685800"/>
            <a:ext cx="4572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7523" name="Rectangle 3"/>
          <p:cNvSpPr>
            <a:spLocks noGrp="1" noChangeArrowheads="1"/>
          </p:cNvSpPr>
          <p:nvPr>
            <p:ph type="body" idx="1"/>
          </p:nvPr>
        </p:nvSpPr>
        <p:spPr bwMode="auto">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429341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p:cNvSpPr/>
          <p:nvPr/>
        </p:nvSpPr>
        <p:spPr>
          <a:xfrm>
            <a:off x="3175" y="6400800"/>
            <a:ext cx="9140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4"/>
          <p:cNvSpPr/>
          <p:nvPr/>
        </p:nvSpPr>
        <p:spPr>
          <a:xfrm>
            <a:off x="0" y="6334125"/>
            <a:ext cx="9142413" cy="6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 name="Straight Connector 5"/>
          <p:cNvCxnSpPr/>
          <p:nvPr/>
        </p:nvCxnSpPr>
        <p:spPr>
          <a:xfrm>
            <a:off x="906463" y="4343400"/>
            <a:ext cx="7405687"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ctrTitle"/>
          </p:nvPr>
        </p:nvSpPr>
        <p:spPr>
          <a:xfrm>
            <a:off x="822960" y="758952"/>
            <a:ext cx="7543800" cy="3566160"/>
          </a:xfrm>
        </p:spPr>
        <p:txBody>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Date Placeholder 3"/>
          <p:cNvSpPr>
            <a:spLocks noGrp="1"/>
          </p:cNvSpPr>
          <p:nvPr>
            <p:ph type="dt" sz="half" idx="10"/>
          </p:nvPr>
        </p:nvSpPr>
        <p:spPr/>
        <p:txBody>
          <a:bodyPr/>
          <a:lstStyle>
            <a:lvl1pPr>
              <a:defRPr/>
            </a:lvl1pPr>
          </a:lstStyle>
          <a:p>
            <a:pPr>
              <a:defRPr/>
            </a:pPr>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D3EFDF75-BA92-4809-A3DF-45366C05C3DE}" type="slidenum">
              <a:rPr lang="en-US" altLang="en-US"/>
              <a:pPr>
                <a:defRPr/>
              </a:pPr>
              <a:t>‹#›</a:t>
            </a:fld>
            <a:endParaRPr lang="en-US" altLang="en-US"/>
          </a:p>
        </p:txBody>
      </p:sp>
    </p:spTree>
    <p:extLst>
      <p:ext uri="{BB962C8B-B14F-4D97-AF65-F5344CB8AC3E}">
        <p14:creationId xmlns:p14="http://schemas.microsoft.com/office/powerpoint/2010/main" val="2288152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B7822B7-580D-44E2-9313-6C730B25A1EE}" type="slidenum">
              <a:rPr lang="en-US" altLang="en-US"/>
              <a:pPr>
                <a:defRPr/>
              </a:pPr>
              <a:t>‹#›</a:t>
            </a:fld>
            <a:endParaRPr lang="en-US" altLang="en-US"/>
          </a:p>
        </p:txBody>
      </p:sp>
    </p:spTree>
    <p:extLst>
      <p:ext uri="{BB962C8B-B14F-4D97-AF65-F5344CB8AC3E}">
        <p14:creationId xmlns:p14="http://schemas.microsoft.com/office/powerpoint/2010/main" val="2534983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Rectangle 3"/>
          <p:cNvSpPr/>
          <p:nvPr/>
        </p:nvSpPr>
        <p:spPr>
          <a:xfrm>
            <a:off x="3175" y="6400800"/>
            <a:ext cx="9140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4"/>
          <p:cNvSpPr/>
          <p:nvPr/>
        </p:nvSpPr>
        <p:spPr>
          <a:xfrm>
            <a:off x="0" y="6334125"/>
            <a:ext cx="9142413" cy="6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3"/>
          <p:cNvSpPr>
            <a:spLocks noGrp="1"/>
          </p:cNvSpPr>
          <p:nvPr>
            <p:ph type="dt" sz="half" idx="10"/>
          </p:nvPr>
        </p:nvSpPr>
        <p:spPr/>
        <p:txBody>
          <a:bodyPr/>
          <a:lstStyle>
            <a:lvl1pPr>
              <a:defRPr/>
            </a:lvl1pPr>
          </a:lstStyle>
          <a:p>
            <a:pPr>
              <a:defRPr/>
            </a:pPr>
            <a:endParaRPr lang="en-US"/>
          </a:p>
        </p:txBody>
      </p:sp>
      <p:sp>
        <p:nvSpPr>
          <p:cNvPr id="7" name="Footer Placeholder 4"/>
          <p:cNvSpPr>
            <a:spLocks noGrp="1"/>
          </p:cNvSpPr>
          <p:nvPr>
            <p:ph type="ftr" sz="quarter" idx="11"/>
          </p:nvPr>
        </p:nvSpPr>
        <p:spPr/>
        <p:txBody>
          <a:bodyPr/>
          <a:lstStyle>
            <a:lvl1pPr>
              <a:defRPr/>
            </a:lvl1pPr>
          </a:lstStyle>
          <a:p>
            <a:pPr>
              <a:defRPr/>
            </a:pPr>
            <a:endParaRPr lang="en-US"/>
          </a:p>
        </p:txBody>
      </p:sp>
      <p:sp>
        <p:nvSpPr>
          <p:cNvPr id="8" name="Slide Number Placeholder 5"/>
          <p:cNvSpPr>
            <a:spLocks noGrp="1"/>
          </p:cNvSpPr>
          <p:nvPr>
            <p:ph type="sldNum" sz="quarter" idx="12"/>
          </p:nvPr>
        </p:nvSpPr>
        <p:spPr/>
        <p:txBody>
          <a:bodyPr/>
          <a:lstStyle>
            <a:lvl1pPr>
              <a:defRPr/>
            </a:lvl1pPr>
          </a:lstStyle>
          <a:p>
            <a:pPr>
              <a:defRPr/>
            </a:pPr>
            <a:fld id="{788D1AAF-98D4-4215-BB67-D82F5E5CE1D1}" type="slidenum">
              <a:rPr lang="en-US" altLang="en-US"/>
              <a:pPr>
                <a:defRPr/>
              </a:pPr>
              <a:t>‹#›</a:t>
            </a:fld>
            <a:endParaRPr lang="en-US" altLang="en-US"/>
          </a:p>
        </p:txBody>
      </p:sp>
    </p:spTree>
    <p:extLst>
      <p:ext uri="{BB962C8B-B14F-4D97-AF65-F5344CB8AC3E}">
        <p14:creationId xmlns:p14="http://schemas.microsoft.com/office/powerpoint/2010/main" val="3676518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77825" y="885825"/>
            <a:ext cx="7358063" cy="2320925"/>
          </a:xfrm>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p:txBody>
          <a:bodyPr/>
          <a:lstStyle>
            <a:lvl1pPr>
              <a:defRPr/>
            </a:lvl1pPr>
          </a:lstStyle>
          <a:p>
            <a:pPr>
              <a:defRPr/>
            </a:pPr>
            <a:endParaRPr lang="en-US"/>
          </a:p>
        </p:txBody>
      </p:sp>
      <p:sp>
        <p:nvSpPr>
          <p:cNvPr id="4" name="Rectangle 5"/>
          <p:cNvSpPr>
            <a:spLocks noGrp="1" noChangeArrowheads="1"/>
          </p:cNvSpPr>
          <p:nvPr>
            <p:ph type="sldNum" sz="quarter" idx="11"/>
          </p:nvPr>
        </p:nvSpPr>
        <p:spPr/>
        <p:txBody>
          <a:bodyPr/>
          <a:lstStyle>
            <a:lvl1pPr>
              <a:defRPr/>
            </a:lvl1pPr>
          </a:lstStyle>
          <a:p>
            <a:pPr>
              <a:defRPr/>
            </a:pPr>
            <a:fld id="{CD482662-06DE-427E-9FA0-958365A7C59D}" type="slidenum">
              <a:rPr lang="en-US" altLang="en-US"/>
              <a:pPr>
                <a:defRPr/>
              </a:pPr>
              <a:t>‹#›</a:t>
            </a:fld>
            <a:endParaRPr lang="en-US" altLang="en-US"/>
          </a:p>
        </p:txBody>
      </p:sp>
    </p:spTree>
    <p:extLst>
      <p:ext uri="{BB962C8B-B14F-4D97-AF65-F5344CB8AC3E}">
        <p14:creationId xmlns:p14="http://schemas.microsoft.com/office/powerpoint/2010/main" val="227056841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7D65144-AAE1-4706-8D6F-89F42307FD73}" type="slidenum">
              <a:rPr lang="en-US" altLang="en-US"/>
              <a:pPr>
                <a:defRPr/>
              </a:pPr>
              <a:t>‹#›</a:t>
            </a:fld>
            <a:endParaRPr lang="en-US" altLang="en-US"/>
          </a:p>
        </p:txBody>
      </p:sp>
    </p:spTree>
    <p:extLst>
      <p:ext uri="{BB962C8B-B14F-4D97-AF65-F5344CB8AC3E}">
        <p14:creationId xmlns:p14="http://schemas.microsoft.com/office/powerpoint/2010/main" val="2196705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4" name="Rectangle 3"/>
          <p:cNvSpPr/>
          <p:nvPr/>
        </p:nvSpPr>
        <p:spPr>
          <a:xfrm>
            <a:off x="3175" y="6400800"/>
            <a:ext cx="9140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4"/>
          <p:cNvSpPr/>
          <p:nvPr/>
        </p:nvSpPr>
        <p:spPr>
          <a:xfrm>
            <a:off x="0" y="6334125"/>
            <a:ext cx="9142413" cy="6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 name="Straight Connector 5"/>
          <p:cNvCxnSpPr/>
          <p:nvPr/>
        </p:nvCxnSpPr>
        <p:spPr>
          <a:xfrm>
            <a:off x="906463" y="4343400"/>
            <a:ext cx="7405687"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22960" y="758952"/>
            <a:ext cx="7543800" cy="3566160"/>
          </a:xfrm>
        </p:spPr>
        <p:txBody>
          <a:bodyPr anchorCtr="0"/>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3"/>
          <p:cNvSpPr>
            <a:spLocks noGrp="1"/>
          </p:cNvSpPr>
          <p:nvPr>
            <p:ph type="dt" sz="half" idx="10"/>
          </p:nvPr>
        </p:nvSpPr>
        <p:spPr/>
        <p:txBody>
          <a:bodyPr/>
          <a:lstStyle>
            <a:lvl1pPr>
              <a:defRPr/>
            </a:lvl1pPr>
          </a:lstStyle>
          <a:p>
            <a:pPr>
              <a:defRPr/>
            </a:pPr>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76309DAE-B281-4FA9-8ED6-DA204BCF1F23}" type="slidenum">
              <a:rPr lang="en-US" altLang="en-US"/>
              <a:pPr>
                <a:defRPr/>
              </a:pPr>
              <a:t>‹#›</a:t>
            </a:fld>
            <a:endParaRPr lang="en-US" altLang="en-US"/>
          </a:p>
        </p:txBody>
      </p:sp>
    </p:spTree>
    <p:extLst>
      <p:ext uri="{BB962C8B-B14F-4D97-AF65-F5344CB8AC3E}">
        <p14:creationId xmlns:p14="http://schemas.microsoft.com/office/powerpoint/2010/main" val="3373057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0"/>
          </p:nvPr>
        </p:nvSpPr>
        <p:spPr/>
        <p:txBody>
          <a:bodyPr/>
          <a:lstStyle>
            <a:lvl1pPr>
              <a:defRPr/>
            </a:lvl1pPr>
          </a:lstStyle>
          <a:p>
            <a:pPr>
              <a:defRPr/>
            </a:pPr>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48209F37-D271-48DE-B5D4-658D02CF220F}" type="slidenum">
              <a:rPr lang="en-US" altLang="en-US"/>
              <a:pPr>
                <a:defRPr/>
              </a:pPr>
              <a:t>‹#›</a:t>
            </a:fld>
            <a:endParaRPr lang="en-US" altLang="en-US"/>
          </a:p>
        </p:txBody>
      </p:sp>
    </p:spTree>
    <p:extLst>
      <p:ext uri="{BB962C8B-B14F-4D97-AF65-F5344CB8AC3E}">
        <p14:creationId xmlns:p14="http://schemas.microsoft.com/office/powerpoint/2010/main" val="973339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lvl1pPr>
              <a:defRPr/>
            </a:lvl1pPr>
          </a:lstStyle>
          <a:p>
            <a:pPr>
              <a:defRPr/>
            </a:pPr>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1ED144D2-25D8-4FC4-B448-51D299804745}" type="slidenum">
              <a:rPr lang="en-US" altLang="en-US"/>
              <a:pPr>
                <a:defRPr/>
              </a:pPr>
              <a:t>‹#›</a:t>
            </a:fld>
            <a:endParaRPr lang="en-US" altLang="en-US"/>
          </a:p>
        </p:txBody>
      </p:sp>
    </p:spTree>
    <p:extLst>
      <p:ext uri="{BB962C8B-B14F-4D97-AF65-F5344CB8AC3E}">
        <p14:creationId xmlns:p14="http://schemas.microsoft.com/office/powerpoint/2010/main" val="1362911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3"/>
          <p:cNvSpPr>
            <a:spLocks noGrp="1"/>
          </p:cNvSpPr>
          <p:nvPr>
            <p:ph type="dt" sz="half" idx="10"/>
          </p:nvPr>
        </p:nvSpPr>
        <p:spPr/>
        <p:txBody>
          <a:bodyPr/>
          <a:lstStyle>
            <a:lvl1pPr>
              <a:defRPr/>
            </a:lvl1pPr>
          </a:lstStyle>
          <a:p>
            <a:pPr>
              <a:defRPr/>
            </a:pPr>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00F21F6A-B1E3-434E-8082-032FC7D4473F}" type="slidenum">
              <a:rPr lang="en-US" altLang="en-US"/>
              <a:pPr>
                <a:defRPr/>
              </a:pPr>
              <a:t>‹#›</a:t>
            </a:fld>
            <a:endParaRPr lang="en-US" altLang="en-US"/>
          </a:p>
        </p:txBody>
      </p:sp>
    </p:spTree>
    <p:extLst>
      <p:ext uri="{BB962C8B-B14F-4D97-AF65-F5344CB8AC3E}">
        <p14:creationId xmlns:p14="http://schemas.microsoft.com/office/powerpoint/2010/main" val="1587686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Rectangle 1"/>
          <p:cNvSpPr/>
          <p:nvPr/>
        </p:nvSpPr>
        <p:spPr>
          <a:xfrm>
            <a:off x="3175" y="6400800"/>
            <a:ext cx="9140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Rectangle 2"/>
          <p:cNvSpPr/>
          <p:nvPr/>
        </p:nvSpPr>
        <p:spPr>
          <a:xfrm>
            <a:off x="0" y="6334125"/>
            <a:ext cx="9142413" cy="6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Date Placeholder 6"/>
          <p:cNvSpPr>
            <a:spLocks noGrp="1"/>
          </p:cNvSpPr>
          <p:nvPr>
            <p:ph type="dt" sz="half" idx="10"/>
          </p:nvPr>
        </p:nvSpPr>
        <p:spPr/>
        <p:txBody>
          <a:bodyPr/>
          <a:lstStyle>
            <a:lvl1pPr>
              <a:defRPr/>
            </a:lvl1pPr>
          </a:lstStyle>
          <a:p>
            <a:pPr>
              <a:defRPr/>
            </a:pPr>
            <a:endParaRPr lang="en-US"/>
          </a:p>
        </p:txBody>
      </p:sp>
      <p:sp>
        <p:nvSpPr>
          <p:cNvPr id="5" name="Footer Placeholder 7"/>
          <p:cNvSpPr>
            <a:spLocks noGrp="1"/>
          </p:cNvSpPr>
          <p:nvPr>
            <p:ph type="ftr" sz="quarter" idx="11"/>
          </p:nvPr>
        </p:nvSpPr>
        <p:spPr/>
        <p:txBody>
          <a:bodyPr/>
          <a:lstStyle>
            <a:lvl1pPr>
              <a:defRPr>
                <a:solidFill>
                  <a:srgbClr val="FFFFFF"/>
                </a:solidFill>
              </a:defRPr>
            </a:lvl1pPr>
          </a:lstStyle>
          <a:p>
            <a:pPr>
              <a:defRPr/>
            </a:pPr>
            <a:endParaRPr lang="en-US"/>
          </a:p>
        </p:txBody>
      </p:sp>
      <p:sp>
        <p:nvSpPr>
          <p:cNvPr id="6" name="Slide Number Placeholder 8"/>
          <p:cNvSpPr>
            <a:spLocks noGrp="1"/>
          </p:cNvSpPr>
          <p:nvPr>
            <p:ph type="sldNum" sz="quarter" idx="12"/>
          </p:nvPr>
        </p:nvSpPr>
        <p:spPr/>
        <p:txBody>
          <a:bodyPr/>
          <a:lstStyle>
            <a:lvl1pPr>
              <a:defRPr/>
            </a:lvl1pPr>
          </a:lstStyle>
          <a:p>
            <a:pPr>
              <a:defRPr/>
            </a:pPr>
            <a:fld id="{1A132062-FDCA-44AB-A43B-D133C331A3F6}" type="slidenum">
              <a:rPr lang="en-US" altLang="en-US"/>
              <a:pPr>
                <a:defRPr/>
              </a:pPr>
              <a:t>‹#›</a:t>
            </a:fld>
            <a:endParaRPr lang="en-US" altLang="en-US"/>
          </a:p>
        </p:txBody>
      </p:sp>
    </p:spTree>
    <p:extLst>
      <p:ext uri="{BB962C8B-B14F-4D97-AF65-F5344CB8AC3E}">
        <p14:creationId xmlns:p14="http://schemas.microsoft.com/office/powerpoint/2010/main" val="2263795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p:cNvSpPr/>
          <p:nvPr/>
        </p:nvSpPr>
        <p:spPr>
          <a:xfrm>
            <a:off x="0" y="0"/>
            <a:ext cx="303847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3030538" y="0"/>
            <a:ext cx="4762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a:xfrm>
            <a:off x="349250" y="6459538"/>
            <a:ext cx="1963738" cy="365125"/>
          </a:xfrm>
        </p:spPr>
        <p:txBody>
          <a:bodyPr/>
          <a:lstStyle>
            <a:lvl1pPr algn="l">
              <a:defRPr/>
            </a:lvl1pPr>
          </a:lstStyle>
          <a:p>
            <a:pPr>
              <a:defRPr/>
            </a:pPr>
            <a:endParaRPr lang="en-US"/>
          </a:p>
        </p:txBody>
      </p:sp>
      <p:sp>
        <p:nvSpPr>
          <p:cNvPr id="8" name="Footer Placeholder 5"/>
          <p:cNvSpPr>
            <a:spLocks noGrp="1"/>
          </p:cNvSpPr>
          <p:nvPr>
            <p:ph type="ftr" sz="quarter" idx="11"/>
          </p:nvPr>
        </p:nvSpPr>
        <p:spPr>
          <a:xfrm>
            <a:off x="3600450" y="6459538"/>
            <a:ext cx="3486150" cy="365125"/>
          </a:xfrm>
        </p:spPr>
        <p:txBody>
          <a:bodyPr/>
          <a:lstStyle>
            <a:lvl1pPr algn="l">
              <a:defRPr>
                <a:solidFill>
                  <a:schemeClr val="tx2"/>
                </a:solidFill>
              </a:defRPr>
            </a:lvl1pPr>
          </a:lstStyle>
          <a:p>
            <a:pPr>
              <a:defRPr/>
            </a:pPr>
            <a:endParaRPr lang="en-US"/>
          </a:p>
        </p:txBody>
      </p:sp>
      <p:sp>
        <p:nvSpPr>
          <p:cNvPr id="9" name="Slide Number Placeholder 6"/>
          <p:cNvSpPr>
            <a:spLocks noGrp="1"/>
          </p:cNvSpPr>
          <p:nvPr>
            <p:ph type="sldNum" sz="quarter" idx="12"/>
          </p:nvPr>
        </p:nvSpPr>
        <p:spPr/>
        <p:txBody>
          <a:bodyPr/>
          <a:lstStyle>
            <a:lvl1pPr>
              <a:defRPr>
                <a:solidFill>
                  <a:schemeClr val="tx2"/>
                </a:solidFill>
              </a:defRPr>
            </a:lvl1pPr>
          </a:lstStyle>
          <a:p>
            <a:pPr>
              <a:defRPr/>
            </a:pPr>
            <a:fld id="{181CEE69-43F2-4D27-BA5F-A3B33489F6BA}" type="slidenum">
              <a:rPr lang="en-US" altLang="en-US"/>
              <a:pPr>
                <a:defRPr/>
              </a:pPr>
              <a:t>‹#›</a:t>
            </a:fld>
            <a:endParaRPr lang="en-US" altLang="en-US"/>
          </a:p>
        </p:txBody>
      </p:sp>
    </p:spTree>
    <p:extLst>
      <p:ext uri="{BB962C8B-B14F-4D97-AF65-F5344CB8AC3E}">
        <p14:creationId xmlns:p14="http://schemas.microsoft.com/office/powerpoint/2010/main" val="9744061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Rectangle 4"/>
          <p:cNvSpPr/>
          <p:nvPr/>
        </p:nvSpPr>
        <p:spPr>
          <a:xfrm>
            <a:off x="0" y="4953000"/>
            <a:ext cx="9142413"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0" y="4914900"/>
            <a:ext cx="9142413" cy="6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rtlCol="0">
            <a:normAutofit/>
          </a:bodyPr>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lvl1pPr>
              <a:defRPr/>
            </a:lvl1pPr>
          </a:lstStyle>
          <a:p>
            <a:pPr>
              <a:defRPr/>
            </a:pPr>
            <a:endParaRPr lang="en-US"/>
          </a:p>
        </p:txBody>
      </p:sp>
      <p:sp>
        <p:nvSpPr>
          <p:cNvPr id="8" name="Footer Placeholder 5"/>
          <p:cNvSpPr>
            <a:spLocks noGrp="1"/>
          </p:cNvSpPr>
          <p:nvPr>
            <p:ph type="ftr" sz="quarter" idx="11"/>
          </p:nvPr>
        </p:nvSpPr>
        <p:spPr/>
        <p:txBody>
          <a:bodyPr/>
          <a:lstStyle>
            <a:lvl1pPr>
              <a:defRPr/>
            </a:lvl1pPr>
          </a:lstStyle>
          <a:p>
            <a:pPr>
              <a:defRPr/>
            </a:pPr>
            <a:endParaRPr lang="en-US"/>
          </a:p>
        </p:txBody>
      </p:sp>
      <p:sp>
        <p:nvSpPr>
          <p:cNvPr id="9" name="Slide Number Placeholder 6"/>
          <p:cNvSpPr>
            <a:spLocks noGrp="1"/>
          </p:cNvSpPr>
          <p:nvPr>
            <p:ph type="sldNum" sz="quarter" idx="12"/>
          </p:nvPr>
        </p:nvSpPr>
        <p:spPr/>
        <p:txBody>
          <a:bodyPr/>
          <a:lstStyle>
            <a:lvl1pPr>
              <a:defRPr/>
            </a:lvl1pPr>
          </a:lstStyle>
          <a:p>
            <a:pPr>
              <a:defRPr/>
            </a:pPr>
            <a:fld id="{A93531C5-4D60-42B9-AF07-4F402E7B6C63}" type="slidenum">
              <a:rPr lang="en-US" altLang="en-US"/>
              <a:pPr>
                <a:defRPr/>
              </a:pPr>
              <a:t>‹#›</a:t>
            </a:fld>
            <a:endParaRPr lang="en-US" altLang="en-US"/>
          </a:p>
        </p:txBody>
      </p:sp>
    </p:spTree>
    <p:extLst>
      <p:ext uri="{BB962C8B-B14F-4D97-AF65-F5344CB8AC3E}">
        <p14:creationId xmlns:p14="http://schemas.microsoft.com/office/powerpoint/2010/main" val="2262955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125"/>
            <a:ext cx="9144000" cy="666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325" y="287338"/>
            <a:ext cx="7543800" cy="144938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1029" name="Text Placeholder 2"/>
          <p:cNvSpPr>
            <a:spLocks noGrp="1"/>
          </p:cNvSpPr>
          <p:nvPr>
            <p:ph type="body" idx="1"/>
          </p:nvPr>
        </p:nvSpPr>
        <p:spPr bwMode="auto">
          <a:xfrm>
            <a:off x="822325" y="1846263"/>
            <a:ext cx="7543800" cy="402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4" name="Date Placeholder 3"/>
          <p:cNvSpPr>
            <a:spLocks noGrp="1"/>
          </p:cNvSpPr>
          <p:nvPr>
            <p:ph type="dt" sz="half" idx="2"/>
          </p:nvPr>
        </p:nvSpPr>
        <p:spPr>
          <a:xfrm>
            <a:off x="822325" y="6459538"/>
            <a:ext cx="1854200" cy="365125"/>
          </a:xfrm>
          <a:prstGeom prst="rect">
            <a:avLst/>
          </a:prstGeom>
        </p:spPr>
        <p:txBody>
          <a:bodyPr vert="horz" lIns="91440" tIns="45720" rIns="91440" bIns="45720" rtlCol="0" anchor="ctr"/>
          <a:lstStyle>
            <a:lvl1pPr algn="l">
              <a:defRPr sz="900">
                <a:solidFill>
                  <a:srgbClr val="FFFFFF"/>
                </a:solidFill>
              </a:defRPr>
            </a:lvl1pPr>
          </a:lstStyle>
          <a:p>
            <a:pPr>
              <a:defRPr/>
            </a:pPr>
            <a:endParaRPr lang="en-US"/>
          </a:p>
        </p:txBody>
      </p:sp>
      <p:sp>
        <p:nvSpPr>
          <p:cNvPr id="5" name="Footer Placeholder 4"/>
          <p:cNvSpPr>
            <a:spLocks noGrp="1"/>
          </p:cNvSpPr>
          <p:nvPr>
            <p:ph type="ftr" sz="quarter" idx="3"/>
          </p:nvPr>
        </p:nvSpPr>
        <p:spPr>
          <a:xfrm>
            <a:off x="2765425" y="6459538"/>
            <a:ext cx="3616325" cy="365125"/>
          </a:xfrm>
          <a:prstGeom prst="rect">
            <a:avLst/>
          </a:prstGeom>
        </p:spPr>
        <p:txBody>
          <a:bodyPr vert="horz" lIns="91440" tIns="45720" rIns="91440" bIns="45720" rtlCol="0" anchor="ctr"/>
          <a:lstStyle>
            <a:lvl1pPr algn="ctr">
              <a:defRPr sz="900" cap="all" baseline="0">
                <a:solidFill>
                  <a:srgbClr val="FFFFFF"/>
                </a:solidFill>
              </a:defRPr>
            </a:lvl1pPr>
          </a:lstStyle>
          <a:p>
            <a:pPr>
              <a:defRPr/>
            </a:pPr>
            <a:endParaRPr lang="en-US"/>
          </a:p>
        </p:txBody>
      </p:sp>
      <p:sp>
        <p:nvSpPr>
          <p:cNvPr id="6" name="Slide Number Placeholder 5"/>
          <p:cNvSpPr>
            <a:spLocks noGrp="1"/>
          </p:cNvSpPr>
          <p:nvPr>
            <p:ph type="sldNum" sz="quarter" idx="4"/>
          </p:nvPr>
        </p:nvSpPr>
        <p:spPr>
          <a:xfrm>
            <a:off x="7424738" y="6459538"/>
            <a:ext cx="984250" cy="365125"/>
          </a:xfrm>
          <a:prstGeom prst="rect">
            <a:avLst/>
          </a:prstGeom>
        </p:spPr>
        <p:txBody>
          <a:bodyPr vert="horz" lIns="91440" tIns="45720" rIns="91440" bIns="45720" rtlCol="0" anchor="ctr"/>
          <a:lstStyle>
            <a:lvl1pPr algn="r">
              <a:defRPr sz="1050">
                <a:solidFill>
                  <a:srgbClr val="FFFFFF"/>
                </a:solidFill>
              </a:defRPr>
            </a:lvl1pPr>
          </a:lstStyle>
          <a:p>
            <a:pPr>
              <a:defRPr/>
            </a:pPr>
            <a:fld id="{E1BF1E47-E804-473C-999A-0D646DEEA680}" type="slidenum">
              <a:rPr lang="en-US" altLang="en-US"/>
              <a:pPr>
                <a:defRPr/>
              </a:pPr>
              <a:t>‹#›</a:t>
            </a:fld>
            <a:endParaRPr lang="en-US" altLang="en-US"/>
          </a:p>
        </p:txBody>
      </p:sp>
      <p:cxnSp>
        <p:nvCxnSpPr>
          <p:cNvPr id="10" name="Straight Connector 9"/>
          <p:cNvCxnSpPr/>
          <p:nvPr/>
        </p:nvCxnSpPr>
        <p:spPr>
          <a:xfrm>
            <a:off x="895350" y="1738313"/>
            <a:ext cx="7475538"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755" r:id="rId1"/>
    <p:sldLayoutId id="2147483750" r:id="rId2"/>
    <p:sldLayoutId id="2147483756" r:id="rId3"/>
    <p:sldLayoutId id="2147483751" r:id="rId4"/>
    <p:sldLayoutId id="2147483752" r:id="rId5"/>
    <p:sldLayoutId id="2147483753" r:id="rId6"/>
    <p:sldLayoutId id="2147483757" r:id="rId7"/>
    <p:sldLayoutId id="2147483758" r:id="rId8"/>
    <p:sldLayoutId id="2147483759" r:id="rId9"/>
    <p:sldLayoutId id="2147483754" r:id="rId10"/>
    <p:sldLayoutId id="2147483760" r:id="rId11"/>
    <p:sldLayoutId id="2147483761" r:id="rId12"/>
  </p:sldLayoutIdLst>
  <p:txStyles>
    <p:titleStyle>
      <a:lvl1pPr algn="l" rtl="0" eaLnBrk="0" fontAlgn="base" hangingPunct="0">
        <a:lnSpc>
          <a:spcPct val="85000"/>
        </a:lnSpc>
        <a:spcBef>
          <a:spcPct val="0"/>
        </a:spcBef>
        <a:spcAft>
          <a:spcPct val="0"/>
        </a:spcAft>
        <a:defRPr sz="4800" kern="1200" spc="-50">
          <a:solidFill>
            <a:srgbClr val="404040"/>
          </a:solidFill>
          <a:latin typeface="+mj-lt"/>
          <a:ea typeface="+mj-ea"/>
          <a:cs typeface="+mj-cs"/>
        </a:defRPr>
      </a:lvl1pPr>
      <a:lvl2pPr algn="l" rtl="0" eaLnBrk="0" fontAlgn="base" hangingPunct="0">
        <a:lnSpc>
          <a:spcPct val="85000"/>
        </a:lnSpc>
        <a:spcBef>
          <a:spcPct val="0"/>
        </a:spcBef>
        <a:spcAft>
          <a:spcPct val="0"/>
        </a:spcAft>
        <a:defRPr sz="4800">
          <a:solidFill>
            <a:srgbClr val="404040"/>
          </a:solidFill>
          <a:latin typeface="Calibri Light" panose="020F0302020204030204" pitchFamily="34" charset="0"/>
        </a:defRPr>
      </a:lvl2pPr>
      <a:lvl3pPr algn="l" rtl="0" eaLnBrk="0" fontAlgn="base" hangingPunct="0">
        <a:lnSpc>
          <a:spcPct val="85000"/>
        </a:lnSpc>
        <a:spcBef>
          <a:spcPct val="0"/>
        </a:spcBef>
        <a:spcAft>
          <a:spcPct val="0"/>
        </a:spcAft>
        <a:defRPr sz="4800">
          <a:solidFill>
            <a:srgbClr val="404040"/>
          </a:solidFill>
          <a:latin typeface="Calibri Light" panose="020F0302020204030204" pitchFamily="34" charset="0"/>
        </a:defRPr>
      </a:lvl3pPr>
      <a:lvl4pPr algn="l" rtl="0" eaLnBrk="0" fontAlgn="base" hangingPunct="0">
        <a:lnSpc>
          <a:spcPct val="85000"/>
        </a:lnSpc>
        <a:spcBef>
          <a:spcPct val="0"/>
        </a:spcBef>
        <a:spcAft>
          <a:spcPct val="0"/>
        </a:spcAft>
        <a:defRPr sz="4800">
          <a:solidFill>
            <a:srgbClr val="404040"/>
          </a:solidFill>
          <a:latin typeface="Calibri Light" panose="020F0302020204030204" pitchFamily="34" charset="0"/>
        </a:defRPr>
      </a:lvl4pPr>
      <a:lvl5pPr algn="l" rtl="0" eaLnBrk="0" fontAlgn="base" hangingPunct="0">
        <a:lnSpc>
          <a:spcPct val="85000"/>
        </a:lnSpc>
        <a:spcBef>
          <a:spcPct val="0"/>
        </a:spcBef>
        <a:spcAft>
          <a:spcPct val="0"/>
        </a:spcAft>
        <a:defRPr sz="4800">
          <a:solidFill>
            <a:srgbClr val="404040"/>
          </a:solidFill>
          <a:latin typeface="Calibri Light" panose="020F0302020204030204" pitchFamily="34" charset="0"/>
        </a:defRPr>
      </a:lvl5pPr>
      <a:lvl6pPr marL="457200" algn="l" rtl="0" fontAlgn="base">
        <a:lnSpc>
          <a:spcPct val="85000"/>
        </a:lnSpc>
        <a:spcBef>
          <a:spcPct val="0"/>
        </a:spcBef>
        <a:spcAft>
          <a:spcPct val="0"/>
        </a:spcAft>
        <a:defRPr sz="4800">
          <a:solidFill>
            <a:srgbClr val="404040"/>
          </a:solidFill>
          <a:latin typeface="Calibri Light" panose="020F0302020204030204" pitchFamily="34" charset="0"/>
        </a:defRPr>
      </a:lvl6pPr>
      <a:lvl7pPr marL="914400" algn="l" rtl="0" fontAlgn="base">
        <a:lnSpc>
          <a:spcPct val="85000"/>
        </a:lnSpc>
        <a:spcBef>
          <a:spcPct val="0"/>
        </a:spcBef>
        <a:spcAft>
          <a:spcPct val="0"/>
        </a:spcAft>
        <a:defRPr sz="4800">
          <a:solidFill>
            <a:srgbClr val="404040"/>
          </a:solidFill>
          <a:latin typeface="Calibri Light" panose="020F0302020204030204" pitchFamily="34" charset="0"/>
        </a:defRPr>
      </a:lvl7pPr>
      <a:lvl8pPr marL="1371600" algn="l" rtl="0" fontAlgn="base">
        <a:lnSpc>
          <a:spcPct val="85000"/>
        </a:lnSpc>
        <a:spcBef>
          <a:spcPct val="0"/>
        </a:spcBef>
        <a:spcAft>
          <a:spcPct val="0"/>
        </a:spcAft>
        <a:defRPr sz="4800">
          <a:solidFill>
            <a:srgbClr val="404040"/>
          </a:solidFill>
          <a:latin typeface="Calibri Light" panose="020F0302020204030204" pitchFamily="34" charset="0"/>
        </a:defRPr>
      </a:lvl8pPr>
      <a:lvl9pPr marL="1828800" algn="l" rtl="0" fontAlgn="base">
        <a:lnSpc>
          <a:spcPct val="85000"/>
        </a:lnSpc>
        <a:spcBef>
          <a:spcPct val="0"/>
        </a:spcBef>
        <a:spcAft>
          <a:spcPct val="0"/>
        </a:spcAft>
        <a:defRPr sz="4800">
          <a:solidFill>
            <a:srgbClr val="404040"/>
          </a:solidFill>
          <a:latin typeface="Calibri Light" panose="020F0302020204030204" pitchFamily="34" charset="0"/>
        </a:defRPr>
      </a:lvl9pPr>
    </p:titleStyle>
    <p:bodyStyle>
      <a:lvl1pPr marL="90488" indent="-90488" algn="l" rtl="0" eaLnBrk="0" fontAlgn="base" hangingPunct="0">
        <a:lnSpc>
          <a:spcPct val="90000"/>
        </a:lnSpc>
        <a:spcBef>
          <a:spcPts val="1200"/>
        </a:spcBef>
        <a:spcAft>
          <a:spcPts val="200"/>
        </a:spcAft>
        <a:buClr>
          <a:schemeClr val="accent1"/>
        </a:buClr>
        <a:buSzPct val="100000"/>
        <a:buFont typeface="Calibri" panose="020F0502020204030204" pitchFamily="34" charset="0"/>
        <a:buChar char=" "/>
        <a:defRPr sz="2000" kern="1200">
          <a:solidFill>
            <a:srgbClr val="404040"/>
          </a:solidFill>
          <a:latin typeface="+mn-lt"/>
          <a:ea typeface="+mn-ea"/>
          <a:cs typeface="+mn-cs"/>
        </a:defRPr>
      </a:lvl1pPr>
      <a:lvl2pPr marL="382588" indent="-182563" algn="l" rtl="0" eaLnBrk="0" fontAlgn="base" hangingPunct="0">
        <a:lnSpc>
          <a:spcPct val="90000"/>
        </a:lnSpc>
        <a:spcBef>
          <a:spcPts val="200"/>
        </a:spcBef>
        <a:spcAft>
          <a:spcPts val="400"/>
        </a:spcAft>
        <a:buClr>
          <a:schemeClr val="accent1"/>
        </a:buClr>
        <a:buFont typeface="Calibri" panose="020F0502020204030204" pitchFamily="34" charset="0"/>
        <a:buChar char="◦"/>
        <a:defRPr kern="1200">
          <a:solidFill>
            <a:srgbClr val="404040"/>
          </a:solidFill>
          <a:latin typeface="+mn-lt"/>
          <a:ea typeface="+mn-ea"/>
          <a:cs typeface="+mn-cs"/>
        </a:defRPr>
      </a:lvl2pPr>
      <a:lvl3pPr marL="566738" indent="-182563" algn="l" rtl="0" eaLnBrk="0" fontAlgn="base" hangingPunct="0">
        <a:lnSpc>
          <a:spcPct val="90000"/>
        </a:lnSpc>
        <a:spcBef>
          <a:spcPts val="200"/>
        </a:spcBef>
        <a:spcAft>
          <a:spcPts val="400"/>
        </a:spcAft>
        <a:buClr>
          <a:schemeClr val="accent1"/>
        </a:buClr>
        <a:buFont typeface="Calibri" panose="020F0502020204030204" pitchFamily="34" charset="0"/>
        <a:buChar char="◦"/>
        <a:defRPr sz="1400" kern="1200">
          <a:solidFill>
            <a:srgbClr val="404040"/>
          </a:solidFill>
          <a:latin typeface="+mn-lt"/>
          <a:ea typeface="+mn-ea"/>
          <a:cs typeface="+mn-cs"/>
        </a:defRPr>
      </a:lvl3pPr>
      <a:lvl4pPr marL="749300" indent="-182563" algn="l" rtl="0" eaLnBrk="0" fontAlgn="base" hangingPunct="0">
        <a:lnSpc>
          <a:spcPct val="90000"/>
        </a:lnSpc>
        <a:spcBef>
          <a:spcPts val="200"/>
        </a:spcBef>
        <a:spcAft>
          <a:spcPts val="400"/>
        </a:spcAft>
        <a:buClr>
          <a:schemeClr val="accent1"/>
        </a:buClr>
        <a:buFont typeface="Calibri" panose="020F0502020204030204" pitchFamily="34" charset="0"/>
        <a:buChar char="◦"/>
        <a:defRPr sz="1400" kern="1200">
          <a:solidFill>
            <a:srgbClr val="404040"/>
          </a:solidFill>
          <a:latin typeface="+mn-lt"/>
          <a:ea typeface="+mn-ea"/>
          <a:cs typeface="+mn-cs"/>
        </a:defRPr>
      </a:lvl4pPr>
      <a:lvl5pPr marL="931863" indent="-182563" algn="l" rtl="0" eaLnBrk="0" fontAlgn="base" hangingPunct="0">
        <a:lnSpc>
          <a:spcPct val="90000"/>
        </a:lnSpc>
        <a:spcBef>
          <a:spcPts val="200"/>
        </a:spcBef>
        <a:spcAft>
          <a:spcPts val="400"/>
        </a:spcAft>
        <a:buClr>
          <a:schemeClr val="accent1"/>
        </a:buClr>
        <a:buFont typeface="Calibri" panose="020F0502020204030204" pitchFamily="34" charset="0"/>
        <a:buChar char="◦"/>
        <a:defRPr sz="1400" kern="1200">
          <a:solidFill>
            <a:srgbClr val="404040"/>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hyperlink" Target="http://www.dgip.co.id/" TargetMode="Externa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jpeg"/></Relationships>
</file>

<file path=ppt/slides/_rels/slide8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10243"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1024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5"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&amp; </a:t>
            </a:r>
            <a:r>
              <a:rPr lang="en-US" sz="3600" b="1" dirty="0" err="1" smtClean="0">
                <a:solidFill>
                  <a:srgbClr val="002060"/>
                </a:solidFill>
                <a:latin typeface="Verdana" pitchFamily="34" charset="0"/>
              </a:rPr>
              <a:t>Teknologi</a:t>
            </a:r>
            <a:endParaRPr lang="en-US" sz="3600" b="1" dirty="0" smtClean="0">
              <a:solidFill>
                <a:srgbClr val="002060"/>
              </a:solidFill>
              <a:latin typeface="Verdana" pitchFamily="34" charset="0"/>
            </a:endParaRPr>
          </a:p>
        </p:txBody>
      </p:sp>
      <p:sp>
        <p:nvSpPr>
          <p:cNvPr id="19459" name="Rectangle 3"/>
          <p:cNvSpPr>
            <a:spLocks noGrp="1" noChangeArrowheads="1"/>
          </p:cNvSpPr>
          <p:nvPr>
            <p:ph idx="1"/>
          </p:nvPr>
        </p:nvSpPr>
        <p:spPr/>
        <p:txBody>
          <a:bodyPr/>
          <a:lstStyle/>
          <a:p>
            <a:pPr marL="342900" indent="-342900" eaLnBrk="1" hangingPunct="1">
              <a:buFont typeface="Wingdings" panose="05000000000000000000" pitchFamily="2" charset="2"/>
              <a:buChar char="ü"/>
            </a:pPr>
            <a:r>
              <a:rPr lang="en-US" altLang="en-US" sz="2400" smtClean="0"/>
              <a:t>Teknologi adalah segala sesuatu yang diciptakan manusia untuk memudahkan pekerjaannya.</a:t>
            </a:r>
          </a:p>
          <a:p>
            <a:pPr marL="342900" indent="-342900" eaLnBrk="1" hangingPunct="1">
              <a:buFont typeface="Wingdings" panose="05000000000000000000" pitchFamily="2" charset="2"/>
              <a:buChar char="ü"/>
            </a:pPr>
            <a:r>
              <a:rPr lang="en-US" altLang="en-US" sz="2400" smtClean="0"/>
              <a:t>Kehadiran teknologi membuat manusia “kehilangan” beberapa </a:t>
            </a:r>
            <a:r>
              <a:rPr lang="en-US" altLang="en-US" sz="2400" i="1" smtClean="0"/>
              <a:t>sense of human</a:t>
            </a:r>
            <a:r>
              <a:rPr lang="en-US" altLang="en-US" sz="2400" smtClean="0"/>
              <a:t> yang alami.</a:t>
            </a:r>
          </a:p>
          <a:p>
            <a:pPr marL="342900" indent="-342900" eaLnBrk="1" hangingPunct="1">
              <a:buFont typeface="Wingdings" panose="05000000000000000000" pitchFamily="2" charset="2"/>
              <a:buChar char="ü"/>
            </a:pPr>
            <a:r>
              <a:rPr lang="en-US" altLang="en-US" sz="2400" smtClean="0"/>
              <a:t>(otomatiasi mesin</a:t>
            </a:r>
            <a:r>
              <a:rPr lang="en-US" altLang="en-US" sz="2400" smtClean="0">
                <a:sym typeface="Wingdings" panose="05000000000000000000" pitchFamily="2" charset="2"/>
              </a:rPr>
              <a:t>refleks/ kewaspadaan melambat) </a:t>
            </a:r>
            <a:endParaRPr lang="en-US" altLang="en-US" sz="2400" smtClean="0"/>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ChangeArrowheads="1"/>
          </p:cNvSpPr>
          <p:nvPr>
            <p:ph type="body" sz="half" idx="1"/>
          </p:nvPr>
        </p:nvSpPr>
        <p:spPr>
          <a:xfrm>
            <a:off x="827088" y="1196975"/>
            <a:ext cx="3924300" cy="2879725"/>
          </a:xfrm>
          <a:ln w="12700">
            <a:solidFill>
              <a:srgbClr val="C0C0C0"/>
            </a:solidFill>
            <a:miter lim="800000"/>
            <a:headEnd/>
            <a:tailEnd/>
          </a:ln>
        </p:spPr>
        <p:txBody>
          <a:bodyPr/>
          <a:lstStyle/>
          <a:p>
            <a:pPr indent="0" eaLnBrk="1" hangingPunct="1">
              <a:buFontTx/>
              <a:buNone/>
            </a:pPr>
            <a:r>
              <a:rPr lang="en-US" altLang="en-US" sz="2400" smtClean="0">
                <a:solidFill>
                  <a:schemeClr val="tx1"/>
                </a:solidFill>
              </a:rPr>
              <a:t>Konservatif:</a:t>
            </a:r>
          </a:p>
          <a:p>
            <a:pPr indent="0" eaLnBrk="1" hangingPunct="1">
              <a:buFontTx/>
              <a:buNone/>
            </a:pPr>
            <a:r>
              <a:rPr lang="en-US" altLang="en-US" sz="2400" smtClean="0">
                <a:solidFill>
                  <a:schemeClr val="tx1"/>
                </a:solidFill>
              </a:rPr>
              <a:t>Anda dipercayai menjaga informasi sensitif para pengguna ISP. Jangan lukai kepercayaan itu.</a:t>
            </a:r>
          </a:p>
          <a:p>
            <a:pPr indent="0" eaLnBrk="1" hangingPunct="1">
              <a:buFontTx/>
              <a:buNone/>
            </a:pPr>
            <a:endParaRPr lang="en-US" altLang="en-US" sz="2400" smtClean="0">
              <a:solidFill>
                <a:schemeClr val="tx1"/>
              </a:solidFill>
            </a:endParaRPr>
          </a:p>
        </p:txBody>
      </p:sp>
      <p:sp>
        <p:nvSpPr>
          <p:cNvPr id="135171" name="Rectangle 3"/>
          <p:cNvSpPr>
            <a:spLocks noGrp="1" noChangeArrowheads="1"/>
          </p:cNvSpPr>
          <p:nvPr>
            <p:ph type="body" sz="half" idx="2"/>
          </p:nvPr>
        </p:nvSpPr>
        <p:spPr>
          <a:xfrm>
            <a:off x="4859338" y="1217613"/>
            <a:ext cx="3816350" cy="2879725"/>
          </a:xfrm>
          <a:ln w="12700">
            <a:solidFill>
              <a:srgbClr val="C0C0C0"/>
            </a:solidFill>
            <a:miter lim="800000"/>
            <a:headEnd/>
            <a:tailEnd/>
          </a:ln>
        </p:spPr>
        <p:txBody>
          <a:bodyPr/>
          <a:lstStyle/>
          <a:p>
            <a:pPr indent="0" eaLnBrk="1" hangingPunct="1">
              <a:buFontTx/>
              <a:buNone/>
            </a:pPr>
            <a:r>
              <a:rPr lang="en-US" altLang="en-US" sz="2400" smtClean="0">
                <a:solidFill>
                  <a:schemeClr val="tx1"/>
                </a:solidFill>
              </a:rPr>
              <a:t>Liberal:</a:t>
            </a:r>
          </a:p>
          <a:p>
            <a:pPr indent="0" eaLnBrk="1" hangingPunct="1">
              <a:buFontTx/>
              <a:buNone/>
            </a:pPr>
            <a:r>
              <a:rPr lang="en-US" altLang="en-US" sz="2400" smtClean="0">
                <a:solidFill>
                  <a:schemeClr val="tx1"/>
                </a:solidFill>
              </a:rPr>
              <a:t>Tugas Anda untuk menjaga keamanan. Jika pengguna mengakses situs ilegal, perusahaan Anda akan beresiko.</a:t>
            </a:r>
          </a:p>
        </p:txBody>
      </p:sp>
      <p:sp>
        <p:nvSpPr>
          <p:cNvPr id="135172" name="Rectangle 4"/>
          <p:cNvSpPr>
            <a:spLocks noChangeArrowheads="1"/>
          </p:cNvSpPr>
          <p:nvPr/>
        </p:nvSpPr>
        <p:spPr bwMode="auto">
          <a:xfrm>
            <a:off x="792163" y="4114800"/>
            <a:ext cx="7883525" cy="2114550"/>
          </a:xfrm>
          <a:prstGeom prst="rect">
            <a:avLst/>
          </a:prstGeom>
          <a:noFill/>
          <a:ln w="12700">
            <a:solidFill>
              <a:srgbClr val="C0C0C0"/>
            </a:solidFill>
            <a:miter lim="800000"/>
            <a:headEnd/>
            <a:tailEnd/>
          </a:ln>
          <a:effectLst>
            <a:outerShdw dist="51782" dir="6150641" algn="ctr" rotWithShape="0">
              <a:schemeClr val="bg2">
                <a:alpha val="75000"/>
              </a:schemeClr>
            </a:outerShdw>
          </a:effectLst>
          <a:extLst>
            <a:ext uri="{909E8E84-426E-40DD-AFC4-6F175D3DCCD1}">
              <a14:hiddenFill xmlns:a14="http://schemas.microsoft.com/office/drawing/2010/main">
                <a:solidFill>
                  <a:srgbClr val="FFFFFF"/>
                </a:solidFill>
              </a14:hiddenFill>
            </a:ext>
          </a:extLst>
        </p:spPr>
        <p:txBody>
          <a:bodyPr lIns="32146" tIns="0" rIns="32146" bIns="0"/>
          <a:lstStyle>
            <a:lvl1pPr marL="17463" defTabSz="642938">
              <a:defRPr sz="4400" b="1">
                <a:solidFill>
                  <a:schemeClr val="tx2"/>
                </a:solidFill>
                <a:latin typeface="Verdana" panose="020B0604030504040204" pitchFamily="34" charset="0"/>
              </a:defRPr>
            </a:lvl1pPr>
            <a:lvl2pPr marL="742950" indent="-285750" defTabSz="642938">
              <a:defRPr sz="4400" b="1">
                <a:solidFill>
                  <a:schemeClr val="tx2"/>
                </a:solidFill>
                <a:latin typeface="Verdana" panose="020B0604030504040204" pitchFamily="34" charset="0"/>
              </a:defRPr>
            </a:lvl2pPr>
            <a:lvl3pPr marL="1143000" indent="-228600" defTabSz="642938">
              <a:defRPr sz="4400" b="1">
                <a:solidFill>
                  <a:schemeClr val="tx2"/>
                </a:solidFill>
                <a:latin typeface="Verdana" panose="020B0604030504040204" pitchFamily="34" charset="0"/>
              </a:defRPr>
            </a:lvl3pPr>
            <a:lvl4pPr marL="1600200" indent="-228600" defTabSz="642938">
              <a:defRPr sz="4400" b="1">
                <a:solidFill>
                  <a:schemeClr val="tx2"/>
                </a:solidFill>
                <a:latin typeface="Verdana" panose="020B0604030504040204" pitchFamily="34" charset="0"/>
              </a:defRPr>
            </a:lvl4pPr>
            <a:lvl5pPr marL="2057400" indent="-228600" defTabSz="642938">
              <a:defRPr sz="4400" b="1">
                <a:solidFill>
                  <a:schemeClr val="tx2"/>
                </a:solidFill>
                <a:latin typeface="Verdana" panose="020B0604030504040204" pitchFamily="34" charset="0"/>
              </a:defRPr>
            </a:lvl5pPr>
            <a:lvl6pPr marL="2514600" indent="-228600" defTabSz="642938" eaLnBrk="0" fontAlgn="base" hangingPunct="0">
              <a:spcBef>
                <a:spcPct val="0"/>
              </a:spcBef>
              <a:spcAft>
                <a:spcPct val="0"/>
              </a:spcAft>
              <a:defRPr sz="4400" b="1">
                <a:solidFill>
                  <a:schemeClr val="tx2"/>
                </a:solidFill>
                <a:latin typeface="Verdana" panose="020B0604030504040204" pitchFamily="34" charset="0"/>
              </a:defRPr>
            </a:lvl6pPr>
            <a:lvl7pPr marL="2971800" indent="-228600" defTabSz="642938" eaLnBrk="0" fontAlgn="base" hangingPunct="0">
              <a:spcBef>
                <a:spcPct val="0"/>
              </a:spcBef>
              <a:spcAft>
                <a:spcPct val="0"/>
              </a:spcAft>
              <a:defRPr sz="4400" b="1">
                <a:solidFill>
                  <a:schemeClr val="tx2"/>
                </a:solidFill>
                <a:latin typeface="Verdana" panose="020B0604030504040204" pitchFamily="34" charset="0"/>
              </a:defRPr>
            </a:lvl7pPr>
            <a:lvl8pPr marL="3429000" indent="-228600" defTabSz="642938" eaLnBrk="0" fontAlgn="base" hangingPunct="0">
              <a:spcBef>
                <a:spcPct val="0"/>
              </a:spcBef>
              <a:spcAft>
                <a:spcPct val="0"/>
              </a:spcAft>
              <a:defRPr sz="4400" b="1">
                <a:solidFill>
                  <a:schemeClr val="tx2"/>
                </a:solidFill>
                <a:latin typeface="Verdana" panose="020B0604030504040204" pitchFamily="34" charset="0"/>
              </a:defRPr>
            </a:lvl8pPr>
            <a:lvl9pPr marL="3886200" indent="-228600" defTabSz="642938"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110000"/>
              </a:lnSpc>
            </a:pPr>
            <a:r>
              <a:rPr lang="en-US" altLang="en-US" sz="2400">
                <a:solidFill>
                  <a:schemeClr val="tx1"/>
                </a:solidFill>
                <a:latin typeface="Arial Rounded MT"/>
                <a:cs typeface="Arial" panose="020B0604020202020204" pitchFamily="34" charset="0"/>
              </a:rPr>
              <a:t>Kesimpulan:</a:t>
            </a:r>
          </a:p>
          <a:p>
            <a:pPr eaLnBrk="1" hangingPunct="1">
              <a:lnSpc>
                <a:spcPct val="110000"/>
              </a:lnSpc>
            </a:pPr>
            <a:r>
              <a:rPr lang="en-US" altLang="en-US" sz="2400">
                <a:solidFill>
                  <a:schemeClr val="tx1"/>
                </a:solidFill>
                <a:latin typeface="Arial Rounded MT"/>
                <a:cs typeface="Arial" panose="020B0604020202020204" pitchFamily="34" charset="0"/>
              </a:rPr>
              <a:t>Tipis! Cek perjanjian dengan customer, apakah Anda legal melakukannya. Demi keseimbangan antara sekuriti dan privacy.</a:t>
            </a:r>
          </a:p>
        </p:txBody>
      </p:sp>
    </p:spTree>
  </p:cSld>
  <p:clrMapOvr>
    <a:masterClrMapping/>
  </p:clrMapOvr>
  <p:transition spd="slow"/>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Kasus</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b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Informasi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Gaji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Rekan</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Anda</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t>
            </a:r>
          </a:p>
        </p:txBody>
      </p:sp>
      <p:sp>
        <p:nvSpPr>
          <p:cNvPr id="137219" name="Rectangle 3"/>
          <p:cNvSpPr>
            <a:spLocks noGrp="1" noChangeArrowheads="1"/>
          </p:cNvSpPr>
          <p:nvPr>
            <p:ph type="body" idx="1"/>
          </p:nvPr>
        </p:nvSpPr>
        <p:spPr>
          <a:xfrm>
            <a:off x="863600" y="1844675"/>
            <a:ext cx="8315325" cy="3321050"/>
          </a:xfrm>
        </p:spPr>
        <p:txBody>
          <a:bodyPr/>
          <a:lstStyle/>
          <a:p>
            <a:pPr marL="433388" indent="-342900" eaLnBrk="1" hangingPunct="1">
              <a:lnSpc>
                <a:spcPct val="100000"/>
              </a:lnSpc>
              <a:buFont typeface="Wingdings" panose="05000000000000000000" pitchFamily="2" charset="2"/>
              <a:buChar char="ü"/>
            </a:pPr>
            <a:r>
              <a:rPr lang="en-US" altLang="en-US" sz="2400" dirty="0" err="1" smtClean="0"/>
              <a:t>Pekerjaan</a:t>
            </a:r>
            <a:r>
              <a:rPr lang="en-US" altLang="en-US" sz="2400" dirty="0" smtClean="0"/>
              <a:t> </a:t>
            </a:r>
            <a:r>
              <a:rPr lang="en-US" altLang="en-US" sz="2400" dirty="0" err="1" smtClean="0"/>
              <a:t>Anda</a:t>
            </a:r>
            <a:r>
              <a:rPr lang="en-US" altLang="en-US" sz="2400" dirty="0" smtClean="0"/>
              <a:t>: database administrator. </a:t>
            </a:r>
          </a:p>
          <a:p>
            <a:pPr marL="433388" indent="-342900" eaLnBrk="1" hangingPunct="1">
              <a:lnSpc>
                <a:spcPct val="100000"/>
              </a:lnSpc>
              <a:buFont typeface="Wingdings" panose="05000000000000000000" pitchFamily="2" charset="2"/>
              <a:buChar char="ü"/>
            </a:pPr>
            <a:r>
              <a:rPr lang="en-US" altLang="en-US" sz="2400" dirty="0" err="1" smtClean="0"/>
              <a:t>Anda</a:t>
            </a:r>
            <a:r>
              <a:rPr lang="en-US" altLang="en-US" sz="2400" dirty="0" smtClean="0"/>
              <a:t> </a:t>
            </a:r>
            <a:r>
              <a:rPr lang="en-US" altLang="en-US" sz="2400" dirty="0" err="1" smtClean="0"/>
              <a:t>menjaga</a:t>
            </a:r>
            <a:r>
              <a:rPr lang="en-US" altLang="en-US" sz="2400" dirty="0" smtClean="0"/>
              <a:t> </a:t>
            </a:r>
            <a:r>
              <a:rPr lang="en-US" altLang="en-US" sz="2400" dirty="0" err="1" smtClean="0"/>
              <a:t>integritas</a:t>
            </a:r>
            <a:r>
              <a:rPr lang="en-US" altLang="en-US" sz="2400" dirty="0" smtClean="0"/>
              <a:t> &amp; </a:t>
            </a:r>
            <a:r>
              <a:rPr lang="en-US" altLang="en-US" sz="2400" dirty="0" err="1" smtClean="0"/>
              <a:t>konsistensi</a:t>
            </a:r>
            <a:r>
              <a:rPr lang="en-US" altLang="en-US" sz="2400" dirty="0" smtClean="0"/>
              <a:t> data.</a:t>
            </a:r>
          </a:p>
          <a:p>
            <a:pPr marL="433388" indent="-342900" eaLnBrk="1" hangingPunct="1">
              <a:lnSpc>
                <a:spcPct val="100000"/>
              </a:lnSpc>
              <a:buFont typeface="Wingdings" panose="05000000000000000000" pitchFamily="2" charset="2"/>
              <a:buChar char="ü"/>
            </a:pPr>
            <a:r>
              <a:rPr lang="en-US" altLang="en-US" sz="2400" dirty="0" smtClean="0"/>
              <a:t>Data: data </a:t>
            </a:r>
            <a:r>
              <a:rPr lang="en-US" altLang="en-US" sz="2400" dirty="0" err="1" smtClean="0"/>
              <a:t>pegawai</a:t>
            </a:r>
            <a:r>
              <a:rPr lang="en-US" altLang="en-US" sz="2400" dirty="0" smtClean="0"/>
              <a:t> </a:t>
            </a:r>
            <a:r>
              <a:rPr lang="en-US" altLang="en-US" sz="2400" dirty="0" err="1" smtClean="0"/>
              <a:t>bersama</a:t>
            </a:r>
            <a:r>
              <a:rPr lang="en-US" altLang="en-US" sz="2400" dirty="0" smtClean="0"/>
              <a:t> </a:t>
            </a:r>
            <a:r>
              <a:rPr lang="en-US" altLang="en-US" sz="2400" dirty="0" err="1" smtClean="0"/>
              <a:t>gajinya</a:t>
            </a:r>
            <a:endParaRPr lang="en-US" altLang="en-US" sz="2400" dirty="0" smtClean="0"/>
          </a:p>
          <a:p>
            <a:pPr marL="433388" indent="-342900" eaLnBrk="1" hangingPunct="1">
              <a:lnSpc>
                <a:spcPct val="100000"/>
              </a:lnSpc>
              <a:buFont typeface="Wingdings" panose="05000000000000000000" pitchFamily="2" charset="2"/>
              <a:buChar char="ü"/>
            </a:pPr>
            <a:r>
              <a:rPr lang="en-US" altLang="en-US" sz="2400" dirty="0" smtClean="0"/>
              <a:t>Problem: </a:t>
            </a:r>
            <a:r>
              <a:rPr lang="en-US" altLang="en-US" sz="2400" dirty="0" err="1" smtClean="0"/>
              <a:t>Anda</a:t>
            </a:r>
            <a:r>
              <a:rPr lang="en-US" altLang="en-US" sz="2400" dirty="0" smtClean="0"/>
              <a:t> </a:t>
            </a:r>
            <a:r>
              <a:rPr lang="en-US" altLang="en-US" sz="2400" dirty="0" err="1" smtClean="0"/>
              <a:t>menemukan</a:t>
            </a:r>
            <a:r>
              <a:rPr lang="en-US" altLang="en-US" sz="2400" dirty="0" smtClean="0"/>
              <a:t> </a:t>
            </a:r>
            <a:r>
              <a:rPr lang="en-US" altLang="en-US" sz="2400" dirty="0" err="1" smtClean="0"/>
              <a:t>variasi</a:t>
            </a:r>
            <a:r>
              <a:rPr lang="en-US" altLang="en-US" sz="2400" dirty="0" smtClean="0"/>
              <a:t> </a:t>
            </a:r>
            <a:r>
              <a:rPr lang="en-US" altLang="en-US" sz="2400" dirty="0" err="1" smtClean="0"/>
              <a:t>gaji</a:t>
            </a:r>
            <a:r>
              <a:rPr lang="en-US" altLang="en-US" sz="2400" dirty="0" smtClean="0"/>
              <a:t> yang </a:t>
            </a:r>
            <a:r>
              <a:rPr lang="en-US" altLang="en-US" sz="2400" dirty="0" err="1" smtClean="0"/>
              <a:t>berbeda</a:t>
            </a:r>
            <a:r>
              <a:rPr lang="en-US" altLang="en-US" sz="2400" dirty="0" smtClean="0"/>
              <a:t>, </a:t>
            </a:r>
            <a:r>
              <a:rPr lang="en-US" altLang="en-US" sz="2400" dirty="0" err="1" smtClean="0"/>
              <a:t>tetapi</a:t>
            </a:r>
            <a:r>
              <a:rPr lang="en-US" altLang="en-US" sz="2400" dirty="0" smtClean="0"/>
              <a:t> </a:t>
            </a:r>
            <a:r>
              <a:rPr lang="en-US" altLang="en-US" sz="2400" dirty="0" err="1" smtClean="0"/>
              <a:t>menurut</a:t>
            </a:r>
            <a:r>
              <a:rPr lang="en-US" altLang="en-US" sz="2400" dirty="0" smtClean="0"/>
              <a:t> </a:t>
            </a:r>
            <a:r>
              <a:rPr lang="en-US" altLang="en-US" sz="2400" dirty="0" err="1" smtClean="0"/>
              <a:t>Anda</a:t>
            </a:r>
            <a:r>
              <a:rPr lang="en-US" altLang="en-US" sz="2400" dirty="0" smtClean="0"/>
              <a:t> </a:t>
            </a:r>
            <a:r>
              <a:rPr lang="en-US" altLang="en-US" sz="2400" dirty="0" err="1" smtClean="0"/>
              <a:t>tidak</a:t>
            </a:r>
            <a:r>
              <a:rPr lang="en-US" altLang="en-US" sz="2400" dirty="0" smtClean="0"/>
              <a:t> </a:t>
            </a:r>
            <a:r>
              <a:rPr lang="en-US" altLang="en-US" sz="2400" dirty="0" err="1" smtClean="0"/>
              <a:t>sesuai</a:t>
            </a:r>
            <a:r>
              <a:rPr lang="en-US" altLang="en-US" sz="2400" dirty="0" smtClean="0"/>
              <a:t> </a:t>
            </a:r>
            <a:r>
              <a:rPr lang="en-US" altLang="en-US" sz="2400" dirty="0" err="1" smtClean="0"/>
              <a:t>dengan</a:t>
            </a:r>
            <a:r>
              <a:rPr lang="en-US" altLang="en-US" sz="2400" dirty="0" smtClean="0"/>
              <a:t> </a:t>
            </a:r>
            <a:r>
              <a:rPr lang="en-US" altLang="en-US" sz="2400" dirty="0" err="1" smtClean="0"/>
              <a:t>pekerjaan</a:t>
            </a:r>
            <a:r>
              <a:rPr lang="en-US" altLang="en-US" sz="2400" dirty="0" smtClean="0"/>
              <a:t> </a:t>
            </a:r>
            <a:r>
              <a:rPr lang="en-US" altLang="en-US" sz="2400" dirty="0" err="1" smtClean="0"/>
              <a:t>dan</a:t>
            </a:r>
            <a:r>
              <a:rPr lang="en-US" altLang="en-US" sz="2400" dirty="0" smtClean="0"/>
              <a:t> </a:t>
            </a:r>
            <a:r>
              <a:rPr lang="en-US" altLang="en-US" sz="2400" dirty="0" err="1" smtClean="0"/>
              <a:t>prestasi</a:t>
            </a:r>
            <a:r>
              <a:rPr lang="en-US" altLang="en-US" sz="2400" dirty="0" smtClean="0"/>
              <a:t>. </a:t>
            </a:r>
            <a:r>
              <a:rPr lang="en-US" altLang="en-US" sz="2400" dirty="0" err="1" smtClean="0"/>
              <a:t>Teman</a:t>
            </a:r>
            <a:r>
              <a:rPr lang="en-US" altLang="en-US" sz="2400" dirty="0" smtClean="0"/>
              <a:t> </a:t>
            </a:r>
            <a:r>
              <a:rPr lang="en-US" altLang="en-US" sz="2400" dirty="0" err="1" smtClean="0"/>
              <a:t>Anda</a:t>
            </a:r>
            <a:r>
              <a:rPr lang="en-US" altLang="en-US" sz="2400" dirty="0" smtClean="0"/>
              <a:t> </a:t>
            </a:r>
            <a:r>
              <a:rPr lang="en-US" altLang="en-US" sz="2400" dirty="0" err="1" smtClean="0"/>
              <a:t>salah</a:t>
            </a:r>
            <a:r>
              <a:rPr lang="en-US" altLang="en-US" sz="2400" dirty="0" smtClean="0"/>
              <a:t> </a:t>
            </a:r>
            <a:r>
              <a:rPr lang="en-US" altLang="en-US" sz="2400" dirty="0" err="1" smtClean="0"/>
              <a:t>satu</a:t>
            </a:r>
            <a:r>
              <a:rPr lang="en-US" altLang="en-US" sz="2400" dirty="0" smtClean="0"/>
              <a:t> yang </a:t>
            </a:r>
            <a:r>
              <a:rPr lang="en-US" altLang="en-US" sz="2400" dirty="0" err="1" smtClean="0"/>
              <a:t>mungkin</a:t>
            </a:r>
            <a:r>
              <a:rPr lang="en-US" altLang="en-US" sz="2400" dirty="0" smtClean="0"/>
              <a:t> </a:t>
            </a:r>
            <a:r>
              <a:rPr lang="en-US" altLang="en-US" sz="2400" dirty="0" err="1" smtClean="0"/>
              <a:t>dirugikan</a:t>
            </a:r>
            <a:r>
              <a:rPr lang="en-US" altLang="en-US" sz="2400" dirty="0" smtClean="0"/>
              <a:t>. </a:t>
            </a:r>
          </a:p>
          <a:p>
            <a:pPr marL="433388" indent="-342900" eaLnBrk="1" hangingPunct="1">
              <a:lnSpc>
                <a:spcPct val="100000"/>
              </a:lnSpc>
              <a:buFont typeface="Wingdings" panose="05000000000000000000" pitchFamily="2" charset="2"/>
              <a:buChar char="ü"/>
            </a:pPr>
            <a:r>
              <a:rPr lang="en-US" altLang="en-US" sz="2400" dirty="0" err="1" smtClean="0"/>
              <a:t>Bolehkah</a:t>
            </a:r>
            <a:r>
              <a:rPr lang="en-US" altLang="en-US" sz="2400" dirty="0" smtClean="0"/>
              <a:t> </a:t>
            </a:r>
            <a:r>
              <a:rPr lang="en-US" altLang="en-US" sz="2400" dirty="0" err="1" smtClean="0"/>
              <a:t>Anda</a:t>
            </a:r>
            <a:r>
              <a:rPr lang="en-US" altLang="en-US" sz="2400" dirty="0" smtClean="0"/>
              <a:t> </a:t>
            </a:r>
            <a:r>
              <a:rPr lang="en-US" altLang="en-US" sz="2400" dirty="0" err="1" smtClean="0"/>
              <a:t>memberitahu</a:t>
            </a:r>
            <a:r>
              <a:rPr lang="en-US" altLang="en-US" sz="2400" dirty="0" smtClean="0"/>
              <a:t> </a:t>
            </a:r>
            <a:r>
              <a:rPr lang="en-US" altLang="en-US" sz="2400" dirty="0" err="1" smtClean="0"/>
              <a:t>teman</a:t>
            </a:r>
            <a:r>
              <a:rPr lang="en-US" altLang="en-US" sz="2400" dirty="0" smtClean="0"/>
              <a:t> </a:t>
            </a:r>
            <a:r>
              <a:rPr lang="en-US" altLang="en-US" sz="2400" dirty="0" err="1" smtClean="0"/>
              <a:t>Anda</a:t>
            </a:r>
            <a:r>
              <a:rPr lang="en-US" altLang="en-US" sz="2400" dirty="0" smtClean="0"/>
              <a:t>?</a:t>
            </a:r>
          </a:p>
        </p:txBody>
      </p:sp>
    </p:spTree>
  </p:cSld>
  <p:clrMapOvr>
    <a:masterClrMapping/>
  </p:clrMapOvr>
  <p:transition spd="slow"/>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2"/>
          <p:cNvSpPr>
            <a:spLocks noGrp="1" noChangeArrowheads="1"/>
          </p:cNvSpPr>
          <p:nvPr>
            <p:ph type="body" sz="half" idx="1"/>
          </p:nvPr>
        </p:nvSpPr>
        <p:spPr>
          <a:xfrm>
            <a:off x="900980" y="1196753"/>
            <a:ext cx="3924300" cy="3167409"/>
          </a:xfrm>
          <a:ln w="12700">
            <a:solidFill>
              <a:srgbClr val="C0C0C0"/>
            </a:solidFill>
            <a:miter lim="800000"/>
            <a:headEnd/>
            <a:tailEnd/>
          </a:ln>
        </p:spPr>
        <p:txBody>
          <a:bodyPr/>
          <a:lstStyle/>
          <a:p>
            <a:pPr indent="0" eaLnBrk="1" hangingPunct="1">
              <a:buFontTx/>
              <a:buNone/>
            </a:pPr>
            <a:r>
              <a:rPr lang="en-US" altLang="en-US" sz="2400" dirty="0" err="1" smtClean="0">
                <a:solidFill>
                  <a:schemeClr val="tx1"/>
                </a:solidFill>
              </a:rPr>
              <a:t>Konservatif</a:t>
            </a:r>
            <a:r>
              <a:rPr lang="en-US" altLang="en-US" sz="2400" dirty="0" smtClean="0">
                <a:solidFill>
                  <a:schemeClr val="tx1"/>
                </a:solidFill>
              </a:rPr>
              <a:t>:</a:t>
            </a:r>
          </a:p>
          <a:p>
            <a:pPr indent="0" eaLnBrk="1" hangingPunct="1">
              <a:buFontTx/>
              <a:buNone/>
            </a:pPr>
            <a:r>
              <a:rPr lang="en-US" altLang="en-US" sz="2400" dirty="0" err="1" smtClean="0">
                <a:solidFill>
                  <a:schemeClr val="tx1"/>
                </a:solidFill>
              </a:rPr>
              <a:t>Keputusan</a:t>
            </a:r>
            <a:r>
              <a:rPr lang="en-US" altLang="en-US" sz="2400" dirty="0" smtClean="0">
                <a:solidFill>
                  <a:schemeClr val="tx1"/>
                </a:solidFill>
              </a:rPr>
              <a:t> </a:t>
            </a:r>
            <a:r>
              <a:rPr lang="en-US" altLang="en-US" sz="2400" dirty="0" err="1" smtClean="0">
                <a:solidFill>
                  <a:schemeClr val="tx1"/>
                </a:solidFill>
              </a:rPr>
              <a:t>ttg</a:t>
            </a:r>
            <a:r>
              <a:rPr lang="en-US" altLang="en-US" sz="2400" dirty="0" smtClean="0">
                <a:solidFill>
                  <a:schemeClr val="tx1"/>
                </a:solidFill>
              </a:rPr>
              <a:t> </a:t>
            </a:r>
            <a:r>
              <a:rPr lang="en-US" altLang="en-US" sz="2400" dirty="0" err="1" smtClean="0">
                <a:solidFill>
                  <a:schemeClr val="tx1"/>
                </a:solidFill>
              </a:rPr>
              <a:t>gaji</a:t>
            </a:r>
            <a:r>
              <a:rPr lang="en-US" altLang="en-US" sz="2400" dirty="0" smtClean="0">
                <a:solidFill>
                  <a:schemeClr val="tx1"/>
                </a:solidFill>
              </a:rPr>
              <a:t> </a:t>
            </a:r>
            <a:r>
              <a:rPr lang="en-US" altLang="en-US" sz="2400" dirty="0" err="1" smtClean="0">
                <a:solidFill>
                  <a:schemeClr val="tx1"/>
                </a:solidFill>
              </a:rPr>
              <a:t>bukan</a:t>
            </a:r>
            <a:r>
              <a:rPr lang="en-US" altLang="en-US" sz="2400" dirty="0" smtClean="0">
                <a:solidFill>
                  <a:schemeClr val="tx1"/>
                </a:solidFill>
              </a:rPr>
              <a:t> </a:t>
            </a:r>
            <a:r>
              <a:rPr lang="en-US" altLang="en-US" sz="2400" dirty="0" err="1" smtClean="0">
                <a:solidFill>
                  <a:schemeClr val="tx1"/>
                </a:solidFill>
              </a:rPr>
              <a:t>tanggung-jawab</a:t>
            </a:r>
            <a:r>
              <a:rPr lang="en-US" altLang="en-US" sz="2400" dirty="0" smtClean="0">
                <a:solidFill>
                  <a:schemeClr val="tx1"/>
                </a:solidFill>
              </a:rPr>
              <a:t> </a:t>
            </a:r>
            <a:r>
              <a:rPr lang="en-US" altLang="en-US" sz="2400" dirty="0" err="1" smtClean="0">
                <a:solidFill>
                  <a:schemeClr val="tx1"/>
                </a:solidFill>
              </a:rPr>
              <a:t>Anda</a:t>
            </a:r>
            <a:r>
              <a:rPr lang="en-US" altLang="en-US" sz="2400" dirty="0" smtClean="0">
                <a:solidFill>
                  <a:schemeClr val="tx1"/>
                </a:solidFill>
              </a:rPr>
              <a:t>. </a:t>
            </a:r>
            <a:r>
              <a:rPr lang="en-US" altLang="en-US" sz="2400" dirty="0" err="1" smtClean="0">
                <a:solidFill>
                  <a:schemeClr val="tx1"/>
                </a:solidFill>
              </a:rPr>
              <a:t>Anda</a:t>
            </a:r>
            <a:r>
              <a:rPr lang="en-US" altLang="en-US" sz="2400" dirty="0" smtClean="0">
                <a:solidFill>
                  <a:schemeClr val="tx1"/>
                </a:solidFill>
              </a:rPr>
              <a:t> </a:t>
            </a:r>
            <a:r>
              <a:rPr lang="en-US" altLang="en-US" sz="2400" dirty="0" err="1" smtClean="0">
                <a:solidFill>
                  <a:schemeClr val="tx1"/>
                </a:solidFill>
              </a:rPr>
              <a:t>tercaya</a:t>
            </a:r>
            <a:r>
              <a:rPr lang="en-US" altLang="en-US" sz="2400" dirty="0" smtClean="0">
                <a:solidFill>
                  <a:schemeClr val="tx1"/>
                </a:solidFill>
              </a:rPr>
              <a:t> </a:t>
            </a:r>
            <a:r>
              <a:rPr lang="en-US" altLang="en-US" sz="2400" dirty="0" err="1" smtClean="0">
                <a:solidFill>
                  <a:schemeClr val="tx1"/>
                </a:solidFill>
              </a:rPr>
              <a:t>sebagai</a:t>
            </a:r>
            <a:r>
              <a:rPr lang="en-US" altLang="en-US" sz="2400" dirty="0" smtClean="0">
                <a:solidFill>
                  <a:schemeClr val="tx1"/>
                </a:solidFill>
              </a:rPr>
              <a:t> DBA, </a:t>
            </a:r>
            <a:r>
              <a:rPr lang="en-US" altLang="en-US" sz="2400" dirty="0" err="1" smtClean="0">
                <a:solidFill>
                  <a:schemeClr val="tx1"/>
                </a:solidFill>
              </a:rPr>
              <a:t>jangan</a:t>
            </a:r>
            <a:r>
              <a:rPr lang="en-US" altLang="en-US" sz="2400" dirty="0" smtClean="0">
                <a:solidFill>
                  <a:schemeClr val="tx1"/>
                </a:solidFill>
              </a:rPr>
              <a:t> </a:t>
            </a:r>
            <a:r>
              <a:rPr lang="en-US" altLang="en-US" sz="2400" dirty="0" err="1" smtClean="0">
                <a:solidFill>
                  <a:schemeClr val="tx1"/>
                </a:solidFill>
              </a:rPr>
              <a:t>lukai</a:t>
            </a:r>
            <a:r>
              <a:rPr lang="en-US" altLang="en-US" sz="2400" dirty="0" smtClean="0">
                <a:solidFill>
                  <a:schemeClr val="tx1"/>
                </a:solidFill>
              </a:rPr>
              <a:t> </a:t>
            </a:r>
            <a:r>
              <a:rPr lang="en-US" altLang="en-US" sz="2400" dirty="0" err="1" smtClean="0">
                <a:solidFill>
                  <a:schemeClr val="tx1"/>
                </a:solidFill>
              </a:rPr>
              <a:t>kepercayaan</a:t>
            </a:r>
            <a:r>
              <a:rPr lang="en-US" altLang="en-US" sz="2400" dirty="0" smtClean="0">
                <a:solidFill>
                  <a:schemeClr val="tx1"/>
                </a:solidFill>
              </a:rPr>
              <a:t> </a:t>
            </a:r>
            <a:r>
              <a:rPr lang="en-US" altLang="en-US" sz="2400" dirty="0" err="1" smtClean="0">
                <a:solidFill>
                  <a:schemeClr val="tx1"/>
                </a:solidFill>
              </a:rPr>
              <a:t>bos</a:t>
            </a:r>
            <a:r>
              <a:rPr lang="en-US" altLang="en-US" sz="2400" dirty="0" smtClean="0">
                <a:solidFill>
                  <a:schemeClr val="tx1"/>
                </a:solidFill>
              </a:rPr>
              <a:t> </a:t>
            </a:r>
            <a:r>
              <a:rPr lang="en-US" altLang="en-US" sz="2400" dirty="0" err="1" smtClean="0">
                <a:solidFill>
                  <a:schemeClr val="tx1"/>
                </a:solidFill>
              </a:rPr>
              <a:t>Anda</a:t>
            </a:r>
            <a:r>
              <a:rPr lang="en-US" altLang="en-US" sz="2400" dirty="0" smtClean="0">
                <a:solidFill>
                  <a:schemeClr val="tx1"/>
                </a:solidFill>
              </a:rPr>
              <a:t>.</a:t>
            </a:r>
          </a:p>
          <a:p>
            <a:pPr indent="0" eaLnBrk="1" hangingPunct="1">
              <a:buFontTx/>
              <a:buNone/>
            </a:pPr>
            <a:endParaRPr lang="en-US" altLang="en-US" sz="2400" dirty="0" smtClean="0">
              <a:solidFill>
                <a:schemeClr val="tx1"/>
              </a:solidFill>
            </a:endParaRPr>
          </a:p>
        </p:txBody>
      </p:sp>
      <p:sp>
        <p:nvSpPr>
          <p:cNvPr id="139267" name="Rectangle 3"/>
          <p:cNvSpPr>
            <a:spLocks noGrp="1" noChangeArrowheads="1"/>
          </p:cNvSpPr>
          <p:nvPr>
            <p:ph type="body" sz="half" idx="2"/>
          </p:nvPr>
        </p:nvSpPr>
        <p:spPr>
          <a:xfrm>
            <a:off x="4860131" y="1196752"/>
            <a:ext cx="3816350" cy="3167410"/>
          </a:xfrm>
          <a:ln w="12700">
            <a:solidFill>
              <a:srgbClr val="C0C0C0"/>
            </a:solidFill>
            <a:miter lim="800000"/>
            <a:headEnd/>
            <a:tailEnd/>
          </a:ln>
        </p:spPr>
        <p:txBody>
          <a:bodyPr/>
          <a:lstStyle/>
          <a:p>
            <a:pPr indent="0" eaLnBrk="1" hangingPunct="1">
              <a:buFontTx/>
              <a:buNone/>
            </a:pPr>
            <a:r>
              <a:rPr lang="en-US" altLang="en-US" sz="2400" dirty="0" smtClean="0">
                <a:solidFill>
                  <a:schemeClr val="tx1"/>
                </a:solidFill>
              </a:rPr>
              <a:t>Liberal:</a:t>
            </a:r>
          </a:p>
          <a:p>
            <a:pPr indent="0" eaLnBrk="1" hangingPunct="1">
              <a:buFontTx/>
              <a:buNone/>
            </a:pPr>
            <a:r>
              <a:rPr lang="en-US" altLang="en-US" sz="2400" dirty="0" err="1" smtClean="0">
                <a:solidFill>
                  <a:schemeClr val="tx1"/>
                </a:solidFill>
              </a:rPr>
              <a:t>Teman</a:t>
            </a:r>
            <a:r>
              <a:rPr lang="en-US" altLang="en-US" sz="2400" dirty="0" smtClean="0">
                <a:solidFill>
                  <a:schemeClr val="tx1"/>
                </a:solidFill>
              </a:rPr>
              <a:t> </a:t>
            </a:r>
            <a:r>
              <a:rPr lang="en-US" altLang="en-US" sz="2400" dirty="0" err="1" smtClean="0">
                <a:solidFill>
                  <a:schemeClr val="tx1"/>
                </a:solidFill>
              </a:rPr>
              <a:t>adalah</a:t>
            </a:r>
            <a:r>
              <a:rPr lang="en-US" altLang="en-US" sz="2400" dirty="0" smtClean="0">
                <a:solidFill>
                  <a:schemeClr val="tx1"/>
                </a:solidFill>
              </a:rPr>
              <a:t> </a:t>
            </a:r>
            <a:r>
              <a:rPr lang="en-US" altLang="en-US" sz="2400" dirty="0" err="1" smtClean="0">
                <a:solidFill>
                  <a:schemeClr val="tx1"/>
                </a:solidFill>
              </a:rPr>
              <a:t>teman</a:t>
            </a:r>
            <a:r>
              <a:rPr lang="en-US" altLang="en-US" sz="2400" dirty="0" smtClean="0">
                <a:solidFill>
                  <a:schemeClr val="tx1"/>
                </a:solidFill>
              </a:rPr>
              <a:t>. </a:t>
            </a:r>
            <a:r>
              <a:rPr lang="en-US" altLang="en-US" sz="2400" dirty="0" err="1" smtClean="0">
                <a:solidFill>
                  <a:schemeClr val="tx1"/>
                </a:solidFill>
              </a:rPr>
              <a:t>Mereka</a:t>
            </a:r>
            <a:r>
              <a:rPr lang="en-US" altLang="en-US" sz="2400" dirty="0" smtClean="0">
                <a:solidFill>
                  <a:schemeClr val="tx1"/>
                </a:solidFill>
              </a:rPr>
              <a:t> </a:t>
            </a:r>
            <a:r>
              <a:rPr lang="en-US" altLang="en-US" sz="2400" dirty="0" err="1" smtClean="0">
                <a:solidFill>
                  <a:schemeClr val="tx1"/>
                </a:solidFill>
              </a:rPr>
              <a:t>berhak</a:t>
            </a:r>
            <a:r>
              <a:rPr lang="en-US" altLang="en-US" sz="2400" dirty="0" smtClean="0">
                <a:solidFill>
                  <a:schemeClr val="tx1"/>
                </a:solidFill>
              </a:rPr>
              <a:t> </a:t>
            </a:r>
            <a:r>
              <a:rPr lang="en-US" altLang="en-US" sz="2400" dirty="0" err="1" smtClean="0">
                <a:solidFill>
                  <a:schemeClr val="tx1"/>
                </a:solidFill>
              </a:rPr>
              <a:t>tahu</a:t>
            </a:r>
            <a:r>
              <a:rPr lang="en-US" altLang="en-US" sz="2400" dirty="0" smtClean="0">
                <a:solidFill>
                  <a:schemeClr val="tx1"/>
                </a:solidFill>
              </a:rPr>
              <a:t> </a:t>
            </a:r>
            <a:r>
              <a:rPr lang="en-US" altLang="en-US" sz="2400" dirty="0" err="1" smtClean="0">
                <a:solidFill>
                  <a:schemeClr val="tx1"/>
                </a:solidFill>
              </a:rPr>
              <a:t>bahwa</a:t>
            </a:r>
            <a:r>
              <a:rPr lang="en-US" altLang="en-US" sz="2400" dirty="0" smtClean="0">
                <a:solidFill>
                  <a:schemeClr val="tx1"/>
                </a:solidFill>
              </a:rPr>
              <a:t> </a:t>
            </a:r>
            <a:r>
              <a:rPr lang="en-US" altLang="en-US" sz="2400" dirty="0" err="1" smtClean="0">
                <a:solidFill>
                  <a:schemeClr val="tx1"/>
                </a:solidFill>
              </a:rPr>
              <a:t>mereka</a:t>
            </a:r>
            <a:r>
              <a:rPr lang="en-US" altLang="en-US" sz="2400" dirty="0" smtClean="0">
                <a:solidFill>
                  <a:schemeClr val="tx1"/>
                </a:solidFill>
              </a:rPr>
              <a:t> </a:t>
            </a:r>
            <a:r>
              <a:rPr lang="en-US" altLang="en-US" sz="2400" dirty="0" err="1" smtClean="0">
                <a:solidFill>
                  <a:schemeClr val="tx1"/>
                </a:solidFill>
              </a:rPr>
              <a:t>dirugikan</a:t>
            </a:r>
            <a:r>
              <a:rPr lang="en-US" altLang="en-US" sz="2400" dirty="0" smtClean="0">
                <a:solidFill>
                  <a:schemeClr val="tx1"/>
                </a:solidFill>
              </a:rPr>
              <a:t>. </a:t>
            </a:r>
            <a:r>
              <a:rPr lang="en-US" altLang="en-US" sz="2400" dirty="0" err="1" smtClean="0">
                <a:solidFill>
                  <a:schemeClr val="tx1"/>
                </a:solidFill>
              </a:rPr>
              <a:t>Tetapi</a:t>
            </a:r>
            <a:r>
              <a:rPr lang="en-US" altLang="en-US" sz="2400" dirty="0" smtClean="0">
                <a:solidFill>
                  <a:schemeClr val="tx1"/>
                </a:solidFill>
              </a:rPr>
              <a:t> </a:t>
            </a:r>
            <a:r>
              <a:rPr lang="en-US" altLang="en-US" sz="2400" dirty="0" err="1" smtClean="0">
                <a:solidFill>
                  <a:schemeClr val="tx1"/>
                </a:solidFill>
              </a:rPr>
              <a:t>beritahu</a:t>
            </a:r>
            <a:r>
              <a:rPr lang="en-US" altLang="en-US" sz="2400" dirty="0" smtClean="0">
                <a:solidFill>
                  <a:schemeClr val="tx1"/>
                </a:solidFill>
              </a:rPr>
              <a:t> </a:t>
            </a:r>
            <a:r>
              <a:rPr lang="en-US" altLang="en-US" sz="2400" dirty="0" err="1" smtClean="0">
                <a:solidFill>
                  <a:schemeClr val="tx1"/>
                </a:solidFill>
              </a:rPr>
              <a:t>teman</a:t>
            </a:r>
            <a:r>
              <a:rPr lang="en-US" altLang="en-US" sz="2400" dirty="0" smtClean="0">
                <a:solidFill>
                  <a:schemeClr val="tx1"/>
                </a:solidFill>
              </a:rPr>
              <a:t> </a:t>
            </a:r>
            <a:r>
              <a:rPr lang="en-US" altLang="en-US" sz="2400" dirty="0" err="1" smtClean="0">
                <a:solidFill>
                  <a:schemeClr val="tx1"/>
                </a:solidFill>
              </a:rPr>
              <a:t>Anda</a:t>
            </a:r>
            <a:r>
              <a:rPr lang="en-US" altLang="en-US" sz="2400" dirty="0" smtClean="0">
                <a:solidFill>
                  <a:schemeClr val="tx1"/>
                </a:solidFill>
              </a:rPr>
              <a:t>, </a:t>
            </a:r>
            <a:r>
              <a:rPr lang="en-US" altLang="en-US" sz="2400" dirty="0" err="1" smtClean="0">
                <a:solidFill>
                  <a:schemeClr val="tx1"/>
                </a:solidFill>
              </a:rPr>
              <a:t>bahwa</a:t>
            </a:r>
            <a:r>
              <a:rPr lang="en-US" altLang="en-US" sz="2400" dirty="0" smtClean="0">
                <a:solidFill>
                  <a:schemeClr val="tx1"/>
                </a:solidFill>
              </a:rPr>
              <a:t> </a:t>
            </a:r>
            <a:r>
              <a:rPr lang="en-US" altLang="en-US" sz="2400" dirty="0" err="1" smtClean="0">
                <a:solidFill>
                  <a:schemeClr val="tx1"/>
                </a:solidFill>
              </a:rPr>
              <a:t>jangan</a:t>
            </a:r>
            <a:r>
              <a:rPr lang="en-US" altLang="en-US" sz="2400" dirty="0" smtClean="0">
                <a:solidFill>
                  <a:schemeClr val="tx1"/>
                </a:solidFill>
              </a:rPr>
              <a:t> </a:t>
            </a:r>
            <a:r>
              <a:rPr lang="en-US" altLang="en-US" sz="2400" dirty="0" err="1" smtClean="0">
                <a:solidFill>
                  <a:schemeClr val="tx1"/>
                </a:solidFill>
              </a:rPr>
              <a:t>telan</a:t>
            </a:r>
            <a:r>
              <a:rPr lang="en-US" altLang="en-US" sz="2400" dirty="0" smtClean="0">
                <a:solidFill>
                  <a:schemeClr val="tx1"/>
                </a:solidFill>
              </a:rPr>
              <a:t> </a:t>
            </a:r>
            <a:r>
              <a:rPr lang="en-US" altLang="en-US" sz="2400" dirty="0" err="1" smtClean="0">
                <a:solidFill>
                  <a:schemeClr val="tx1"/>
                </a:solidFill>
              </a:rPr>
              <a:t>pil</a:t>
            </a:r>
            <a:r>
              <a:rPr lang="en-US" altLang="en-US" sz="2400" dirty="0" smtClean="0">
                <a:solidFill>
                  <a:schemeClr val="tx1"/>
                </a:solidFill>
              </a:rPr>
              <a:t> </a:t>
            </a:r>
            <a:r>
              <a:rPr lang="en-US" altLang="en-US" sz="2400" dirty="0" err="1" smtClean="0">
                <a:solidFill>
                  <a:schemeClr val="tx1"/>
                </a:solidFill>
              </a:rPr>
              <a:t>itu</a:t>
            </a:r>
            <a:r>
              <a:rPr lang="en-US" altLang="en-US" sz="2400" dirty="0" smtClean="0">
                <a:solidFill>
                  <a:schemeClr val="tx1"/>
                </a:solidFill>
              </a:rPr>
              <a:t>, </a:t>
            </a:r>
            <a:r>
              <a:rPr lang="en-US" altLang="en-US" sz="2400" dirty="0" err="1" smtClean="0">
                <a:solidFill>
                  <a:schemeClr val="tx1"/>
                </a:solidFill>
              </a:rPr>
              <a:t>sehingga</a:t>
            </a:r>
            <a:r>
              <a:rPr lang="en-US" altLang="en-US" sz="2400" dirty="0" smtClean="0">
                <a:solidFill>
                  <a:schemeClr val="tx1"/>
                </a:solidFill>
              </a:rPr>
              <a:t> </a:t>
            </a:r>
            <a:r>
              <a:rPr lang="en-US" altLang="en-US" sz="2400" dirty="0" err="1" smtClean="0">
                <a:solidFill>
                  <a:schemeClr val="tx1"/>
                </a:solidFill>
              </a:rPr>
              <a:t>Anda</a:t>
            </a:r>
            <a:r>
              <a:rPr lang="en-US" altLang="en-US" sz="2400" dirty="0" smtClean="0">
                <a:solidFill>
                  <a:schemeClr val="tx1"/>
                </a:solidFill>
              </a:rPr>
              <a:t> </a:t>
            </a:r>
            <a:r>
              <a:rPr lang="en-US" altLang="en-US" sz="2400" dirty="0" err="1" smtClean="0">
                <a:solidFill>
                  <a:schemeClr val="tx1"/>
                </a:solidFill>
              </a:rPr>
              <a:t>dapat</a:t>
            </a:r>
            <a:r>
              <a:rPr lang="en-US" altLang="en-US" sz="2400" dirty="0" smtClean="0">
                <a:solidFill>
                  <a:schemeClr val="tx1"/>
                </a:solidFill>
              </a:rPr>
              <a:t> </a:t>
            </a:r>
            <a:r>
              <a:rPr lang="en-US" altLang="en-US" sz="2400" dirty="0" err="1" smtClean="0">
                <a:solidFill>
                  <a:schemeClr val="tx1"/>
                </a:solidFill>
              </a:rPr>
              <a:t>memberitahu</a:t>
            </a:r>
            <a:r>
              <a:rPr lang="en-US" altLang="en-US" sz="2400" dirty="0" smtClean="0">
                <a:solidFill>
                  <a:schemeClr val="tx1"/>
                </a:solidFill>
              </a:rPr>
              <a:t> </a:t>
            </a:r>
            <a:r>
              <a:rPr lang="en-US" altLang="en-US" sz="2400" dirty="0" err="1" smtClean="0">
                <a:solidFill>
                  <a:schemeClr val="tx1"/>
                </a:solidFill>
              </a:rPr>
              <a:t>mereka</a:t>
            </a:r>
            <a:r>
              <a:rPr lang="en-US" altLang="en-US" sz="2400" dirty="0" smtClean="0">
                <a:solidFill>
                  <a:schemeClr val="tx1"/>
                </a:solidFill>
              </a:rPr>
              <a:t> </a:t>
            </a:r>
            <a:r>
              <a:rPr lang="en-US" altLang="en-US" sz="2400" dirty="0" err="1" smtClean="0">
                <a:solidFill>
                  <a:schemeClr val="tx1"/>
                </a:solidFill>
              </a:rPr>
              <a:t>untuk</a:t>
            </a:r>
            <a:r>
              <a:rPr lang="en-US" altLang="en-US" sz="2400" dirty="0" smtClean="0">
                <a:solidFill>
                  <a:schemeClr val="tx1"/>
                </a:solidFill>
              </a:rPr>
              <a:t> </a:t>
            </a:r>
            <a:r>
              <a:rPr lang="en-US" altLang="en-US" sz="2400" dirty="0" err="1" smtClean="0">
                <a:solidFill>
                  <a:schemeClr val="tx1"/>
                </a:solidFill>
              </a:rPr>
              <a:t>informasi</a:t>
            </a:r>
            <a:r>
              <a:rPr lang="en-US" altLang="en-US" sz="2400" dirty="0" smtClean="0">
                <a:solidFill>
                  <a:schemeClr val="tx1"/>
                </a:solidFill>
              </a:rPr>
              <a:t> di </a:t>
            </a:r>
            <a:r>
              <a:rPr lang="en-US" altLang="en-US" sz="2400" dirty="0" err="1" smtClean="0">
                <a:solidFill>
                  <a:schemeClr val="tx1"/>
                </a:solidFill>
              </a:rPr>
              <a:t>masa</a:t>
            </a:r>
            <a:r>
              <a:rPr lang="en-US" altLang="en-US" sz="2400" dirty="0" smtClean="0">
                <a:solidFill>
                  <a:schemeClr val="tx1"/>
                </a:solidFill>
              </a:rPr>
              <a:t> </a:t>
            </a:r>
            <a:r>
              <a:rPr lang="en-US" altLang="en-US" sz="2400" dirty="0" err="1" smtClean="0">
                <a:solidFill>
                  <a:schemeClr val="tx1"/>
                </a:solidFill>
              </a:rPr>
              <a:t>depan</a:t>
            </a:r>
            <a:r>
              <a:rPr lang="en-US" altLang="en-US" sz="2400" dirty="0" smtClean="0">
                <a:solidFill>
                  <a:schemeClr val="tx1"/>
                </a:solidFill>
              </a:rPr>
              <a:t>.</a:t>
            </a:r>
          </a:p>
        </p:txBody>
      </p:sp>
      <p:sp>
        <p:nvSpPr>
          <p:cNvPr id="139268" name="Rectangle 4"/>
          <p:cNvSpPr>
            <a:spLocks noChangeArrowheads="1"/>
          </p:cNvSpPr>
          <p:nvPr/>
        </p:nvSpPr>
        <p:spPr bwMode="auto">
          <a:xfrm>
            <a:off x="792163" y="4293096"/>
            <a:ext cx="8135937" cy="2258517"/>
          </a:xfrm>
          <a:prstGeom prst="rect">
            <a:avLst/>
          </a:prstGeom>
          <a:noFill/>
          <a:ln>
            <a:noFill/>
          </a:ln>
          <a:effectLst>
            <a:outerShdw dist="51782" dir="6150641" algn="ctr" rotWithShape="0">
              <a:schemeClr val="bg2">
                <a:alpha val="75000"/>
              </a:scheme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2146" tIns="0" rIns="32146" bIns="0"/>
          <a:lstStyle>
            <a:lvl1pPr marL="17463" defTabSz="642938">
              <a:defRPr sz="4400" b="1">
                <a:solidFill>
                  <a:schemeClr val="tx2"/>
                </a:solidFill>
                <a:latin typeface="Verdana" panose="020B0604030504040204" pitchFamily="34" charset="0"/>
              </a:defRPr>
            </a:lvl1pPr>
            <a:lvl2pPr marL="742950" indent="-285750" defTabSz="642938">
              <a:defRPr sz="4400" b="1">
                <a:solidFill>
                  <a:schemeClr val="tx2"/>
                </a:solidFill>
                <a:latin typeface="Verdana" panose="020B0604030504040204" pitchFamily="34" charset="0"/>
              </a:defRPr>
            </a:lvl2pPr>
            <a:lvl3pPr marL="1143000" indent="-228600" defTabSz="642938">
              <a:defRPr sz="4400" b="1">
                <a:solidFill>
                  <a:schemeClr val="tx2"/>
                </a:solidFill>
                <a:latin typeface="Verdana" panose="020B0604030504040204" pitchFamily="34" charset="0"/>
              </a:defRPr>
            </a:lvl3pPr>
            <a:lvl4pPr marL="1600200" indent="-228600" defTabSz="642938">
              <a:defRPr sz="4400" b="1">
                <a:solidFill>
                  <a:schemeClr val="tx2"/>
                </a:solidFill>
                <a:latin typeface="Verdana" panose="020B0604030504040204" pitchFamily="34" charset="0"/>
              </a:defRPr>
            </a:lvl4pPr>
            <a:lvl5pPr marL="2057400" indent="-228600" defTabSz="642938">
              <a:defRPr sz="4400" b="1">
                <a:solidFill>
                  <a:schemeClr val="tx2"/>
                </a:solidFill>
                <a:latin typeface="Verdana" panose="020B0604030504040204" pitchFamily="34" charset="0"/>
              </a:defRPr>
            </a:lvl5pPr>
            <a:lvl6pPr marL="2514600" indent="-228600" defTabSz="642938" eaLnBrk="0" fontAlgn="base" hangingPunct="0">
              <a:spcBef>
                <a:spcPct val="0"/>
              </a:spcBef>
              <a:spcAft>
                <a:spcPct val="0"/>
              </a:spcAft>
              <a:defRPr sz="4400" b="1">
                <a:solidFill>
                  <a:schemeClr val="tx2"/>
                </a:solidFill>
                <a:latin typeface="Verdana" panose="020B0604030504040204" pitchFamily="34" charset="0"/>
              </a:defRPr>
            </a:lvl6pPr>
            <a:lvl7pPr marL="2971800" indent="-228600" defTabSz="642938" eaLnBrk="0" fontAlgn="base" hangingPunct="0">
              <a:spcBef>
                <a:spcPct val="0"/>
              </a:spcBef>
              <a:spcAft>
                <a:spcPct val="0"/>
              </a:spcAft>
              <a:defRPr sz="4400" b="1">
                <a:solidFill>
                  <a:schemeClr val="tx2"/>
                </a:solidFill>
                <a:latin typeface="Verdana" panose="020B0604030504040204" pitchFamily="34" charset="0"/>
              </a:defRPr>
            </a:lvl7pPr>
            <a:lvl8pPr marL="3429000" indent="-228600" defTabSz="642938" eaLnBrk="0" fontAlgn="base" hangingPunct="0">
              <a:spcBef>
                <a:spcPct val="0"/>
              </a:spcBef>
              <a:spcAft>
                <a:spcPct val="0"/>
              </a:spcAft>
              <a:defRPr sz="4400" b="1">
                <a:solidFill>
                  <a:schemeClr val="tx2"/>
                </a:solidFill>
                <a:latin typeface="Verdana" panose="020B0604030504040204" pitchFamily="34" charset="0"/>
              </a:defRPr>
            </a:lvl8pPr>
            <a:lvl9pPr marL="3886200" indent="-228600" defTabSz="642938"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110000"/>
              </a:lnSpc>
            </a:pPr>
            <a:r>
              <a:rPr lang="en-US" altLang="en-US" sz="2400" dirty="0" err="1">
                <a:solidFill>
                  <a:schemeClr val="tx1"/>
                </a:solidFill>
                <a:latin typeface="Arial Rounded MT"/>
                <a:cs typeface="Arial" panose="020B0604020202020204" pitchFamily="34" charset="0"/>
              </a:rPr>
              <a:t>Kesimpulan</a:t>
            </a:r>
            <a:r>
              <a:rPr lang="en-US" altLang="en-US" sz="2400" dirty="0">
                <a:solidFill>
                  <a:schemeClr val="tx1"/>
                </a:solidFill>
                <a:latin typeface="Arial Rounded MT"/>
                <a:cs typeface="Arial" panose="020B0604020202020204" pitchFamily="34" charset="0"/>
              </a:rPr>
              <a:t>:</a:t>
            </a:r>
          </a:p>
          <a:p>
            <a:pPr eaLnBrk="1" hangingPunct="1">
              <a:lnSpc>
                <a:spcPct val="110000"/>
              </a:lnSpc>
            </a:pPr>
            <a:r>
              <a:rPr lang="en-US" altLang="en-US" sz="2400" dirty="0">
                <a:solidFill>
                  <a:schemeClr val="tx1"/>
                </a:solidFill>
                <a:latin typeface="Arial Rounded MT"/>
                <a:cs typeface="Arial" panose="020B0604020202020204" pitchFamily="34" charset="0"/>
              </a:rPr>
              <a:t>DBA </a:t>
            </a:r>
            <a:r>
              <a:rPr lang="en-US" altLang="en-US" sz="2400" dirty="0" err="1">
                <a:solidFill>
                  <a:schemeClr val="tx1"/>
                </a:solidFill>
                <a:latin typeface="Arial Rounded MT"/>
                <a:cs typeface="Arial" panose="020B0604020202020204" pitchFamily="34" charset="0"/>
              </a:rPr>
              <a:t>memiliki</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akses</a:t>
            </a:r>
            <a:r>
              <a:rPr lang="en-US" altLang="en-US" sz="2400" dirty="0">
                <a:solidFill>
                  <a:schemeClr val="tx1"/>
                </a:solidFill>
                <a:latin typeface="Arial Rounded MT"/>
                <a:cs typeface="Arial" panose="020B0604020202020204" pitchFamily="34" charset="0"/>
              </a:rPr>
              <a:t> yang detail </a:t>
            </a:r>
            <a:r>
              <a:rPr lang="en-US" altLang="en-US" sz="2400" dirty="0" err="1">
                <a:solidFill>
                  <a:schemeClr val="tx1"/>
                </a:solidFill>
                <a:latin typeface="Arial Rounded MT"/>
                <a:cs typeface="Arial" panose="020B0604020202020204" pitchFamily="34" charset="0"/>
              </a:rPr>
              <a:t>terhadap</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kredit</a:t>
            </a:r>
            <a:r>
              <a:rPr lang="en-US" altLang="en-US" sz="2400" dirty="0">
                <a:solidFill>
                  <a:schemeClr val="tx1"/>
                </a:solidFill>
                <a:latin typeface="Arial Rounded MT"/>
                <a:cs typeface="Arial" panose="020B0604020202020204" pitchFamily="34" charset="0"/>
              </a:rPr>
              <a:t> card, </a:t>
            </a:r>
            <a:r>
              <a:rPr lang="en-US" altLang="en-US" sz="2400" dirty="0" err="1">
                <a:solidFill>
                  <a:schemeClr val="tx1"/>
                </a:solidFill>
                <a:latin typeface="Arial Rounded MT"/>
                <a:cs typeface="Arial" panose="020B0604020202020204" pitchFamily="34" charset="0"/>
              </a:rPr>
              <a:t>gaji</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dll</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Dalam</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beberapa</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kasus</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tidak</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ada</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peraturan</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khusus</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dari</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perusahaan</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ini</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semua</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tergantung</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kepada</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etika</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profesional</a:t>
            </a:r>
            <a:r>
              <a:rPr lang="en-US" altLang="en-US" sz="2400" dirty="0">
                <a:solidFill>
                  <a:schemeClr val="tx1"/>
                </a:solidFill>
                <a:latin typeface="Arial Rounded MT"/>
                <a:cs typeface="Arial" panose="020B0604020202020204" pitchFamily="34" charset="0"/>
              </a:rPr>
              <a:t> </a:t>
            </a:r>
            <a:r>
              <a:rPr lang="en-US" altLang="en-US" sz="2400" dirty="0" err="1">
                <a:solidFill>
                  <a:schemeClr val="tx1"/>
                </a:solidFill>
                <a:latin typeface="Arial Rounded MT"/>
                <a:cs typeface="Arial" panose="020B0604020202020204" pitchFamily="34" charset="0"/>
              </a:rPr>
              <a:t>Anda</a:t>
            </a:r>
            <a:r>
              <a:rPr lang="en-US" altLang="en-US" sz="2400" dirty="0">
                <a:solidFill>
                  <a:schemeClr val="tx1"/>
                </a:solidFill>
                <a:latin typeface="Arial Rounded MT"/>
                <a:cs typeface="Arial" panose="020B0604020202020204" pitchFamily="34" charset="0"/>
              </a:rPr>
              <a:t>.</a:t>
            </a:r>
          </a:p>
        </p:txBody>
      </p:sp>
    </p:spTree>
  </p:cSld>
  <p:clrMapOvr>
    <a:masterClrMapping/>
  </p:clrMapOvr>
  <p:transition spd="slow"/>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noGrp="1" noChangeArrowheads="1"/>
          </p:cNvSpPr>
          <p:nvPr>
            <p:ph type="title"/>
          </p:nvPr>
        </p:nvSpPr>
        <p:spPr>
          <a:xfrm>
            <a:off x="827088" y="333375"/>
            <a:ext cx="7359650" cy="1871489"/>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Isu</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b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Accuracy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kebenaran</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t>
            </a:r>
          </a:p>
        </p:txBody>
      </p:sp>
      <p:sp>
        <p:nvSpPr>
          <p:cNvPr id="141315" name="Rectangle 2"/>
          <p:cNvSpPr>
            <a:spLocks noGrp="1" noChangeArrowheads="1"/>
          </p:cNvSpPr>
          <p:nvPr>
            <p:ph type="body" idx="1"/>
          </p:nvPr>
        </p:nvSpPr>
        <p:spPr>
          <a:xfrm>
            <a:off x="827088" y="1989138"/>
            <a:ext cx="7451725" cy="2052637"/>
          </a:xfrm>
        </p:spPr>
        <p:txBody>
          <a:bodyPr/>
          <a:lstStyle/>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Siapa</a:t>
            </a:r>
            <a:r>
              <a:rPr lang="en-GB" altLang="en-US" sz="2400" dirty="0" smtClean="0"/>
              <a:t> yang </a:t>
            </a:r>
            <a:r>
              <a:rPr lang="en-GB" altLang="en-US" sz="2400" dirty="0" err="1" smtClean="0"/>
              <a:t>bertanggung-jawab</a:t>
            </a:r>
            <a:r>
              <a:rPr lang="en-GB" altLang="en-US" sz="2400" dirty="0" smtClean="0"/>
              <a:t> </a:t>
            </a:r>
            <a:r>
              <a:rPr lang="en-GB" altLang="en-US" sz="2400" dirty="0" err="1" smtClean="0"/>
              <a:t>kepada</a:t>
            </a:r>
            <a:r>
              <a:rPr lang="en-GB" altLang="en-US" sz="2400" dirty="0" smtClean="0"/>
              <a:t>:</a:t>
            </a:r>
          </a:p>
          <a:p>
            <a:pPr indent="0" eaLnBrk="1" hangingPunct="1">
              <a:buNone/>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smtClean="0"/>
              <a:t>     </a:t>
            </a:r>
            <a:r>
              <a:rPr lang="en-GB" altLang="en-US" sz="2400" dirty="0" err="1" smtClean="0"/>
              <a:t>Autentikasi</a:t>
            </a:r>
            <a:r>
              <a:rPr lang="en-GB" altLang="en-US" sz="2400" dirty="0" smtClean="0"/>
              <a:t>, </a:t>
            </a:r>
            <a:r>
              <a:rPr lang="en-GB" altLang="en-US" sz="2400" dirty="0" err="1" smtClean="0"/>
              <a:t>ketepatan</a:t>
            </a:r>
            <a:r>
              <a:rPr lang="en-GB" altLang="en-US" sz="2400" dirty="0" smtClean="0"/>
              <a:t>, </a:t>
            </a:r>
            <a:r>
              <a:rPr lang="en-GB" altLang="en-US" sz="2400" dirty="0" err="1" smtClean="0"/>
              <a:t>dan</a:t>
            </a:r>
            <a:r>
              <a:rPr lang="en-GB" altLang="en-US" sz="2400" dirty="0" smtClean="0"/>
              <a:t> </a:t>
            </a:r>
            <a:r>
              <a:rPr lang="en-GB" altLang="en-US" sz="2400" dirty="0" err="1" smtClean="0"/>
              <a:t>keakuratan</a:t>
            </a:r>
            <a:r>
              <a:rPr lang="en-GB" altLang="en-US" sz="2400" dirty="0" smtClean="0"/>
              <a:t> </a:t>
            </a:r>
            <a:r>
              <a:rPr lang="en-GB" altLang="en-US" sz="2400" dirty="0" err="1" smtClean="0"/>
              <a:t>informasi</a:t>
            </a:r>
            <a:r>
              <a:rPr lang="en-GB" altLang="en-US" sz="2400" dirty="0" smtClean="0"/>
              <a:t>?</a:t>
            </a:r>
          </a:p>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Siapa</a:t>
            </a:r>
            <a:r>
              <a:rPr lang="en-GB" altLang="en-US" sz="2400" dirty="0" smtClean="0"/>
              <a:t> yang </a:t>
            </a:r>
            <a:r>
              <a:rPr lang="en-GB" altLang="en-US" sz="2400" dirty="0" err="1" smtClean="0"/>
              <a:t>harus</a:t>
            </a:r>
            <a:r>
              <a:rPr lang="en-GB" altLang="en-US" sz="2400" dirty="0" smtClean="0"/>
              <a:t> </a:t>
            </a:r>
            <a:r>
              <a:rPr lang="en-GB" altLang="en-US" sz="2400" dirty="0" err="1" smtClean="0"/>
              <a:t>menanggung</a:t>
            </a:r>
            <a:r>
              <a:rPr lang="en-GB" altLang="en-US" sz="2400" dirty="0" smtClean="0"/>
              <a:t> </a:t>
            </a:r>
            <a:r>
              <a:rPr lang="en-GB" altLang="en-US" sz="2400" dirty="0" err="1" smtClean="0"/>
              <a:t>bila</a:t>
            </a:r>
            <a:r>
              <a:rPr lang="en-GB" altLang="en-US" sz="2400" dirty="0" smtClean="0"/>
              <a:t> </a:t>
            </a:r>
            <a:r>
              <a:rPr lang="en-GB" altLang="en-US" sz="2400" dirty="0" err="1" smtClean="0"/>
              <a:t>ada</a:t>
            </a:r>
            <a:r>
              <a:rPr lang="en-GB" altLang="en-US" sz="2400" dirty="0" smtClean="0"/>
              <a:t> error di </a:t>
            </a:r>
            <a:r>
              <a:rPr lang="en-GB" altLang="en-US" sz="2400" dirty="0" err="1" smtClean="0"/>
              <a:t>informasi</a:t>
            </a:r>
            <a:r>
              <a:rPr lang="en-GB" altLang="en-US" sz="2400" dirty="0" smtClean="0"/>
              <a:t> </a:t>
            </a:r>
            <a:r>
              <a:rPr lang="en-GB" altLang="en-US" sz="2400" dirty="0" err="1" smtClean="0"/>
              <a:t>dan</a:t>
            </a:r>
            <a:r>
              <a:rPr lang="en-GB" altLang="en-US" sz="2400" dirty="0" smtClean="0"/>
              <a:t> </a:t>
            </a:r>
            <a:r>
              <a:rPr lang="en-GB" altLang="en-US" sz="2400" dirty="0" err="1" smtClean="0"/>
              <a:t>bagaimana</a:t>
            </a:r>
            <a:r>
              <a:rPr lang="en-GB" altLang="en-US" sz="2400" dirty="0" smtClean="0"/>
              <a:t> </a:t>
            </a:r>
            <a:r>
              <a:rPr lang="en-GB" altLang="en-US" sz="2400" dirty="0" err="1" smtClean="0"/>
              <a:t>kesalahan</a:t>
            </a:r>
            <a:r>
              <a:rPr lang="en-GB" altLang="en-US" sz="2400" dirty="0" smtClean="0"/>
              <a:t> </a:t>
            </a:r>
            <a:r>
              <a:rPr lang="en-GB" altLang="en-US" sz="2400" dirty="0" err="1" smtClean="0"/>
              <a:t>itu</a:t>
            </a:r>
            <a:r>
              <a:rPr lang="en-GB" altLang="en-US" sz="2400" dirty="0" smtClean="0"/>
              <a:t> </a:t>
            </a:r>
            <a:r>
              <a:rPr lang="en-GB" altLang="en-US" sz="2400" dirty="0" err="1" smtClean="0"/>
              <a:t>berakibat</a:t>
            </a:r>
            <a:r>
              <a:rPr lang="en-GB" altLang="en-US" sz="2400" dirty="0" smtClean="0"/>
              <a:t> </a:t>
            </a:r>
            <a:r>
              <a:rPr lang="en-GB" altLang="en-US" sz="2400" dirty="0" err="1" smtClean="0"/>
              <a:t>kepada</a:t>
            </a:r>
            <a:r>
              <a:rPr lang="en-GB" altLang="en-US" sz="2400" dirty="0" smtClean="0"/>
              <a:t> </a:t>
            </a:r>
            <a:r>
              <a:rPr lang="en-GB" altLang="en-US" sz="2400" dirty="0" err="1" smtClean="0"/>
              <a:t>sistem</a:t>
            </a:r>
            <a:r>
              <a:rPr lang="en-GB" altLang="en-US" sz="2400" dirty="0" smtClean="0"/>
              <a:t> </a:t>
            </a:r>
            <a:r>
              <a:rPr lang="en-GB" altLang="en-US" sz="2400" dirty="0" err="1" smtClean="0"/>
              <a:t>secara</a:t>
            </a:r>
            <a:r>
              <a:rPr lang="en-GB" altLang="en-US" sz="2400" dirty="0" smtClean="0"/>
              <a:t> </a:t>
            </a:r>
            <a:r>
              <a:rPr lang="en-GB" altLang="en-US" sz="2400" dirty="0" err="1" smtClean="0"/>
              <a:t>keseluruhan</a:t>
            </a:r>
            <a:r>
              <a:rPr lang="en-GB" altLang="en-US" sz="2400" dirty="0" smtClean="0"/>
              <a:t>?</a:t>
            </a:r>
          </a:p>
        </p:txBody>
      </p:sp>
      <p:pic>
        <p:nvPicPr>
          <p:cNvPr id="141316" name="Picture 4" descr="subpixel_accuracy1"/>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659563" y="-819150"/>
            <a:ext cx="3622675" cy="355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Grp="1" noChangeArrowheads="1"/>
          </p:cNvSpPr>
          <p:nvPr>
            <p:ph type="title"/>
          </p:nvPr>
        </p:nvSpPr>
        <p:spPr>
          <a:xfrm>
            <a:off x="900113" y="260350"/>
            <a:ext cx="7359650" cy="2030413"/>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Isu</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b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Accuracy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kebenaran</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t>
            </a:r>
          </a:p>
        </p:txBody>
      </p:sp>
      <p:sp>
        <p:nvSpPr>
          <p:cNvPr id="143363" name="Rectangle 2"/>
          <p:cNvSpPr>
            <a:spLocks noGrp="1" noChangeArrowheads="1"/>
          </p:cNvSpPr>
          <p:nvPr>
            <p:ph type="body" idx="1"/>
          </p:nvPr>
        </p:nvSpPr>
        <p:spPr>
          <a:xfrm>
            <a:off x="900113" y="1989138"/>
            <a:ext cx="7359650" cy="2005012"/>
          </a:xfrm>
        </p:spPr>
        <p:txBody>
          <a:bodyPr/>
          <a:lstStyle/>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smtClean="0"/>
              <a:t>Mis-informasi dapat berakibat fatal terhadap kehidupan seseorang.</a:t>
            </a:r>
          </a:p>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smtClean="0"/>
              <a:t>Khususnya saat bila  pihak yang memiliki informasi tak akurat tersebut diuntungkan dengan adanya power dan otoritas.</a:t>
            </a:r>
          </a:p>
        </p:txBody>
      </p:sp>
      <p:pic>
        <p:nvPicPr>
          <p:cNvPr id="143364" name="Picture 4" descr="subpixel_accuracy1"/>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659563" y="-1268413"/>
            <a:ext cx="3622675" cy="3559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2"/>
          <p:cNvSpPr>
            <a:spLocks noGrp="1" noChangeArrowheads="1"/>
          </p:cNvSpPr>
          <p:nvPr>
            <p:ph type="title"/>
          </p:nvPr>
        </p:nvSpPr>
        <p:spPr>
          <a:xfrm>
            <a:off x="179512" y="287339"/>
            <a:ext cx="8964487" cy="1269454"/>
          </a:xfrm>
        </p:spPr>
        <p:txBody>
          <a:bodyPr>
            <a:normAutofit/>
          </a:bodyPr>
          <a:lstStyle/>
          <a:p>
            <a:pPr algn="ctr" eaLnBrk="1" fontAlgn="auto" hangingPunct="1">
              <a:spcAft>
                <a:spcPts val="0"/>
              </a:spcAft>
              <a:defRPr/>
            </a:pPr>
            <a:r>
              <a:rPr lang="en-GB"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Data </a:t>
            </a:r>
            <a:r>
              <a:rPr lang="en-GB" sz="2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Tanpa</a:t>
            </a:r>
            <a:r>
              <a:rPr lang="en-GB"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sz="2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Integritas</a:t>
            </a:r>
            <a:r>
              <a:rPr lang="en-GB"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 Data </a:t>
            </a:r>
            <a:r>
              <a:rPr lang="en-GB" sz="2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Terkontaminasi</a:t>
            </a:r>
            <a:endParaRPr lang="en-US"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63491" name="Rectangle 3"/>
          <p:cNvSpPr>
            <a:spLocks noGrp="1" noChangeArrowheads="1"/>
          </p:cNvSpPr>
          <p:nvPr>
            <p:ph type="body" idx="1"/>
          </p:nvPr>
        </p:nvSpPr>
        <p:spPr>
          <a:xfrm>
            <a:off x="539552" y="1916832"/>
            <a:ext cx="7543800" cy="4022725"/>
          </a:xfrm>
        </p:spPr>
        <p:txBody>
          <a:bodyPr rtlCol="0">
            <a:normAutofit/>
          </a:bodyPr>
          <a:lstStyle/>
          <a:p>
            <a:pPr marL="91440" indent="0" eaLnBrk="1" fontAlgn="auto" hangingPunct="1">
              <a:buFontTx/>
              <a:buNone/>
              <a:defRPr/>
            </a:pPr>
            <a:r>
              <a:rPr lang="en-US" altLang="en-US" sz="2400" dirty="0" err="1" smtClean="0">
                <a:solidFill>
                  <a:schemeClr val="tx1">
                    <a:lumMod val="75000"/>
                    <a:lumOff val="25000"/>
                  </a:schemeClr>
                </a:solidFill>
              </a:rPr>
              <a:t>Memberbaiki</a:t>
            </a:r>
            <a:r>
              <a:rPr lang="en-US" altLang="en-US" sz="2400" dirty="0" smtClean="0">
                <a:solidFill>
                  <a:schemeClr val="tx1">
                    <a:lumMod val="75000"/>
                    <a:lumOff val="25000"/>
                  </a:schemeClr>
                </a:solidFill>
              </a:rPr>
              <a:t> data </a:t>
            </a:r>
            <a:r>
              <a:rPr lang="en-US" altLang="en-US" sz="2400" dirty="0" err="1" smtClean="0">
                <a:solidFill>
                  <a:schemeClr val="tx1">
                    <a:lumMod val="75000"/>
                    <a:lumOff val="25000"/>
                  </a:schemeClr>
                </a:solidFill>
              </a:rPr>
              <a:t>dengan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pembersihan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tidak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sulit</a:t>
            </a:r>
            <a:r>
              <a:rPr lang="en-US" altLang="en-US" sz="2400" dirty="0" smtClean="0">
                <a:solidFill>
                  <a:schemeClr val="tx1">
                    <a:lumMod val="75000"/>
                    <a:lumOff val="25000"/>
                  </a:schemeClr>
                </a:solidFill>
              </a:rPr>
              <a:t>.</a:t>
            </a:r>
          </a:p>
          <a:p>
            <a:pPr marL="548640" indent="-45720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Tapi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mahal</a:t>
            </a:r>
            <a:r>
              <a:rPr lang="en-US" altLang="en-US" sz="2400" dirty="0" smtClean="0">
                <a:solidFill>
                  <a:schemeClr val="tx1">
                    <a:lumMod val="75000"/>
                    <a:lumOff val="25000"/>
                  </a:schemeClr>
                </a:solidFill>
              </a:rPr>
              <a:t>.</a:t>
            </a:r>
          </a:p>
          <a:p>
            <a:pPr marL="548640" indent="-45720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Perlu</a:t>
            </a:r>
            <a:r>
              <a:rPr lang="en-US" altLang="en-US" sz="2400" dirty="0" smtClean="0">
                <a:solidFill>
                  <a:schemeClr val="tx1">
                    <a:lumMod val="75000"/>
                    <a:lumOff val="25000"/>
                  </a:schemeClr>
                </a:solidFill>
              </a:rPr>
              <a:t> specialist.</a:t>
            </a:r>
          </a:p>
          <a:p>
            <a:pPr marL="91440" indent="0" eaLnBrk="1" fontAlgn="auto" hangingPunct="1">
              <a:buFontTx/>
              <a:buNone/>
              <a:defRPr/>
            </a:pPr>
            <a:endParaRPr lang="en-US" altLang="en-US" sz="2400" dirty="0" smtClean="0">
              <a:solidFill>
                <a:schemeClr val="tx1">
                  <a:lumMod val="75000"/>
                  <a:lumOff val="25000"/>
                </a:schemeClr>
              </a:solidFill>
            </a:endParaRPr>
          </a:p>
        </p:txBody>
      </p:sp>
    </p:spTree>
  </p:cSld>
  <p:clrMapOvr>
    <a:masterClrMapping/>
  </p:clrMapOvr>
  <p:transition spd="slow"/>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2"/>
          <p:cNvSpPr>
            <a:spLocks noGrp="1" noChangeArrowheads="1"/>
          </p:cNvSpPr>
          <p:nvPr>
            <p:ph type="title"/>
          </p:nvPr>
        </p:nvSpPr>
        <p:spPr>
          <a:xfrm>
            <a:off x="822324" y="287338"/>
            <a:ext cx="8321675" cy="1449387"/>
          </a:xfrm>
        </p:spPr>
        <p:txBody>
          <a:bodyPr>
            <a:normAutofit fontScale="90000"/>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Kasus</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1:</a:t>
            </a:r>
            <a:b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Rubah</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data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untuk</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tujuan</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marketing</a:t>
            </a:r>
          </a:p>
        </p:txBody>
      </p:sp>
      <p:sp>
        <p:nvSpPr>
          <p:cNvPr id="147459" name="Rectangle 3"/>
          <p:cNvSpPr>
            <a:spLocks noGrp="1" noChangeArrowheads="1"/>
          </p:cNvSpPr>
          <p:nvPr>
            <p:ph type="body" idx="1"/>
          </p:nvPr>
        </p:nvSpPr>
        <p:spPr>
          <a:xfrm>
            <a:off x="836613" y="1844675"/>
            <a:ext cx="8315325" cy="3321050"/>
          </a:xfrm>
        </p:spPr>
        <p:txBody>
          <a:bodyPr/>
          <a:lstStyle/>
          <a:p>
            <a:pPr indent="0" eaLnBrk="1" hangingPunct="1">
              <a:buFontTx/>
              <a:buNone/>
            </a:pPr>
            <a:r>
              <a:rPr lang="en-US" altLang="en-US" sz="2400" smtClean="0"/>
              <a:t>Problem: Anda mendapat tugas memasukkan  data dan menggambar grafik untuk laporan keuangan. Bos Anda meminta untuk menghapus tampilan yang rendah, karena akan menyebabkan laporan akan jelek secara keseluruhan.</a:t>
            </a:r>
          </a:p>
        </p:txBody>
      </p:sp>
    </p:spTree>
  </p:cSld>
  <p:clrMapOvr>
    <a:masterClrMapping/>
  </p:clrMapOvr>
  <p:transition spd="slow"/>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ChangeArrowheads="1"/>
          </p:cNvSpPr>
          <p:nvPr>
            <p:ph type="body" sz="half" idx="1"/>
          </p:nvPr>
        </p:nvSpPr>
        <p:spPr>
          <a:xfrm>
            <a:off x="827088" y="836713"/>
            <a:ext cx="3924300" cy="3311426"/>
          </a:xfrm>
          <a:ln w="12700">
            <a:solidFill>
              <a:srgbClr val="C0C0C0"/>
            </a:solidFill>
            <a:miter lim="800000"/>
            <a:headEnd/>
            <a:tailEnd/>
          </a:ln>
        </p:spPr>
        <p:txBody>
          <a:bodyPr/>
          <a:lstStyle/>
          <a:p>
            <a:pPr indent="0" eaLnBrk="1" hangingPunct="1">
              <a:buFontTx/>
              <a:buNone/>
            </a:pPr>
            <a:r>
              <a:rPr lang="en-US" altLang="en-US" sz="2400" dirty="0" err="1" smtClean="0">
                <a:solidFill>
                  <a:schemeClr val="tx1"/>
                </a:solidFill>
              </a:rPr>
              <a:t>Konservatif</a:t>
            </a:r>
            <a:r>
              <a:rPr lang="en-US" altLang="en-US" sz="2400" dirty="0" smtClean="0">
                <a:solidFill>
                  <a:schemeClr val="tx1"/>
                </a:solidFill>
              </a:rPr>
              <a:t>:</a:t>
            </a:r>
          </a:p>
          <a:p>
            <a:pPr indent="0" eaLnBrk="1" hangingPunct="1">
              <a:buFontTx/>
              <a:buNone/>
            </a:pPr>
            <a:r>
              <a:rPr lang="en-US" altLang="en-US" sz="2400" dirty="0" err="1" smtClean="0">
                <a:solidFill>
                  <a:schemeClr val="tx1"/>
                </a:solidFill>
              </a:rPr>
              <a:t>Merubah</a:t>
            </a:r>
            <a:r>
              <a:rPr lang="en-US" altLang="en-US" sz="2400" dirty="0" smtClean="0">
                <a:solidFill>
                  <a:schemeClr val="tx1"/>
                </a:solidFill>
              </a:rPr>
              <a:t> data </a:t>
            </a:r>
            <a:r>
              <a:rPr lang="en-US" altLang="en-US" sz="2400" dirty="0" err="1" smtClean="0">
                <a:solidFill>
                  <a:schemeClr val="tx1"/>
                </a:solidFill>
              </a:rPr>
              <a:t>akan</a:t>
            </a:r>
            <a:r>
              <a:rPr lang="en-US" altLang="en-US" sz="2400" dirty="0" smtClean="0">
                <a:solidFill>
                  <a:schemeClr val="tx1"/>
                </a:solidFill>
              </a:rPr>
              <a:t> </a:t>
            </a:r>
            <a:r>
              <a:rPr lang="en-US" altLang="en-US" sz="2400" dirty="0" err="1" smtClean="0">
                <a:solidFill>
                  <a:schemeClr val="tx1"/>
                </a:solidFill>
              </a:rPr>
              <a:t>menyebabkan</a:t>
            </a:r>
            <a:r>
              <a:rPr lang="en-US" altLang="en-US" sz="2400" dirty="0" smtClean="0">
                <a:solidFill>
                  <a:schemeClr val="tx1"/>
                </a:solidFill>
              </a:rPr>
              <a:t> </a:t>
            </a:r>
            <a:r>
              <a:rPr lang="en-US" altLang="en-US" sz="2400" dirty="0" err="1" smtClean="0">
                <a:solidFill>
                  <a:schemeClr val="tx1"/>
                </a:solidFill>
              </a:rPr>
              <a:t>masalah-masalah</a:t>
            </a:r>
            <a:r>
              <a:rPr lang="en-US" altLang="en-US" sz="2400" dirty="0" smtClean="0">
                <a:solidFill>
                  <a:schemeClr val="tx1"/>
                </a:solidFill>
              </a:rPr>
              <a:t> lain yang </a:t>
            </a:r>
            <a:r>
              <a:rPr lang="en-US" altLang="en-US" sz="2400" dirty="0" err="1" smtClean="0">
                <a:solidFill>
                  <a:schemeClr val="tx1"/>
                </a:solidFill>
              </a:rPr>
              <a:t>berkelanjutan</a:t>
            </a:r>
            <a:r>
              <a:rPr lang="en-US" altLang="en-US" sz="2400" dirty="0" smtClean="0">
                <a:solidFill>
                  <a:schemeClr val="tx1"/>
                </a:solidFill>
              </a:rPr>
              <a:t>. </a:t>
            </a:r>
            <a:r>
              <a:rPr lang="en-US" altLang="en-US" sz="2400" dirty="0" err="1" smtClean="0">
                <a:solidFill>
                  <a:schemeClr val="tx1"/>
                </a:solidFill>
              </a:rPr>
              <a:t>Tolak</a:t>
            </a:r>
            <a:r>
              <a:rPr lang="en-US" altLang="en-US" sz="2400" dirty="0" smtClean="0">
                <a:solidFill>
                  <a:schemeClr val="tx1"/>
                </a:solidFill>
              </a:rPr>
              <a:t> </a:t>
            </a:r>
            <a:r>
              <a:rPr lang="en-US" altLang="en-US" sz="2400" dirty="0" err="1" smtClean="0">
                <a:solidFill>
                  <a:schemeClr val="tx1"/>
                </a:solidFill>
              </a:rPr>
              <a:t>permintaan</a:t>
            </a:r>
            <a:r>
              <a:rPr lang="en-US" altLang="en-US" sz="2400" dirty="0" smtClean="0">
                <a:solidFill>
                  <a:schemeClr val="tx1"/>
                </a:solidFill>
              </a:rPr>
              <a:t> </a:t>
            </a:r>
            <a:r>
              <a:rPr lang="en-US" altLang="en-US" sz="2400" dirty="0" err="1" smtClean="0">
                <a:solidFill>
                  <a:schemeClr val="tx1"/>
                </a:solidFill>
              </a:rPr>
              <a:t>bos</a:t>
            </a:r>
            <a:r>
              <a:rPr lang="en-US" altLang="en-US" sz="2400" dirty="0" smtClean="0">
                <a:solidFill>
                  <a:schemeClr val="tx1"/>
                </a:solidFill>
              </a:rPr>
              <a:t> </a:t>
            </a:r>
            <a:r>
              <a:rPr lang="en-US" altLang="en-US" sz="2400" dirty="0" err="1" smtClean="0">
                <a:solidFill>
                  <a:schemeClr val="tx1"/>
                </a:solidFill>
              </a:rPr>
              <a:t>Anda</a:t>
            </a:r>
            <a:r>
              <a:rPr lang="en-US" altLang="en-US" sz="2400" dirty="0" smtClean="0">
                <a:solidFill>
                  <a:schemeClr val="tx1"/>
                </a:solidFill>
              </a:rPr>
              <a:t> </a:t>
            </a:r>
            <a:r>
              <a:rPr lang="en-US" altLang="en-US" sz="2400" dirty="0" err="1" smtClean="0">
                <a:solidFill>
                  <a:schemeClr val="tx1"/>
                </a:solidFill>
              </a:rPr>
              <a:t>dan</a:t>
            </a:r>
            <a:r>
              <a:rPr lang="en-US" altLang="en-US" sz="2400" dirty="0" smtClean="0">
                <a:solidFill>
                  <a:schemeClr val="tx1"/>
                </a:solidFill>
              </a:rPr>
              <a:t> </a:t>
            </a:r>
            <a:r>
              <a:rPr lang="en-US" altLang="en-US" sz="2400" dirty="0" err="1" smtClean="0">
                <a:solidFill>
                  <a:schemeClr val="tx1"/>
                </a:solidFill>
              </a:rPr>
              <a:t>jelaskan</a:t>
            </a:r>
            <a:r>
              <a:rPr lang="en-US" altLang="en-US" sz="2400" dirty="0" smtClean="0">
                <a:solidFill>
                  <a:schemeClr val="tx1"/>
                </a:solidFill>
              </a:rPr>
              <a:t> </a:t>
            </a:r>
            <a:r>
              <a:rPr lang="en-US" altLang="en-US" sz="2400" dirty="0" err="1" smtClean="0">
                <a:solidFill>
                  <a:schemeClr val="tx1"/>
                </a:solidFill>
              </a:rPr>
              <a:t>bahwa</a:t>
            </a:r>
            <a:r>
              <a:rPr lang="en-US" altLang="en-US" sz="2400" dirty="0" smtClean="0">
                <a:solidFill>
                  <a:schemeClr val="tx1"/>
                </a:solidFill>
              </a:rPr>
              <a:t> </a:t>
            </a:r>
            <a:r>
              <a:rPr lang="en-US" altLang="en-US" sz="2400" dirty="0" err="1" smtClean="0">
                <a:solidFill>
                  <a:schemeClr val="tx1"/>
                </a:solidFill>
              </a:rPr>
              <a:t>Anda</a:t>
            </a:r>
            <a:r>
              <a:rPr lang="en-US" altLang="en-US" sz="2400" dirty="0" smtClean="0">
                <a:solidFill>
                  <a:schemeClr val="tx1"/>
                </a:solidFill>
              </a:rPr>
              <a:t> </a:t>
            </a:r>
            <a:r>
              <a:rPr lang="en-US" altLang="en-US" sz="2400" dirty="0" err="1" smtClean="0">
                <a:solidFill>
                  <a:schemeClr val="tx1"/>
                </a:solidFill>
              </a:rPr>
              <a:t>tidak</a:t>
            </a:r>
            <a:r>
              <a:rPr lang="en-US" altLang="en-US" sz="2400" dirty="0" smtClean="0">
                <a:solidFill>
                  <a:schemeClr val="tx1"/>
                </a:solidFill>
              </a:rPr>
              <a:t> </a:t>
            </a:r>
            <a:r>
              <a:rPr lang="en-US" altLang="en-US" sz="2400" dirty="0" err="1" smtClean="0">
                <a:solidFill>
                  <a:schemeClr val="tx1"/>
                </a:solidFill>
              </a:rPr>
              <a:t>ingin</a:t>
            </a:r>
            <a:r>
              <a:rPr lang="en-US" altLang="en-US" sz="2400" dirty="0" smtClean="0">
                <a:solidFill>
                  <a:schemeClr val="tx1"/>
                </a:solidFill>
              </a:rPr>
              <a:t> </a:t>
            </a:r>
            <a:r>
              <a:rPr lang="en-US" altLang="en-US" sz="2400" dirty="0" err="1" smtClean="0">
                <a:solidFill>
                  <a:schemeClr val="tx1"/>
                </a:solidFill>
              </a:rPr>
              <a:t>terlibat</a:t>
            </a:r>
            <a:r>
              <a:rPr lang="en-US" altLang="en-US" sz="2400" dirty="0" smtClean="0">
                <a:solidFill>
                  <a:schemeClr val="tx1"/>
                </a:solidFill>
              </a:rPr>
              <a:t> </a:t>
            </a:r>
            <a:r>
              <a:rPr lang="en-US" altLang="en-US" sz="2400" dirty="0" err="1" smtClean="0">
                <a:solidFill>
                  <a:schemeClr val="tx1"/>
                </a:solidFill>
              </a:rPr>
              <a:t>dalam</a:t>
            </a:r>
            <a:r>
              <a:rPr lang="en-US" altLang="en-US" sz="2400" dirty="0" smtClean="0">
                <a:solidFill>
                  <a:schemeClr val="tx1"/>
                </a:solidFill>
              </a:rPr>
              <a:t> </a:t>
            </a:r>
            <a:r>
              <a:rPr lang="en-US" altLang="en-US" sz="2400" dirty="0" err="1" smtClean="0">
                <a:solidFill>
                  <a:schemeClr val="tx1"/>
                </a:solidFill>
              </a:rPr>
              <a:t>masalah</a:t>
            </a:r>
            <a:r>
              <a:rPr lang="en-US" altLang="en-US" sz="2400" dirty="0" smtClean="0">
                <a:solidFill>
                  <a:schemeClr val="tx1"/>
                </a:solidFill>
              </a:rPr>
              <a:t> </a:t>
            </a:r>
            <a:r>
              <a:rPr lang="en-US" altLang="en-US" sz="2400" dirty="0" err="1" smtClean="0">
                <a:solidFill>
                  <a:schemeClr val="tx1"/>
                </a:solidFill>
              </a:rPr>
              <a:t>hukum</a:t>
            </a:r>
            <a:r>
              <a:rPr lang="en-US" altLang="en-US" sz="2400" dirty="0" smtClean="0">
                <a:solidFill>
                  <a:schemeClr val="tx1"/>
                </a:solidFill>
              </a:rPr>
              <a:t>.</a:t>
            </a:r>
          </a:p>
          <a:p>
            <a:pPr indent="0" eaLnBrk="1" hangingPunct="1">
              <a:buFontTx/>
              <a:buNone/>
            </a:pPr>
            <a:endParaRPr lang="en-US" altLang="en-US" sz="2400" dirty="0" smtClean="0">
              <a:solidFill>
                <a:schemeClr val="tx1"/>
              </a:solidFill>
            </a:endParaRPr>
          </a:p>
        </p:txBody>
      </p:sp>
      <p:sp>
        <p:nvSpPr>
          <p:cNvPr id="149507" name="Rectangle 3"/>
          <p:cNvSpPr>
            <a:spLocks noGrp="1" noChangeArrowheads="1"/>
          </p:cNvSpPr>
          <p:nvPr>
            <p:ph type="body" sz="half" idx="2"/>
          </p:nvPr>
        </p:nvSpPr>
        <p:spPr>
          <a:xfrm>
            <a:off x="4751388" y="836713"/>
            <a:ext cx="3816350" cy="3311425"/>
          </a:xfrm>
          <a:ln w="12700">
            <a:solidFill>
              <a:srgbClr val="C0C0C0"/>
            </a:solidFill>
            <a:miter lim="800000"/>
            <a:headEnd/>
            <a:tailEnd/>
          </a:ln>
        </p:spPr>
        <p:txBody>
          <a:bodyPr/>
          <a:lstStyle/>
          <a:p>
            <a:pPr indent="0" eaLnBrk="1" hangingPunct="1">
              <a:buFontTx/>
              <a:buNone/>
            </a:pPr>
            <a:r>
              <a:rPr lang="en-US" altLang="en-US" sz="2400" dirty="0" smtClean="0">
                <a:solidFill>
                  <a:schemeClr val="tx1"/>
                </a:solidFill>
              </a:rPr>
              <a:t>Liberal:</a:t>
            </a:r>
          </a:p>
          <a:p>
            <a:pPr indent="0" eaLnBrk="1" hangingPunct="1">
              <a:buFontTx/>
              <a:buNone/>
            </a:pPr>
            <a:r>
              <a:rPr lang="en-US" altLang="en-US" sz="2400" dirty="0" err="1" smtClean="0">
                <a:solidFill>
                  <a:schemeClr val="tx1"/>
                </a:solidFill>
              </a:rPr>
              <a:t>Itu</a:t>
            </a:r>
            <a:r>
              <a:rPr lang="en-US" altLang="en-US" sz="2400" dirty="0" smtClean="0">
                <a:solidFill>
                  <a:schemeClr val="tx1"/>
                </a:solidFill>
              </a:rPr>
              <a:t> </a:t>
            </a:r>
            <a:r>
              <a:rPr lang="en-US" altLang="en-US" sz="2400" dirty="0" err="1" smtClean="0">
                <a:solidFill>
                  <a:schemeClr val="tx1"/>
                </a:solidFill>
              </a:rPr>
              <a:t>adalah</a:t>
            </a:r>
            <a:r>
              <a:rPr lang="en-US" altLang="en-US" sz="2400" dirty="0" smtClean="0">
                <a:solidFill>
                  <a:schemeClr val="tx1"/>
                </a:solidFill>
              </a:rPr>
              <a:t> </a:t>
            </a:r>
            <a:r>
              <a:rPr lang="en-US" altLang="en-US" sz="2400" dirty="0" err="1" smtClean="0">
                <a:solidFill>
                  <a:schemeClr val="tx1"/>
                </a:solidFill>
              </a:rPr>
              <a:t>hak</a:t>
            </a:r>
            <a:r>
              <a:rPr lang="en-US" altLang="en-US" sz="2400" dirty="0" smtClean="0">
                <a:solidFill>
                  <a:schemeClr val="tx1"/>
                </a:solidFill>
              </a:rPr>
              <a:t> </a:t>
            </a:r>
            <a:r>
              <a:rPr lang="en-US" altLang="en-US" sz="2400" dirty="0" err="1" smtClean="0">
                <a:solidFill>
                  <a:schemeClr val="tx1"/>
                </a:solidFill>
              </a:rPr>
              <a:t>prerogatif</a:t>
            </a:r>
            <a:r>
              <a:rPr lang="en-US" altLang="en-US" sz="2400" dirty="0" smtClean="0">
                <a:solidFill>
                  <a:schemeClr val="tx1"/>
                </a:solidFill>
              </a:rPr>
              <a:t> </a:t>
            </a:r>
            <a:r>
              <a:rPr lang="en-US" altLang="en-US" sz="2400" dirty="0" err="1" smtClean="0">
                <a:solidFill>
                  <a:schemeClr val="tx1"/>
                </a:solidFill>
              </a:rPr>
              <a:t>bos</a:t>
            </a:r>
            <a:r>
              <a:rPr lang="en-US" altLang="en-US" sz="2400" dirty="0" smtClean="0">
                <a:solidFill>
                  <a:schemeClr val="tx1"/>
                </a:solidFill>
              </a:rPr>
              <a:t> </a:t>
            </a:r>
            <a:r>
              <a:rPr lang="en-US" altLang="en-US" sz="2400" dirty="0" err="1" smtClean="0">
                <a:solidFill>
                  <a:schemeClr val="tx1"/>
                </a:solidFill>
              </a:rPr>
              <a:t>Anda</a:t>
            </a:r>
            <a:r>
              <a:rPr lang="en-US" altLang="en-US" sz="2400" dirty="0" smtClean="0">
                <a:solidFill>
                  <a:schemeClr val="tx1"/>
                </a:solidFill>
              </a:rPr>
              <a:t>. </a:t>
            </a:r>
            <a:r>
              <a:rPr lang="en-US" altLang="en-US" sz="2400" dirty="0" err="1" smtClean="0">
                <a:solidFill>
                  <a:schemeClr val="tx1"/>
                </a:solidFill>
              </a:rPr>
              <a:t>Pastikan</a:t>
            </a:r>
            <a:r>
              <a:rPr lang="en-US" altLang="en-US" sz="2400" dirty="0" smtClean="0">
                <a:solidFill>
                  <a:schemeClr val="tx1"/>
                </a:solidFill>
              </a:rPr>
              <a:t> </a:t>
            </a:r>
            <a:r>
              <a:rPr lang="en-US" altLang="en-US" sz="2400" dirty="0" err="1" smtClean="0">
                <a:solidFill>
                  <a:schemeClr val="tx1"/>
                </a:solidFill>
              </a:rPr>
              <a:t>saja</a:t>
            </a:r>
            <a:r>
              <a:rPr lang="en-US" altLang="en-US" sz="2400" dirty="0" smtClean="0">
                <a:solidFill>
                  <a:schemeClr val="tx1"/>
                </a:solidFill>
              </a:rPr>
              <a:t> </a:t>
            </a:r>
            <a:r>
              <a:rPr lang="en-US" altLang="en-US" sz="2400" dirty="0" err="1" smtClean="0">
                <a:solidFill>
                  <a:schemeClr val="tx1"/>
                </a:solidFill>
              </a:rPr>
              <a:t>bahwa</a:t>
            </a:r>
            <a:r>
              <a:rPr lang="en-US" altLang="en-US" sz="2400" dirty="0" smtClean="0">
                <a:solidFill>
                  <a:schemeClr val="tx1"/>
                </a:solidFill>
              </a:rPr>
              <a:t> </a:t>
            </a:r>
            <a:r>
              <a:rPr lang="en-US" altLang="en-US" sz="2400" dirty="0" err="1" smtClean="0">
                <a:solidFill>
                  <a:schemeClr val="tx1"/>
                </a:solidFill>
              </a:rPr>
              <a:t>itu</a:t>
            </a:r>
            <a:r>
              <a:rPr lang="en-US" altLang="en-US" sz="2400" dirty="0" smtClean="0">
                <a:solidFill>
                  <a:schemeClr val="tx1"/>
                </a:solidFill>
              </a:rPr>
              <a:t> </a:t>
            </a:r>
            <a:r>
              <a:rPr lang="en-US" altLang="en-US" sz="2400" dirty="0" err="1" smtClean="0">
                <a:solidFill>
                  <a:schemeClr val="tx1"/>
                </a:solidFill>
              </a:rPr>
              <a:t>tidak</a:t>
            </a:r>
            <a:r>
              <a:rPr lang="en-US" altLang="en-US" sz="2400" dirty="0" smtClean="0">
                <a:solidFill>
                  <a:schemeClr val="tx1"/>
                </a:solidFill>
              </a:rPr>
              <a:t> </a:t>
            </a:r>
            <a:r>
              <a:rPr lang="en-US" altLang="en-US" sz="2400" dirty="0" err="1" smtClean="0">
                <a:solidFill>
                  <a:schemeClr val="tx1"/>
                </a:solidFill>
              </a:rPr>
              <a:t>membuat</a:t>
            </a:r>
            <a:r>
              <a:rPr lang="en-US" altLang="en-US" sz="2400" dirty="0" smtClean="0">
                <a:solidFill>
                  <a:schemeClr val="tx1"/>
                </a:solidFill>
              </a:rPr>
              <a:t> data </a:t>
            </a:r>
            <a:r>
              <a:rPr lang="en-US" altLang="en-US" sz="2400" dirty="0" err="1" smtClean="0">
                <a:solidFill>
                  <a:schemeClr val="tx1"/>
                </a:solidFill>
              </a:rPr>
              <a:t>menjadi</a:t>
            </a:r>
            <a:r>
              <a:rPr lang="en-US" altLang="en-US" sz="2400" dirty="0" smtClean="0">
                <a:solidFill>
                  <a:schemeClr val="tx1"/>
                </a:solidFill>
              </a:rPr>
              <a:t> </a:t>
            </a:r>
            <a:r>
              <a:rPr lang="en-US" altLang="en-US" sz="2400" dirty="0" err="1" smtClean="0">
                <a:solidFill>
                  <a:schemeClr val="tx1"/>
                </a:solidFill>
              </a:rPr>
              <a:t>tidak</a:t>
            </a:r>
            <a:r>
              <a:rPr lang="en-US" altLang="en-US" sz="2400" dirty="0" smtClean="0">
                <a:solidFill>
                  <a:schemeClr val="tx1"/>
                </a:solidFill>
              </a:rPr>
              <a:t> </a:t>
            </a:r>
            <a:r>
              <a:rPr lang="en-US" altLang="en-US" sz="2400" dirty="0" err="1" smtClean="0">
                <a:solidFill>
                  <a:schemeClr val="tx1"/>
                </a:solidFill>
              </a:rPr>
              <a:t>akurat</a:t>
            </a:r>
            <a:r>
              <a:rPr lang="en-US" altLang="en-US" sz="2400" dirty="0" smtClean="0">
                <a:solidFill>
                  <a:schemeClr val="tx1"/>
                </a:solidFill>
              </a:rPr>
              <a:t>, </a:t>
            </a:r>
            <a:r>
              <a:rPr lang="en-US" altLang="en-US" sz="2400" dirty="0" err="1" smtClean="0">
                <a:solidFill>
                  <a:schemeClr val="tx1"/>
                </a:solidFill>
              </a:rPr>
              <a:t>dengan</a:t>
            </a:r>
            <a:r>
              <a:rPr lang="en-US" altLang="en-US" sz="2400" dirty="0" smtClean="0">
                <a:solidFill>
                  <a:schemeClr val="tx1"/>
                </a:solidFill>
              </a:rPr>
              <a:t> </a:t>
            </a:r>
            <a:r>
              <a:rPr lang="en-US" altLang="en-US" sz="2400" dirty="0" err="1" smtClean="0">
                <a:solidFill>
                  <a:schemeClr val="tx1"/>
                </a:solidFill>
              </a:rPr>
              <a:t>hanya</a:t>
            </a:r>
            <a:r>
              <a:rPr lang="en-US" altLang="en-US" sz="2400" dirty="0" smtClean="0">
                <a:solidFill>
                  <a:schemeClr val="tx1"/>
                </a:solidFill>
              </a:rPr>
              <a:t> </a:t>
            </a:r>
            <a:r>
              <a:rPr lang="en-US" altLang="en-US" sz="2400" dirty="0" err="1" smtClean="0">
                <a:solidFill>
                  <a:schemeClr val="tx1"/>
                </a:solidFill>
              </a:rPr>
              <a:t>membatasi</a:t>
            </a:r>
            <a:r>
              <a:rPr lang="en-US" altLang="en-US" sz="2400" dirty="0" smtClean="0">
                <a:solidFill>
                  <a:schemeClr val="tx1"/>
                </a:solidFill>
              </a:rPr>
              <a:t> </a:t>
            </a:r>
            <a:r>
              <a:rPr lang="en-US" altLang="en-US" sz="2400" dirty="0" err="1" smtClean="0">
                <a:solidFill>
                  <a:schemeClr val="tx1"/>
                </a:solidFill>
              </a:rPr>
              <a:t>laporan</a:t>
            </a:r>
            <a:r>
              <a:rPr lang="en-US" altLang="en-US" sz="2400" dirty="0" smtClean="0">
                <a:solidFill>
                  <a:schemeClr val="tx1"/>
                </a:solidFill>
              </a:rPr>
              <a:t>. </a:t>
            </a:r>
            <a:r>
              <a:rPr lang="en-US" altLang="en-US" sz="2400" dirty="0" err="1" smtClean="0">
                <a:solidFill>
                  <a:schemeClr val="tx1"/>
                </a:solidFill>
              </a:rPr>
              <a:t>Jangan</a:t>
            </a:r>
            <a:r>
              <a:rPr lang="en-US" altLang="en-US" sz="2400" dirty="0" smtClean="0">
                <a:solidFill>
                  <a:schemeClr val="tx1"/>
                </a:solidFill>
              </a:rPr>
              <a:t> </a:t>
            </a:r>
            <a:r>
              <a:rPr lang="en-US" altLang="en-US" sz="2400" dirty="0" err="1" smtClean="0">
                <a:solidFill>
                  <a:schemeClr val="tx1"/>
                </a:solidFill>
              </a:rPr>
              <a:t>terjebak</a:t>
            </a:r>
            <a:r>
              <a:rPr lang="en-US" altLang="en-US" sz="2400" dirty="0" smtClean="0">
                <a:solidFill>
                  <a:schemeClr val="tx1"/>
                </a:solidFill>
              </a:rPr>
              <a:t> </a:t>
            </a:r>
            <a:r>
              <a:rPr lang="en-US" altLang="en-US" sz="2400" dirty="0" err="1" smtClean="0">
                <a:solidFill>
                  <a:schemeClr val="tx1"/>
                </a:solidFill>
              </a:rPr>
              <a:t>dalam</a:t>
            </a:r>
            <a:r>
              <a:rPr lang="en-US" altLang="en-US" sz="2400" dirty="0" smtClean="0">
                <a:solidFill>
                  <a:schemeClr val="tx1"/>
                </a:solidFill>
              </a:rPr>
              <a:t> </a:t>
            </a:r>
            <a:r>
              <a:rPr lang="en-US" altLang="en-US" sz="2400" dirty="0" err="1" smtClean="0">
                <a:solidFill>
                  <a:schemeClr val="tx1"/>
                </a:solidFill>
              </a:rPr>
              <a:t>merubah</a:t>
            </a:r>
            <a:r>
              <a:rPr lang="en-US" altLang="en-US" sz="2400" dirty="0" smtClean="0">
                <a:solidFill>
                  <a:schemeClr val="tx1"/>
                </a:solidFill>
              </a:rPr>
              <a:t> </a:t>
            </a:r>
            <a:r>
              <a:rPr lang="en-US" altLang="en-US" sz="2400" dirty="0" err="1" smtClean="0">
                <a:solidFill>
                  <a:schemeClr val="tx1"/>
                </a:solidFill>
              </a:rPr>
              <a:t>atau</a:t>
            </a:r>
            <a:r>
              <a:rPr lang="en-US" altLang="en-US" sz="2400" dirty="0" smtClean="0">
                <a:solidFill>
                  <a:schemeClr val="tx1"/>
                </a:solidFill>
              </a:rPr>
              <a:t> </a:t>
            </a:r>
            <a:r>
              <a:rPr lang="en-US" altLang="en-US" sz="2400" dirty="0" err="1" smtClean="0">
                <a:solidFill>
                  <a:schemeClr val="tx1"/>
                </a:solidFill>
              </a:rPr>
              <a:t>menghapus</a:t>
            </a:r>
            <a:r>
              <a:rPr lang="en-US" altLang="en-US" sz="2400" dirty="0" smtClean="0">
                <a:solidFill>
                  <a:schemeClr val="tx1"/>
                </a:solidFill>
              </a:rPr>
              <a:t> data.</a:t>
            </a:r>
          </a:p>
        </p:txBody>
      </p:sp>
      <p:sp>
        <p:nvSpPr>
          <p:cNvPr id="149508" name="Rectangle 4"/>
          <p:cNvSpPr>
            <a:spLocks noChangeArrowheads="1"/>
          </p:cNvSpPr>
          <p:nvPr/>
        </p:nvSpPr>
        <p:spPr bwMode="auto">
          <a:xfrm>
            <a:off x="179388" y="4352925"/>
            <a:ext cx="8820150" cy="2403475"/>
          </a:xfrm>
          <a:prstGeom prst="rect">
            <a:avLst/>
          </a:prstGeom>
          <a:noFill/>
          <a:ln>
            <a:noFill/>
          </a:ln>
          <a:effectLst>
            <a:outerShdw dist="51782" dir="6150641" algn="ctr" rotWithShape="0">
              <a:schemeClr val="bg2">
                <a:alpha val="75000"/>
              </a:scheme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2146" tIns="0" rIns="32146" bIns="0"/>
          <a:lstStyle>
            <a:lvl1pPr marL="17463" defTabSz="642938">
              <a:defRPr sz="4400" b="1">
                <a:solidFill>
                  <a:schemeClr val="tx2"/>
                </a:solidFill>
                <a:latin typeface="Verdana" panose="020B0604030504040204" pitchFamily="34" charset="0"/>
              </a:defRPr>
            </a:lvl1pPr>
            <a:lvl2pPr marL="742950" indent="-285750" defTabSz="642938">
              <a:defRPr sz="4400" b="1">
                <a:solidFill>
                  <a:schemeClr val="tx2"/>
                </a:solidFill>
                <a:latin typeface="Verdana" panose="020B0604030504040204" pitchFamily="34" charset="0"/>
              </a:defRPr>
            </a:lvl2pPr>
            <a:lvl3pPr marL="1143000" indent="-228600" defTabSz="642938">
              <a:defRPr sz="4400" b="1">
                <a:solidFill>
                  <a:schemeClr val="tx2"/>
                </a:solidFill>
                <a:latin typeface="Verdana" panose="020B0604030504040204" pitchFamily="34" charset="0"/>
              </a:defRPr>
            </a:lvl3pPr>
            <a:lvl4pPr marL="1600200" indent="-228600" defTabSz="642938">
              <a:defRPr sz="4400" b="1">
                <a:solidFill>
                  <a:schemeClr val="tx2"/>
                </a:solidFill>
                <a:latin typeface="Verdana" panose="020B0604030504040204" pitchFamily="34" charset="0"/>
              </a:defRPr>
            </a:lvl4pPr>
            <a:lvl5pPr marL="2057400" indent="-228600" defTabSz="642938">
              <a:defRPr sz="4400" b="1">
                <a:solidFill>
                  <a:schemeClr val="tx2"/>
                </a:solidFill>
                <a:latin typeface="Verdana" panose="020B0604030504040204" pitchFamily="34" charset="0"/>
              </a:defRPr>
            </a:lvl5pPr>
            <a:lvl6pPr marL="2514600" indent="-228600" defTabSz="642938" eaLnBrk="0" fontAlgn="base" hangingPunct="0">
              <a:spcBef>
                <a:spcPct val="0"/>
              </a:spcBef>
              <a:spcAft>
                <a:spcPct val="0"/>
              </a:spcAft>
              <a:defRPr sz="4400" b="1">
                <a:solidFill>
                  <a:schemeClr val="tx2"/>
                </a:solidFill>
                <a:latin typeface="Verdana" panose="020B0604030504040204" pitchFamily="34" charset="0"/>
              </a:defRPr>
            </a:lvl6pPr>
            <a:lvl7pPr marL="2971800" indent="-228600" defTabSz="642938" eaLnBrk="0" fontAlgn="base" hangingPunct="0">
              <a:spcBef>
                <a:spcPct val="0"/>
              </a:spcBef>
              <a:spcAft>
                <a:spcPct val="0"/>
              </a:spcAft>
              <a:defRPr sz="4400" b="1">
                <a:solidFill>
                  <a:schemeClr val="tx2"/>
                </a:solidFill>
                <a:latin typeface="Verdana" panose="020B0604030504040204" pitchFamily="34" charset="0"/>
              </a:defRPr>
            </a:lvl7pPr>
            <a:lvl8pPr marL="3429000" indent="-228600" defTabSz="642938" eaLnBrk="0" fontAlgn="base" hangingPunct="0">
              <a:spcBef>
                <a:spcPct val="0"/>
              </a:spcBef>
              <a:spcAft>
                <a:spcPct val="0"/>
              </a:spcAft>
              <a:defRPr sz="4400" b="1">
                <a:solidFill>
                  <a:schemeClr val="tx2"/>
                </a:solidFill>
                <a:latin typeface="Verdana" panose="020B0604030504040204" pitchFamily="34" charset="0"/>
              </a:defRPr>
            </a:lvl8pPr>
            <a:lvl9pPr marL="3886200" indent="-228600" defTabSz="642938"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110000"/>
              </a:lnSpc>
            </a:pPr>
            <a:r>
              <a:rPr lang="en-US" altLang="en-US" sz="2400">
                <a:solidFill>
                  <a:schemeClr val="tx1"/>
                </a:solidFill>
                <a:latin typeface="Arial Rounded MT"/>
                <a:cs typeface="Arial" panose="020B0604020202020204" pitchFamily="34" charset="0"/>
              </a:rPr>
              <a:t>Kesimpulan:</a:t>
            </a:r>
          </a:p>
          <a:p>
            <a:pPr eaLnBrk="1" hangingPunct="1">
              <a:lnSpc>
                <a:spcPct val="110000"/>
              </a:lnSpc>
            </a:pPr>
            <a:r>
              <a:rPr lang="en-US" altLang="en-US" sz="2400">
                <a:solidFill>
                  <a:schemeClr val="tx1"/>
                </a:solidFill>
                <a:latin typeface="Arial Rounded MT"/>
                <a:cs typeface="Arial" panose="020B0604020202020204" pitchFamily="34" charset="0"/>
              </a:rPr>
              <a:t>Sayangnya hal ini sering terjadi. Tidak melaporkan sesi data tertentu lebih baik daripada merubah data. Selalu ingat hukum dan etika profesional Anda. Karena apa yang Anda lakukan akan menjadi bahan pijakan suatu keputusan.</a:t>
            </a:r>
          </a:p>
        </p:txBody>
      </p:sp>
    </p:spTree>
  </p:cSld>
  <p:clrMapOvr>
    <a:masterClrMapping/>
  </p:clrMapOvr>
  <p:transition spd="slow"/>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1"/>
          <p:cNvSpPr>
            <a:spLocks noGrp="1" noChangeArrowheads="1"/>
          </p:cNvSpPr>
          <p:nvPr>
            <p:ph type="title"/>
          </p:nvPr>
        </p:nvSpPr>
        <p:spPr>
          <a:xfrm>
            <a:off x="900113" y="188913"/>
            <a:ext cx="7359650" cy="2087959"/>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Isu</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4:</a:t>
            </a:r>
            <a:b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Property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kepemilikan</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t>
            </a:r>
          </a:p>
        </p:txBody>
      </p:sp>
      <p:sp>
        <p:nvSpPr>
          <p:cNvPr id="69635" name="Rectangle 2"/>
          <p:cNvSpPr>
            <a:spLocks noGrp="1" noChangeArrowheads="1"/>
          </p:cNvSpPr>
          <p:nvPr>
            <p:ph type="body" idx="1"/>
          </p:nvPr>
        </p:nvSpPr>
        <p:spPr>
          <a:xfrm>
            <a:off x="900113" y="2019300"/>
            <a:ext cx="7359650" cy="2052638"/>
          </a:xfrm>
        </p:spPr>
        <p:txBody>
          <a:bodyPr rtlCol="0">
            <a:normAutofit/>
          </a:bodyPr>
          <a:lstStyle/>
          <a:p>
            <a:pPr marL="548640" indent="-457200" eaLnBrk="1" fontAlgn="auto"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err="1" smtClean="0">
                <a:solidFill>
                  <a:schemeClr val="tx1">
                    <a:lumMod val="75000"/>
                    <a:lumOff val="25000"/>
                  </a:schemeClr>
                </a:solidFill>
              </a:rPr>
              <a:t>Siapa</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pemilik</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informasi</a:t>
            </a:r>
            <a:r>
              <a:rPr lang="en-GB" altLang="en-US" sz="2400" dirty="0" smtClean="0">
                <a:solidFill>
                  <a:schemeClr val="tx1">
                    <a:lumMod val="75000"/>
                    <a:lumOff val="25000"/>
                  </a:schemeClr>
                </a:solidFill>
              </a:rPr>
              <a:t>? </a:t>
            </a:r>
          </a:p>
          <a:p>
            <a:pPr marL="548640" indent="-457200" eaLnBrk="1" fontAlgn="auto"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err="1" smtClean="0">
                <a:solidFill>
                  <a:schemeClr val="tx1">
                    <a:lumMod val="75000"/>
                    <a:lumOff val="25000"/>
                  </a:schemeClr>
                </a:solidFill>
              </a:rPr>
              <a:t>Bagaimana</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harganya</a:t>
            </a:r>
            <a:r>
              <a:rPr lang="en-GB" altLang="en-US" sz="2400" dirty="0" smtClean="0">
                <a:solidFill>
                  <a:schemeClr val="tx1">
                    <a:lumMod val="75000"/>
                    <a:lumOff val="25000"/>
                  </a:schemeClr>
                </a:solidFill>
              </a:rPr>
              <a:t>? </a:t>
            </a:r>
          </a:p>
          <a:p>
            <a:pPr marL="548640" indent="-457200" eaLnBrk="1" fontAlgn="auto"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err="1" smtClean="0">
                <a:solidFill>
                  <a:schemeClr val="tx1">
                    <a:lumMod val="75000"/>
                    <a:lumOff val="25000"/>
                  </a:schemeClr>
                </a:solidFill>
              </a:rPr>
              <a:t>Bagaimana</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informasi</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itu</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mengalir</a:t>
            </a:r>
            <a:r>
              <a:rPr lang="en-GB" altLang="en-US" sz="2400" dirty="0" smtClean="0">
                <a:solidFill>
                  <a:schemeClr val="tx1">
                    <a:lumMod val="75000"/>
                    <a:lumOff val="25000"/>
                  </a:schemeClr>
                </a:solidFill>
              </a:rPr>
              <a:t>? </a:t>
            </a:r>
          </a:p>
          <a:p>
            <a:pPr marL="548640" indent="-457200" eaLnBrk="1" fontAlgn="auto"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err="1" smtClean="0">
                <a:solidFill>
                  <a:schemeClr val="tx1">
                    <a:lumMod val="75000"/>
                    <a:lumOff val="25000"/>
                  </a:schemeClr>
                </a:solidFill>
              </a:rPr>
              <a:t>Siapa</a:t>
            </a:r>
            <a:r>
              <a:rPr lang="en-GB" altLang="en-US" sz="2400" dirty="0" smtClean="0">
                <a:solidFill>
                  <a:schemeClr val="tx1">
                    <a:lumMod val="75000"/>
                    <a:lumOff val="25000"/>
                  </a:schemeClr>
                </a:solidFill>
              </a:rPr>
              <a:t> yang </a:t>
            </a:r>
            <a:r>
              <a:rPr lang="en-GB" altLang="en-US" sz="2400" dirty="0" err="1" smtClean="0">
                <a:solidFill>
                  <a:schemeClr val="tx1">
                    <a:lumMod val="75000"/>
                    <a:lumOff val="25000"/>
                  </a:schemeClr>
                </a:solidFill>
              </a:rPr>
              <a:t>boleh</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mengakses</a:t>
            </a:r>
            <a:r>
              <a:rPr lang="en-GB" altLang="en-US" sz="2400" dirty="0" smtClean="0">
                <a:solidFill>
                  <a:schemeClr val="tx1">
                    <a:lumMod val="75000"/>
                    <a:lumOff val="25000"/>
                  </a:schemeClr>
                </a:solidFill>
              </a:rPr>
              <a:t>?</a:t>
            </a:r>
          </a:p>
        </p:txBody>
      </p:sp>
      <p:pic>
        <p:nvPicPr>
          <p:cNvPr id="151556"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950" y="404813"/>
            <a:ext cx="160020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ph type="title"/>
          </p:nvPr>
        </p:nvSpPr>
        <p:spPr>
          <a:xfrm>
            <a:off x="827088" y="188913"/>
            <a:ext cx="7359650" cy="2203450"/>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Intellectual Property</a:t>
            </a:r>
          </a:p>
        </p:txBody>
      </p:sp>
      <p:pic>
        <p:nvPicPr>
          <p:cNvPr id="153603" name="Picture 4" descr="BrainIdeaSmall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2363" y="1916113"/>
            <a:ext cx="3600450" cy="2884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&amp; </a:t>
            </a:r>
            <a:r>
              <a:rPr lang="en-US" sz="3600" b="1" dirty="0" err="1" smtClean="0">
                <a:solidFill>
                  <a:srgbClr val="002060"/>
                </a:solidFill>
                <a:latin typeface="Verdana" pitchFamily="34" charset="0"/>
              </a:rPr>
              <a:t>Teknologi</a:t>
            </a:r>
            <a:r>
              <a:rPr lang="en-US" sz="3600" b="1" dirty="0" smtClean="0">
                <a:solidFill>
                  <a:srgbClr val="002060"/>
                </a:solidFill>
                <a:latin typeface="Verdana" pitchFamily="34" charset="0"/>
              </a:rPr>
              <a:t> (2)</a:t>
            </a:r>
          </a:p>
        </p:txBody>
      </p:sp>
      <p:sp>
        <p:nvSpPr>
          <p:cNvPr id="20483" name="Rectangle 3"/>
          <p:cNvSpPr>
            <a:spLocks noGrp="1" noChangeArrowheads="1"/>
          </p:cNvSpPr>
          <p:nvPr>
            <p:ph idx="1"/>
          </p:nvPr>
        </p:nvSpPr>
        <p:spPr>
          <a:xfrm>
            <a:off x="850900" y="1846263"/>
            <a:ext cx="7543800" cy="4022725"/>
          </a:xfrm>
        </p:spPr>
        <p:txBody>
          <a:bodyPr/>
          <a:lstStyle/>
          <a:p>
            <a:pPr marL="342900" indent="-342900" eaLnBrk="1" hangingPunct="1">
              <a:buFont typeface="Wingdings" panose="05000000000000000000" pitchFamily="2" charset="2"/>
              <a:buChar char="ü"/>
              <a:defRPr/>
            </a:pPr>
            <a:r>
              <a:rPr lang="en-US" altLang="en-US" sz="2400" dirty="0" smtClean="0"/>
              <a:t>Cara orang </a:t>
            </a:r>
            <a:r>
              <a:rPr lang="en-US" altLang="en-US" sz="2400" dirty="0" err="1" smtClean="0"/>
              <a:t>berkomunikasi</a:t>
            </a:r>
            <a:r>
              <a:rPr lang="en-US" altLang="en-US" sz="2400" dirty="0" smtClean="0"/>
              <a:t>, by email or by </a:t>
            </a:r>
            <a:r>
              <a:rPr lang="en-US" altLang="en-US" sz="2400" dirty="0" err="1" smtClean="0"/>
              <a:t>surat</a:t>
            </a:r>
            <a:r>
              <a:rPr lang="en-US" altLang="en-US" sz="2400" dirty="0" smtClean="0"/>
              <a:t>, </a:t>
            </a:r>
            <a:r>
              <a:rPr lang="en-US" altLang="en-US" sz="2400" dirty="0" err="1" smtClean="0"/>
              <a:t>membawa</a:t>
            </a:r>
            <a:r>
              <a:rPr lang="en-US" altLang="en-US" sz="2400" dirty="0" smtClean="0"/>
              <a:t> </a:t>
            </a:r>
            <a:r>
              <a:rPr lang="en-US" altLang="en-US" sz="2400" dirty="0" err="1" smtClean="0"/>
              <a:t>perubahan</a:t>
            </a:r>
            <a:r>
              <a:rPr lang="en-US" altLang="en-US" sz="2400" dirty="0" smtClean="0"/>
              <a:t> </a:t>
            </a:r>
            <a:r>
              <a:rPr lang="en-US" altLang="en-US" sz="2400" dirty="0" err="1" smtClean="0"/>
              <a:t>signifikan</a:t>
            </a:r>
            <a:r>
              <a:rPr lang="en-US" altLang="en-US" sz="2400" dirty="0" smtClean="0"/>
              <a:t>, </a:t>
            </a:r>
            <a:r>
              <a:rPr lang="en-US" altLang="en-US" sz="2400" dirty="0" err="1" smtClean="0"/>
              <a:t>dalam</a:t>
            </a:r>
            <a:r>
              <a:rPr lang="en-US" altLang="en-US" sz="2400" dirty="0" smtClean="0"/>
              <a:t> </a:t>
            </a:r>
            <a:r>
              <a:rPr lang="en-US" altLang="en-US" sz="2400" dirty="0" err="1" smtClean="0"/>
              <a:t>sapaan</a:t>
            </a:r>
            <a:r>
              <a:rPr lang="en-US" altLang="en-US" sz="2400" dirty="0" smtClean="0"/>
              <a:t>/</a:t>
            </a:r>
            <a:r>
              <a:rPr lang="en-US" altLang="en-US" sz="2400" dirty="0" err="1" smtClean="0"/>
              <a:t>tutur</a:t>
            </a:r>
            <a:r>
              <a:rPr lang="en-US" altLang="en-US" sz="2400" dirty="0" smtClean="0"/>
              <a:t> kata</a:t>
            </a:r>
          </a:p>
          <a:p>
            <a:pPr marL="342900" indent="-342900" eaLnBrk="1" hangingPunct="1">
              <a:buFont typeface="Wingdings" panose="05000000000000000000" pitchFamily="2" charset="2"/>
              <a:buChar char="ü"/>
              <a:defRPr/>
            </a:pPr>
            <a:r>
              <a:rPr lang="en-US" altLang="en-US" sz="2400" dirty="0" smtClean="0"/>
              <a:t>Orang </a:t>
            </a:r>
            <a:r>
              <a:rPr lang="en-US" altLang="en-US" sz="2400" dirty="0" err="1" smtClean="0"/>
              <a:t>berzakat</a:t>
            </a:r>
            <a:r>
              <a:rPr lang="en-US" altLang="en-US" sz="2400" dirty="0" smtClean="0"/>
              <a:t> </a:t>
            </a:r>
            <a:r>
              <a:rPr lang="en-US" altLang="en-US" sz="2400" dirty="0" err="1" smtClean="0"/>
              <a:t>dengan</a:t>
            </a:r>
            <a:r>
              <a:rPr lang="en-US" altLang="en-US" sz="2400" dirty="0" smtClean="0"/>
              <a:t> SMS, </a:t>
            </a:r>
            <a:r>
              <a:rPr lang="en-US" altLang="en-US" sz="2400" dirty="0" err="1" smtClean="0"/>
              <a:t>implikasi</a:t>
            </a:r>
            <a:r>
              <a:rPr lang="en-US" altLang="en-US" sz="2400" dirty="0" smtClean="0"/>
              <a:t> </a:t>
            </a:r>
            <a:r>
              <a:rPr lang="en-US" altLang="en-US" sz="2400" dirty="0" err="1" smtClean="0"/>
              <a:t>pada</a:t>
            </a:r>
            <a:r>
              <a:rPr lang="en-US" altLang="en-US" sz="2400" dirty="0" smtClean="0"/>
              <a:t> </a:t>
            </a:r>
            <a:r>
              <a:rPr lang="en-US" altLang="en-US" sz="2400" dirty="0" err="1" smtClean="0"/>
              <a:t>silaturahmi</a:t>
            </a:r>
            <a:r>
              <a:rPr lang="en-US" altLang="en-US" sz="2400" dirty="0" smtClean="0"/>
              <a:t> yang “</a:t>
            </a:r>
            <a:r>
              <a:rPr lang="en-US" altLang="en-US" sz="2400" dirty="0" err="1" smtClean="0"/>
              <a:t>tertunda</a:t>
            </a:r>
            <a:r>
              <a:rPr lang="en-US" altLang="en-US" sz="2400" dirty="0" smtClean="0"/>
              <a:t>”</a:t>
            </a:r>
          </a:p>
          <a:p>
            <a:pPr marL="342900" indent="-342900" eaLnBrk="1" hangingPunct="1">
              <a:buFont typeface="Wingdings" panose="05000000000000000000" pitchFamily="2" charset="2"/>
              <a:buChar char="ü"/>
              <a:defRPr/>
            </a:pPr>
            <a:r>
              <a:rPr lang="en-US" altLang="en-US" sz="2400" dirty="0" err="1" smtClean="0"/>
              <a:t>Emosi</a:t>
            </a:r>
            <a:r>
              <a:rPr lang="en-US" altLang="en-US" sz="2400" dirty="0" smtClean="0"/>
              <a:t> (“touch”) yang </a:t>
            </a:r>
            <a:r>
              <a:rPr lang="en-US" altLang="en-US" sz="2400" dirty="0" err="1" smtClean="0"/>
              <a:t>semakin</a:t>
            </a:r>
            <a:r>
              <a:rPr lang="en-US" altLang="en-US" sz="2400" dirty="0" smtClean="0"/>
              <a:t> </a:t>
            </a:r>
            <a:r>
              <a:rPr lang="en-US" altLang="en-US" sz="2400" dirty="0" err="1" smtClean="0"/>
              <a:t>tumpul</a:t>
            </a:r>
            <a:r>
              <a:rPr lang="en-US" altLang="en-US" sz="2400" dirty="0" smtClean="0"/>
              <a:t> </a:t>
            </a:r>
            <a:r>
              <a:rPr lang="en-US" altLang="en-US" sz="2400" dirty="0" err="1" smtClean="0"/>
              <a:t>karena</a:t>
            </a:r>
            <a:r>
              <a:rPr lang="en-US" altLang="en-US" sz="2400" dirty="0" smtClean="0"/>
              <a:t> </a:t>
            </a:r>
            <a:r>
              <a:rPr lang="en-US" altLang="en-US" sz="2400" dirty="0" err="1" smtClean="0"/>
              <a:t>jarak</a:t>
            </a:r>
            <a:r>
              <a:rPr lang="en-US" altLang="en-US" sz="2400" dirty="0" smtClean="0"/>
              <a:t> </a:t>
            </a:r>
            <a:r>
              <a:rPr lang="en-US" altLang="en-US" sz="2400" dirty="0" err="1" smtClean="0"/>
              <a:t>dan</a:t>
            </a:r>
            <a:r>
              <a:rPr lang="en-US" altLang="en-US" sz="2400" dirty="0" smtClean="0"/>
              <a:t> </a:t>
            </a:r>
            <a:r>
              <a:rPr lang="en-US" altLang="en-US" sz="2400" dirty="0" err="1" smtClean="0"/>
              <a:t>waktu</a:t>
            </a:r>
            <a:r>
              <a:rPr lang="en-US" altLang="en-US" sz="2400" dirty="0" smtClean="0"/>
              <a:t> </a:t>
            </a:r>
            <a:r>
              <a:rPr lang="en-US" altLang="en-US" sz="2400" dirty="0" err="1" smtClean="0"/>
              <a:t>semakin</a:t>
            </a:r>
            <a:r>
              <a:rPr lang="en-US" altLang="en-US" sz="2400" dirty="0" smtClean="0"/>
              <a:t> bias </a:t>
            </a:r>
            <a:r>
              <a:rPr lang="en-US" altLang="en-US" sz="2400" dirty="0" err="1" smtClean="0"/>
              <a:t>dalam</a:t>
            </a:r>
            <a:r>
              <a:rPr lang="en-US" altLang="en-US" sz="2400" dirty="0" smtClean="0"/>
              <a:t> </a:t>
            </a:r>
            <a:r>
              <a:rPr lang="en-US" altLang="en-US" sz="2400" dirty="0" err="1" smtClean="0"/>
              <a:t>Teknologi</a:t>
            </a:r>
            <a:r>
              <a:rPr lang="en-US" altLang="en-US" sz="2400" dirty="0" smtClean="0"/>
              <a:t> Inf.</a:t>
            </a:r>
          </a:p>
          <a:p>
            <a:pPr eaLnBrk="1" hangingPunct="1">
              <a:buFont typeface="Wingdings" panose="05000000000000000000" pitchFamily="2" charset="2"/>
              <a:buNone/>
              <a:defRPr/>
            </a:pPr>
            <a:r>
              <a:rPr lang="en-US" altLang="en-US" sz="2400" dirty="0" smtClean="0"/>
              <a:t>	</a:t>
            </a: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noGrp="1" noChangeArrowheads="1"/>
          </p:cNvSpPr>
          <p:nvPr>
            <p:ph type="title"/>
          </p:nvPr>
        </p:nvSpPr>
        <p:spPr>
          <a:xfrm>
            <a:off x="900113" y="260350"/>
            <a:ext cx="7359650" cy="2203450"/>
          </a:xfrm>
        </p:spPr>
        <p:txBody>
          <a:bodyPr lIns="0" rIns="0" anchor="ctr"/>
          <a:lstStyle/>
          <a:p>
            <a:pPr eaLnBrk="1" fontAlgn="auto" hangingPunct="1">
              <a:spcAft>
                <a:spcPts val="0"/>
              </a:spcAft>
              <a:defRPr/>
            </a:pP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Property</a:t>
            </a:r>
            <a:endPar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55651" name="Rectangle 2"/>
          <p:cNvSpPr>
            <a:spLocks noGrp="1" noChangeArrowheads="1"/>
          </p:cNvSpPr>
          <p:nvPr>
            <p:ph type="body" idx="1"/>
          </p:nvPr>
        </p:nvSpPr>
        <p:spPr>
          <a:xfrm>
            <a:off x="900113" y="2019300"/>
            <a:ext cx="7359650" cy="2005013"/>
          </a:xfrm>
        </p:spPr>
        <p:txBody>
          <a:bodyPr/>
          <a:lstStyle/>
          <a:p>
            <a:pPr marL="433388" indent="-342900" eaLnBrk="1" hangingPunct="1">
              <a:buFont typeface="Wingdings" panose="05000000000000000000" pitchFamily="2" charset="2"/>
              <a:buChar char="ü"/>
            </a:pPr>
            <a:r>
              <a:rPr lang="en-GB" altLang="en-US" sz="2400" smtClean="0"/>
              <a:t>Sebuah informasi mungkin memerlukan harga yang tinggi untuk memproduksinya.</a:t>
            </a:r>
          </a:p>
          <a:p>
            <a:pPr marL="433388" indent="-342900" eaLnBrk="1" hangingPunct="1">
              <a:buFont typeface="Wingdings" panose="05000000000000000000" pitchFamily="2" charset="2"/>
              <a:buChar char="ü"/>
            </a:pPr>
            <a:r>
              <a:rPr lang="en-GB" altLang="en-US" sz="2400" smtClean="0"/>
              <a:t>Sekali diproduksi secara digital, maka ia mudah direproduksi dan didistribusikan, tanpa merusak produk aslinya.</a:t>
            </a:r>
          </a:p>
        </p:txBody>
      </p:sp>
      <p:pic>
        <p:nvPicPr>
          <p:cNvPr id="1556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2950" y="404813"/>
            <a:ext cx="160020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1"/>
          <p:cNvSpPr>
            <a:spLocks noGrp="1" noChangeArrowheads="1"/>
          </p:cNvSpPr>
          <p:nvPr>
            <p:ph type="title"/>
          </p:nvPr>
        </p:nvSpPr>
        <p:spPr>
          <a:xfrm>
            <a:off x="900113" y="157163"/>
            <a:ext cx="7359650" cy="2047701"/>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Isu</a:t>
            </a:r>
            <a:r>
              <a:rPr lang="en-GB" alt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4:</a:t>
            </a:r>
            <a:br>
              <a:rPr lang="en-GB" alt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GB" alt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Accessibility (</a:t>
            </a:r>
            <a:r>
              <a:rPr lang="en-GB" alt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GB" alt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alt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akses</a:t>
            </a:r>
            <a:r>
              <a:rPr lang="en-GB" alt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t>
            </a:r>
          </a:p>
        </p:txBody>
      </p:sp>
      <p:sp>
        <p:nvSpPr>
          <p:cNvPr id="157699" name="Rectangle 2"/>
          <p:cNvSpPr>
            <a:spLocks noGrp="1" noChangeArrowheads="1"/>
          </p:cNvSpPr>
          <p:nvPr>
            <p:ph type="body" idx="1"/>
          </p:nvPr>
        </p:nvSpPr>
        <p:spPr>
          <a:xfrm>
            <a:off x="900113" y="1971675"/>
            <a:ext cx="5903912" cy="2052638"/>
          </a:xfrm>
        </p:spPr>
        <p:txBody>
          <a:bodyPr/>
          <a:lstStyle/>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Informasi</a:t>
            </a:r>
            <a:r>
              <a:rPr lang="en-GB" altLang="en-US" sz="2400" dirty="0" smtClean="0"/>
              <a:t> </a:t>
            </a:r>
            <a:r>
              <a:rPr lang="en-GB" altLang="en-US" sz="2400" dirty="0" err="1" smtClean="0"/>
              <a:t>apa</a:t>
            </a:r>
            <a:r>
              <a:rPr lang="en-GB" altLang="en-US" sz="2400" dirty="0" smtClean="0"/>
              <a:t> yang </a:t>
            </a:r>
            <a:r>
              <a:rPr lang="en-GB" altLang="en-US" sz="2400" dirty="0" err="1" smtClean="0"/>
              <a:t>dapat</a:t>
            </a:r>
            <a:r>
              <a:rPr lang="en-GB" altLang="en-US" sz="2400" dirty="0" smtClean="0"/>
              <a:t> </a:t>
            </a:r>
            <a:r>
              <a:rPr lang="en-GB" altLang="en-US" sz="2400" dirty="0" err="1" smtClean="0"/>
              <a:t>diperoleh</a:t>
            </a:r>
            <a:r>
              <a:rPr lang="en-GB" altLang="en-US" sz="2400" dirty="0" smtClean="0"/>
              <a:t> </a:t>
            </a:r>
            <a:r>
              <a:rPr lang="en-GB" altLang="en-US" sz="2400" dirty="0" err="1" smtClean="0"/>
              <a:t>oleh</a:t>
            </a:r>
            <a:r>
              <a:rPr lang="en-GB" altLang="en-US" sz="2400" dirty="0" smtClean="0"/>
              <a:t> </a:t>
            </a:r>
            <a:r>
              <a:rPr lang="en-GB" altLang="en-US" sz="2400" dirty="0" err="1" smtClean="0"/>
              <a:t>seseorang</a:t>
            </a:r>
            <a:r>
              <a:rPr lang="en-GB" altLang="en-US" sz="2400" dirty="0" smtClean="0"/>
              <a:t> </a:t>
            </a:r>
            <a:r>
              <a:rPr lang="en-GB" altLang="en-US" sz="2400" dirty="0" err="1" smtClean="0"/>
              <a:t>atau</a:t>
            </a:r>
            <a:r>
              <a:rPr lang="en-GB" altLang="en-US" sz="2400" dirty="0" smtClean="0"/>
              <a:t> </a:t>
            </a:r>
            <a:r>
              <a:rPr lang="en-GB" altLang="en-US" sz="2400" dirty="0" err="1" smtClean="0"/>
              <a:t>organisasi</a:t>
            </a:r>
            <a:r>
              <a:rPr lang="en-GB" altLang="en-US" sz="2400" dirty="0" smtClean="0"/>
              <a:t>? </a:t>
            </a:r>
          </a:p>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Dalam</a:t>
            </a:r>
            <a:r>
              <a:rPr lang="en-GB" altLang="en-US" sz="2400" dirty="0" smtClean="0"/>
              <a:t> </a:t>
            </a:r>
            <a:r>
              <a:rPr lang="en-GB" altLang="en-US" sz="2400" dirty="0" err="1" smtClean="0"/>
              <a:t>kondisi</a:t>
            </a:r>
            <a:r>
              <a:rPr lang="en-GB" altLang="en-US" sz="2400" dirty="0" smtClean="0"/>
              <a:t> </a:t>
            </a:r>
            <a:r>
              <a:rPr lang="en-GB" altLang="en-US" sz="2400" dirty="0" err="1" smtClean="0"/>
              <a:t>seperti</a:t>
            </a:r>
            <a:r>
              <a:rPr lang="en-GB" altLang="en-US" sz="2400" dirty="0" smtClean="0"/>
              <a:t> </a:t>
            </a:r>
            <a:r>
              <a:rPr lang="en-GB" altLang="en-US" sz="2400" dirty="0" err="1" smtClean="0"/>
              <a:t>apa</a:t>
            </a:r>
            <a:r>
              <a:rPr lang="en-GB" altLang="en-US" sz="2400" dirty="0" smtClean="0"/>
              <a:t>?</a:t>
            </a:r>
          </a:p>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endParaRPr lang="en-GB" altLang="en-US" sz="2400" dirty="0" smtClean="0"/>
          </a:p>
        </p:txBody>
      </p:sp>
      <p:pic>
        <p:nvPicPr>
          <p:cNvPr id="157700" name="Picture 4" descr="accessibility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1188" y="1700213"/>
            <a:ext cx="2155825" cy="1830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1"/>
          <p:cNvSpPr>
            <a:spLocks noGrp="1" noChangeArrowheads="1"/>
          </p:cNvSpPr>
          <p:nvPr>
            <p:ph type="title"/>
          </p:nvPr>
        </p:nvSpPr>
        <p:spPr>
          <a:xfrm>
            <a:off x="827088" y="404813"/>
            <a:ext cx="8078787" cy="1709737"/>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Standar</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IT</a:t>
            </a:r>
          </a:p>
        </p:txBody>
      </p:sp>
      <p:sp>
        <p:nvSpPr>
          <p:cNvPr id="159747" name="Rectangle 2"/>
          <p:cNvSpPr>
            <a:spLocks noGrp="1" noChangeArrowheads="1"/>
          </p:cNvSpPr>
          <p:nvPr>
            <p:ph type="body" idx="1"/>
          </p:nvPr>
        </p:nvSpPr>
        <p:spPr>
          <a:xfrm>
            <a:off x="827088" y="1844675"/>
            <a:ext cx="8078787" cy="3678238"/>
          </a:xfrm>
        </p:spPr>
        <p:txBody>
          <a:bodyPr/>
          <a:lstStyle/>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t>ACM</a:t>
            </a:r>
          </a:p>
          <a:p>
            <a:pPr indent="0" eaLnBrk="1" hangingPunct="1">
              <a:buFontTx/>
              <a:buNone/>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t>       “Code of Ethics and Professional Conduct”</a:t>
            </a:r>
          </a:p>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t>Computer Ethics Institute</a:t>
            </a:r>
          </a:p>
          <a:p>
            <a:pPr lvl="1" indent="0" eaLnBrk="1" hangingPunct="1">
              <a:buFontTx/>
              <a:buNone/>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t>       “The Ten </a:t>
            </a:r>
            <a:r>
              <a:rPr lang="en-GB" altLang="en-US" sz="2400" dirty="0" err="1" smtClean="0"/>
              <a:t>Commandements</a:t>
            </a:r>
            <a:r>
              <a:rPr lang="en-GB" altLang="en-US" sz="2400" dirty="0" smtClean="0"/>
              <a:t> of Ethic's”</a:t>
            </a:r>
          </a:p>
          <a:p>
            <a:pPr marL="433388" indent="-342900" eaLnBrk="1"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cs typeface="Arial" panose="020B0604020202020204" pitchFamily="34" charset="0"/>
              </a:rPr>
              <a:t>Data Processing Management Association</a:t>
            </a:r>
          </a:p>
          <a:p>
            <a:pPr lvl="1" indent="0" eaLnBrk="1" hangingPunct="1">
              <a:buFontTx/>
              <a:buNone/>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cs typeface="Arial" panose="020B0604020202020204" pitchFamily="34" charset="0"/>
              </a:rPr>
              <a:t>       “Code of Ethics and Standards of Conduct”</a:t>
            </a:r>
          </a:p>
          <a:p>
            <a:pPr lvl="1" indent="0" eaLnBrk="1" hangingPunct="1">
              <a:buFontTx/>
              <a:buNone/>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endParaRPr lang="en-GB" altLang="en-US" sz="2400" dirty="0" smtClean="0">
              <a:cs typeface="Arial" panose="020B0604020202020204" pitchFamily="34" charset="0"/>
            </a:endParaRP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5813" y="549275"/>
            <a:ext cx="8250683" cy="1143000"/>
          </a:xfrm>
        </p:spPr>
        <p:txBody>
          <a:bodyPr>
            <a:noAutofit/>
          </a:bodyPr>
          <a:lstStyle/>
          <a:p>
            <a:pPr eaLnBrk="1" fontAlgn="auto" hangingPunct="1">
              <a:spcAft>
                <a:spcPts val="0"/>
              </a:spcAft>
              <a:defRPr/>
            </a:pPr>
            <a:r>
              <a:rPr lang="en-US"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10 </a:t>
            </a:r>
            <a:r>
              <a:rPr lang="en-US" sz="2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2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Komputer</a:t>
            </a:r>
            <a:r>
              <a:rPr lang="en-US"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2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Institut</a:t>
            </a:r>
            <a:r>
              <a:rPr lang="en-US"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2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2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Komputer</a:t>
            </a:r>
            <a:r>
              <a:rPr lang="en-US" sz="2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t>
            </a:r>
            <a:r>
              <a:rPr lang="en-US" sz="2600"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endParaRPr lang="en-US" sz="2600"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61795" name="Content Placeholder 4"/>
          <p:cNvSpPr>
            <a:spLocks noGrp="1"/>
          </p:cNvSpPr>
          <p:nvPr>
            <p:ph idx="1"/>
          </p:nvPr>
        </p:nvSpPr>
        <p:spPr>
          <a:xfrm>
            <a:off x="900113" y="1844675"/>
            <a:ext cx="8358187" cy="4572000"/>
          </a:xfrm>
        </p:spPr>
        <p:txBody>
          <a:bodyPr/>
          <a:lstStyle/>
          <a:p>
            <a:pPr marL="457200" indent="-457200" eaLnBrk="1" hangingPunct="1">
              <a:lnSpc>
                <a:spcPct val="80000"/>
              </a:lnSpc>
              <a:buFont typeface="Arial Rounded MT"/>
              <a:buAutoNum type="arabicPeriod"/>
            </a:pPr>
            <a:r>
              <a:rPr lang="en-US" altLang="en-US" sz="2400" smtClean="0">
                <a:sym typeface="Wingdings" panose="05000000000000000000" pitchFamily="2" charset="2"/>
              </a:rPr>
              <a:t>Jangan menggunakan komputer untuk membahayakan orang lain. </a:t>
            </a:r>
          </a:p>
          <a:p>
            <a:pPr marL="457200" indent="-457200" eaLnBrk="1" hangingPunct="1">
              <a:lnSpc>
                <a:spcPct val="80000"/>
              </a:lnSpc>
              <a:buFont typeface="Arial Rounded MT"/>
              <a:buAutoNum type="arabicPeriod"/>
            </a:pPr>
            <a:r>
              <a:rPr lang="en-US" altLang="en-US" sz="2400" smtClean="0">
                <a:sym typeface="Wingdings" panose="05000000000000000000" pitchFamily="2" charset="2"/>
              </a:rPr>
              <a:t>Jangan mencampuri pekerjaan komputer orang lain. </a:t>
            </a:r>
          </a:p>
          <a:p>
            <a:pPr marL="457200" indent="-457200" eaLnBrk="1" hangingPunct="1">
              <a:lnSpc>
                <a:spcPct val="80000"/>
              </a:lnSpc>
              <a:buFont typeface="Arial Rounded MT"/>
              <a:buAutoNum type="arabicPeriod"/>
            </a:pPr>
            <a:r>
              <a:rPr lang="en-US" altLang="en-US" sz="2400" smtClean="0">
                <a:sym typeface="Wingdings" panose="05000000000000000000" pitchFamily="2" charset="2"/>
              </a:rPr>
              <a:t>Jangan mengintip file orang lain. </a:t>
            </a:r>
          </a:p>
          <a:p>
            <a:pPr marL="457200" indent="-457200" eaLnBrk="1" hangingPunct="1">
              <a:lnSpc>
                <a:spcPct val="80000"/>
              </a:lnSpc>
              <a:buFont typeface="Arial Rounded MT"/>
              <a:buAutoNum type="arabicPeriod"/>
            </a:pPr>
            <a:r>
              <a:rPr lang="en-US" altLang="en-US" sz="2400" smtClean="0">
                <a:sym typeface="Wingdings" panose="05000000000000000000" pitchFamily="2" charset="2"/>
              </a:rPr>
              <a:t>Jangan menggunakan komputer untuk mencuri. </a:t>
            </a:r>
          </a:p>
          <a:p>
            <a:pPr marL="457200" indent="-457200" eaLnBrk="1" hangingPunct="1">
              <a:lnSpc>
                <a:spcPct val="80000"/>
              </a:lnSpc>
              <a:buFont typeface="Arial Rounded MT"/>
              <a:buAutoNum type="arabicPeriod"/>
            </a:pPr>
            <a:r>
              <a:rPr lang="en-US" altLang="en-US" sz="2400" smtClean="0">
                <a:sym typeface="Wingdings" panose="05000000000000000000" pitchFamily="2" charset="2"/>
              </a:rPr>
              <a:t>Jangan menggunakan komputer untuk bersaksi dusta. </a:t>
            </a:r>
          </a:p>
        </p:txBody>
      </p:sp>
    </p:spTree>
  </p:cSld>
  <p:clrMapOvr>
    <a:masterClrMapping/>
  </p:clrMapOvr>
  <p:transition spd="slow"/>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9" name="Content Placeholder 4"/>
          <p:cNvSpPr>
            <a:spLocks noGrp="1"/>
          </p:cNvSpPr>
          <p:nvPr>
            <p:ph idx="1"/>
          </p:nvPr>
        </p:nvSpPr>
        <p:spPr>
          <a:xfrm>
            <a:off x="893763" y="1916113"/>
            <a:ext cx="7638677" cy="4572000"/>
          </a:xfrm>
        </p:spPr>
        <p:txBody>
          <a:bodyPr/>
          <a:lstStyle/>
          <a:p>
            <a:pPr marL="457200" indent="-457200" eaLnBrk="1" hangingPunct="1">
              <a:lnSpc>
                <a:spcPct val="80000"/>
              </a:lnSpc>
              <a:buFont typeface="Calibri Light" panose="020F0302020204030204" pitchFamily="34" charset="0"/>
              <a:buAutoNum type="arabicPeriod" startAt="6"/>
            </a:pPr>
            <a:r>
              <a:rPr lang="en-US" altLang="en-US" sz="2400" dirty="0" err="1" smtClean="0">
                <a:sym typeface="Wingdings" panose="05000000000000000000" pitchFamily="2" charset="2"/>
              </a:rPr>
              <a:t>Jangan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menggunakan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atau</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menyalin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perangkat</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lunak</a:t>
            </a:r>
            <a:r>
              <a:rPr lang="en-US" altLang="en-US" sz="2400" dirty="0" smtClean="0">
                <a:sym typeface="Wingdings" panose="05000000000000000000" pitchFamily="2" charset="2"/>
              </a:rPr>
              <a:t> yang </a:t>
            </a:r>
            <a:r>
              <a:rPr lang="en-US" altLang="en-US" sz="2400" dirty="0" err="1" smtClean="0">
                <a:sym typeface="Wingdings" panose="05000000000000000000" pitchFamily="2" charset="2"/>
              </a:rPr>
              <a:t>belum</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kamu</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bayar</a:t>
            </a:r>
            <a:r>
              <a:rPr lang="en-US" altLang="en-US" sz="2400" dirty="0" smtClean="0">
                <a:sym typeface="Wingdings" panose="05000000000000000000" pitchFamily="2" charset="2"/>
              </a:rPr>
              <a:t>. </a:t>
            </a:r>
          </a:p>
          <a:p>
            <a:pPr marL="457200" indent="-457200" eaLnBrk="1" hangingPunct="1">
              <a:lnSpc>
                <a:spcPct val="80000"/>
              </a:lnSpc>
              <a:buFont typeface="Arial Rounded MT"/>
              <a:buAutoNum type="arabicPeriod" startAt="6"/>
            </a:pPr>
            <a:r>
              <a:rPr lang="en-US" altLang="en-US" sz="2400" dirty="0" err="1" smtClean="0">
                <a:sym typeface="Wingdings" panose="05000000000000000000" pitchFamily="2" charset="2"/>
              </a:rPr>
              <a:t>Jangan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menggunakan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sumber</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daya</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komputer</a:t>
            </a:r>
            <a:r>
              <a:rPr lang="en-US" altLang="en-US" sz="2400" dirty="0" smtClean="0">
                <a:sym typeface="Wingdings" panose="05000000000000000000" pitchFamily="2" charset="2"/>
              </a:rPr>
              <a:t> orang lain </a:t>
            </a:r>
            <a:r>
              <a:rPr lang="en-US" altLang="en-US" sz="2400" dirty="0" err="1" smtClean="0">
                <a:sym typeface="Wingdings" panose="05000000000000000000" pitchFamily="2" charset="2"/>
              </a:rPr>
              <a:t>tanpa</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otorisasi</a:t>
            </a:r>
            <a:r>
              <a:rPr lang="en-US" altLang="en-US" sz="2400" dirty="0" smtClean="0">
                <a:sym typeface="Wingdings" panose="05000000000000000000" pitchFamily="2" charset="2"/>
              </a:rPr>
              <a:t>. </a:t>
            </a:r>
          </a:p>
          <a:p>
            <a:pPr marL="457200" indent="-457200" eaLnBrk="1" hangingPunct="1">
              <a:lnSpc>
                <a:spcPct val="80000"/>
              </a:lnSpc>
              <a:buFont typeface="Arial Rounded MT"/>
              <a:buAutoNum type="arabicPeriod" startAt="6"/>
            </a:pPr>
            <a:r>
              <a:rPr lang="en-US" altLang="en-US" sz="2400" dirty="0" err="1" smtClean="0">
                <a:sym typeface="Wingdings" panose="05000000000000000000" pitchFamily="2" charset="2"/>
              </a:rPr>
              <a:t>Jangan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mengambil</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hasil</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intelektual</a:t>
            </a:r>
            <a:r>
              <a:rPr lang="en-US" altLang="en-US" sz="2400" dirty="0" smtClean="0">
                <a:sym typeface="Wingdings" panose="05000000000000000000" pitchFamily="2" charset="2"/>
              </a:rPr>
              <a:t> orang lain </a:t>
            </a:r>
            <a:r>
              <a:rPr lang="en-US" altLang="en-US" sz="2400" dirty="0" err="1" smtClean="0">
                <a:sym typeface="Wingdings" panose="05000000000000000000" pitchFamily="2" charset="2"/>
              </a:rPr>
              <a:t>untuk</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diri</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kamu</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sendiri</a:t>
            </a:r>
            <a:r>
              <a:rPr lang="en-US" altLang="en-US" sz="2400" dirty="0" smtClean="0">
                <a:sym typeface="Wingdings" panose="05000000000000000000" pitchFamily="2" charset="2"/>
              </a:rPr>
              <a:t>. </a:t>
            </a:r>
          </a:p>
          <a:p>
            <a:pPr marL="457200" indent="-457200" eaLnBrk="1" hangingPunct="1">
              <a:lnSpc>
                <a:spcPct val="80000"/>
              </a:lnSpc>
              <a:buFont typeface="Arial Rounded MT"/>
              <a:buAutoNum type="arabicPeriod" startAt="6"/>
            </a:pPr>
            <a:r>
              <a:rPr lang="en-US" altLang="en-US" sz="2400" dirty="0" err="1" smtClean="0">
                <a:sym typeface="Wingdings" panose="05000000000000000000" pitchFamily="2" charset="2"/>
              </a:rPr>
              <a:t>Pikirkanlah</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mengenai</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akibat</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sosial</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dari</a:t>
            </a:r>
            <a:r>
              <a:rPr lang="en-US" altLang="en-US" sz="2400" dirty="0" smtClean="0">
                <a:sym typeface="Wingdings" panose="05000000000000000000" pitchFamily="2" charset="2"/>
              </a:rPr>
              <a:t> program yang </a:t>
            </a:r>
            <a:r>
              <a:rPr lang="en-US" altLang="en-US" sz="2400" dirty="0" err="1" smtClean="0">
                <a:sym typeface="Wingdings" panose="05000000000000000000" pitchFamily="2" charset="2"/>
              </a:rPr>
              <a:t>kamu</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tulis</a:t>
            </a:r>
            <a:r>
              <a:rPr lang="en-US" altLang="en-US" sz="2400" dirty="0" smtClean="0">
                <a:sym typeface="Wingdings" panose="05000000000000000000" pitchFamily="2" charset="2"/>
              </a:rPr>
              <a:t>. </a:t>
            </a:r>
          </a:p>
          <a:p>
            <a:pPr marL="457200" indent="-457200" eaLnBrk="1" hangingPunct="1">
              <a:lnSpc>
                <a:spcPct val="80000"/>
              </a:lnSpc>
              <a:buFont typeface="Arial Rounded MT"/>
              <a:buAutoNum type="arabicPeriod" startAt="6"/>
            </a:pPr>
            <a:r>
              <a:rPr lang="en-US" altLang="en-US" sz="2400" dirty="0" err="1" smtClean="0">
                <a:sym typeface="Wingdings" panose="05000000000000000000" pitchFamily="2" charset="2"/>
              </a:rPr>
              <a:t>Gunakanlah</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komputer</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dengan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cara</a:t>
            </a:r>
            <a:r>
              <a:rPr lang="en-US" altLang="en-US" sz="2400" dirty="0" smtClean="0">
                <a:sym typeface="Wingdings" panose="05000000000000000000" pitchFamily="2" charset="2"/>
              </a:rPr>
              <a:t> yang </a:t>
            </a:r>
            <a:r>
              <a:rPr lang="en-US" altLang="en-US" sz="2400" dirty="0" err="1" smtClean="0">
                <a:sym typeface="Wingdings" panose="05000000000000000000" pitchFamily="2" charset="2"/>
              </a:rPr>
              <a:t>menunjukkan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tenggang</a:t>
            </a:r>
            <a:r>
              <a:rPr lang="en-US" altLang="en-US" sz="2400" dirty="0" smtClean="0">
                <a:sym typeface="Wingdings" panose="05000000000000000000" pitchFamily="2" charset="2"/>
              </a:rPr>
              <a:t> rasa </a:t>
            </a:r>
            <a:r>
              <a:rPr lang="en-US" altLang="en-US" sz="2400" dirty="0" err="1" smtClean="0">
                <a:sym typeface="Wingdings" panose="05000000000000000000" pitchFamily="2" charset="2"/>
              </a:rPr>
              <a:t>dan</a:t>
            </a:r>
            <a:r>
              <a:rPr lang="en-US" altLang="en-US" sz="2400" dirty="0" smtClean="0">
                <a:sym typeface="Wingdings" panose="05000000000000000000" pitchFamily="2" charset="2"/>
              </a:rPr>
              <a:t> rasa </a:t>
            </a:r>
            <a:r>
              <a:rPr lang="en-US" altLang="en-US" sz="2400" dirty="0" err="1" smtClean="0">
                <a:sym typeface="Wingdings" panose="05000000000000000000" pitchFamily="2" charset="2"/>
              </a:rPr>
              <a:t>penghargaan</a:t>
            </a:r>
            <a:r>
              <a:rPr lang="en-US" altLang="en-US" sz="2400" dirty="0" smtClean="0">
                <a:sym typeface="Wingdings" panose="05000000000000000000" pitchFamily="2" charset="2"/>
              </a:rPr>
              <a:t>.</a:t>
            </a:r>
            <a:endParaRPr lang="en-US" altLang="en-US" sz="2400" dirty="0" smtClean="0"/>
          </a:p>
        </p:txBody>
      </p:sp>
      <p:sp>
        <p:nvSpPr>
          <p:cNvPr id="5" name="Title 3"/>
          <p:cNvSpPr txBox="1">
            <a:spLocks/>
          </p:cNvSpPr>
          <p:nvPr/>
        </p:nvSpPr>
        <p:spPr>
          <a:xfrm>
            <a:off x="785813" y="549275"/>
            <a:ext cx="8250683" cy="1143000"/>
          </a:xfrm>
          <a:prstGeom prst="rect">
            <a:avLst/>
          </a:prstGeom>
        </p:spPr>
        <p:txBody>
          <a:bodyPr vert="horz" lIns="91440" tIns="45720" rIns="91440" bIns="45720" rtlCol="0" anchor="b">
            <a:noAutofit/>
          </a:bodyPr>
          <a:lstStyle>
            <a:lvl1pPr algn="l" rtl="0" eaLnBrk="0" fontAlgn="base" hangingPunct="0">
              <a:lnSpc>
                <a:spcPct val="85000"/>
              </a:lnSpc>
              <a:spcBef>
                <a:spcPct val="0"/>
              </a:spcBef>
              <a:spcAft>
                <a:spcPct val="0"/>
              </a:spcAft>
              <a:defRPr sz="4800" kern="1200" spc="-50">
                <a:solidFill>
                  <a:srgbClr val="404040"/>
                </a:solidFill>
                <a:latin typeface="+mj-lt"/>
                <a:ea typeface="+mj-ea"/>
                <a:cs typeface="+mj-cs"/>
              </a:defRPr>
            </a:lvl1pPr>
            <a:lvl2pPr algn="l" rtl="0" eaLnBrk="0" fontAlgn="base" hangingPunct="0">
              <a:lnSpc>
                <a:spcPct val="85000"/>
              </a:lnSpc>
              <a:spcBef>
                <a:spcPct val="0"/>
              </a:spcBef>
              <a:spcAft>
                <a:spcPct val="0"/>
              </a:spcAft>
              <a:defRPr sz="4800">
                <a:solidFill>
                  <a:srgbClr val="404040"/>
                </a:solidFill>
                <a:latin typeface="Calibri Light" panose="020F0302020204030204" pitchFamily="34" charset="0"/>
              </a:defRPr>
            </a:lvl2pPr>
            <a:lvl3pPr algn="l" rtl="0" eaLnBrk="0" fontAlgn="base" hangingPunct="0">
              <a:lnSpc>
                <a:spcPct val="85000"/>
              </a:lnSpc>
              <a:spcBef>
                <a:spcPct val="0"/>
              </a:spcBef>
              <a:spcAft>
                <a:spcPct val="0"/>
              </a:spcAft>
              <a:defRPr sz="4800">
                <a:solidFill>
                  <a:srgbClr val="404040"/>
                </a:solidFill>
                <a:latin typeface="Calibri Light" panose="020F0302020204030204" pitchFamily="34" charset="0"/>
              </a:defRPr>
            </a:lvl3pPr>
            <a:lvl4pPr algn="l" rtl="0" eaLnBrk="0" fontAlgn="base" hangingPunct="0">
              <a:lnSpc>
                <a:spcPct val="85000"/>
              </a:lnSpc>
              <a:spcBef>
                <a:spcPct val="0"/>
              </a:spcBef>
              <a:spcAft>
                <a:spcPct val="0"/>
              </a:spcAft>
              <a:defRPr sz="4800">
                <a:solidFill>
                  <a:srgbClr val="404040"/>
                </a:solidFill>
                <a:latin typeface="Calibri Light" panose="020F0302020204030204" pitchFamily="34" charset="0"/>
              </a:defRPr>
            </a:lvl4pPr>
            <a:lvl5pPr algn="l" rtl="0" eaLnBrk="0" fontAlgn="base" hangingPunct="0">
              <a:lnSpc>
                <a:spcPct val="85000"/>
              </a:lnSpc>
              <a:spcBef>
                <a:spcPct val="0"/>
              </a:spcBef>
              <a:spcAft>
                <a:spcPct val="0"/>
              </a:spcAft>
              <a:defRPr sz="4800">
                <a:solidFill>
                  <a:srgbClr val="404040"/>
                </a:solidFill>
                <a:latin typeface="Calibri Light" panose="020F0302020204030204" pitchFamily="34" charset="0"/>
              </a:defRPr>
            </a:lvl5pPr>
            <a:lvl6pPr marL="457200" algn="l" rtl="0" fontAlgn="base">
              <a:lnSpc>
                <a:spcPct val="85000"/>
              </a:lnSpc>
              <a:spcBef>
                <a:spcPct val="0"/>
              </a:spcBef>
              <a:spcAft>
                <a:spcPct val="0"/>
              </a:spcAft>
              <a:defRPr sz="4800">
                <a:solidFill>
                  <a:srgbClr val="404040"/>
                </a:solidFill>
                <a:latin typeface="Calibri Light" panose="020F0302020204030204" pitchFamily="34" charset="0"/>
              </a:defRPr>
            </a:lvl6pPr>
            <a:lvl7pPr marL="914400" algn="l" rtl="0" fontAlgn="base">
              <a:lnSpc>
                <a:spcPct val="85000"/>
              </a:lnSpc>
              <a:spcBef>
                <a:spcPct val="0"/>
              </a:spcBef>
              <a:spcAft>
                <a:spcPct val="0"/>
              </a:spcAft>
              <a:defRPr sz="4800">
                <a:solidFill>
                  <a:srgbClr val="404040"/>
                </a:solidFill>
                <a:latin typeface="Calibri Light" panose="020F0302020204030204" pitchFamily="34" charset="0"/>
              </a:defRPr>
            </a:lvl7pPr>
            <a:lvl8pPr marL="1371600" algn="l" rtl="0" fontAlgn="base">
              <a:lnSpc>
                <a:spcPct val="85000"/>
              </a:lnSpc>
              <a:spcBef>
                <a:spcPct val="0"/>
              </a:spcBef>
              <a:spcAft>
                <a:spcPct val="0"/>
              </a:spcAft>
              <a:defRPr sz="4800">
                <a:solidFill>
                  <a:srgbClr val="404040"/>
                </a:solidFill>
                <a:latin typeface="Calibri Light" panose="020F0302020204030204" pitchFamily="34" charset="0"/>
              </a:defRPr>
            </a:lvl8pPr>
            <a:lvl9pPr marL="1828800" algn="l" rtl="0" fontAlgn="base">
              <a:lnSpc>
                <a:spcPct val="85000"/>
              </a:lnSpc>
              <a:spcBef>
                <a:spcPct val="0"/>
              </a:spcBef>
              <a:spcAft>
                <a:spcPct val="0"/>
              </a:spcAft>
              <a:defRPr sz="4800">
                <a:solidFill>
                  <a:srgbClr val="404040"/>
                </a:solidFill>
                <a:latin typeface="Calibri Light" panose="020F0302020204030204" pitchFamily="34" charset="0"/>
              </a:defRPr>
            </a:lvl9pPr>
          </a:lstStyle>
          <a:p>
            <a:pPr eaLnBrk="1" fontAlgn="auto" hangingPunct="1">
              <a:spcAft>
                <a:spcPts val="0"/>
              </a:spcAft>
              <a:defRPr/>
            </a:pPr>
            <a:r>
              <a:rPr lang="en-US" sz="2600" b="1" smtClean="0">
                <a:solidFill>
                  <a:srgbClr val="002060"/>
                </a:solidFill>
                <a:latin typeface="Verdana" panose="020B0604030504040204" pitchFamily="34" charset="0"/>
                <a:ea typeface="Verdana" panose="020B0604030504040204" pitchFamily="34" charset="0"/>
                <a:cs typeface="Verdana" panose="020B0604030504040204" pitchFamily="34" charset="0"/>
              </a:rPr>
              <a:t>10 Etika Komputer (Institut Etika Komputer)</a:t>
            </a:r>
            <a:r>
              <a:rPr lang="en-US" sz="2600" b="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endParaRPr lang="en-US" sz="2600" b="0"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ransition spd="slow"/>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163843"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16384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45"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684213" y="3279775"/>
            <a:ext cx="9144000" cy="1162050"/>
          </a:xfrm>
        </p:spPr>
        <p:txBody>
          <a:bodyPr/>
          <a:lstStyle/>
          <a:p>
            <a:pPr eaLnBrk="1" fontAlgn="auto" hangingPunct="1">
              <a:spcAft>
                <a:spcPts val="0"/>
              </a:spcAft>
              <a:defRPr/>
            </a:pPr>
            <a:r>
              <a:rPr lang="en-US"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BAB VII</a:t>
            </a:r>
            <a:endParaRPr lang="en-US"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Rectangle 2"/>
          <p:cNvSpPr txBox="1">
            <a:spLocks noChangeArrowheads="1"/>
          </p:cNvSpPr>
          <p:nvPr/>
        </p:nvSpPr>
        <p:spPr>
          <a:xfrm>
            <a:off x="827088" y="3860800"/>
            <a:ext cx="9144000" cy="1162050"/>
          </a:xfrm>
          <a:prstGeom prst="rect">
            <a:avLst/>
          </a:prstGeom>
        </p:spPr>
        <p:txBody>
          <a:bodyPr anchor="b">
            <a:norm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fontAlgn="auto">
              <a:spcAft>
                <a:spcPts val="0"/>
              </a:spcAft>
              <a:defRPr/>
            </a:pPr>
            <a:r>
              <a:rPr lang="en-US" sz="3600" dirty="0" smtClean="0"/>
              <a:t/>
            </a:r>
            <a:br>
              <a:rPr lang="en-US" sz="3600" dirty="0" smtClean="0"/>
            </a:br>
            <a:r>
              <a:rPr lang="en-US" sz="3600" dirty="0" smtClean="0"/>
              <a:t>ETIKA MENGGUNAKAN INTERNET</a:t>
            </a:r>
            <a:endParaRPr lang="en-US" sz="3600" dirty="0"/>
          </a:p>
        </p:txBody>
      </p:sp>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Pendahuluan</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65891" name="Rectangle 3"/>
          <p:cNvSpPr>
            <a:spLocks noGrp="1" noChangeArrowheads="1"/>
          </p:cNvSpPr>
          <p:nvPr>
            <p:ph idx="1"/>
          </p:nvPr>
        </p:nvSpPr>
        <p:spPr>
          <a:xfrm>
            <a:off x="822325" y="1736725"/>
            <a:ext cx="7926388" cy="4024313"/>
          </a:xfrm>
        </p:spPr>
        <p:txBody>
          <a:bodyPr/>
          <a:lstStyle/>
          <a:p>
            <a:pPr marL="342900" indent="-342900" eaLnBrk="1" hangingPunct="1">
              <a:buFont typeface="Wingdings" panose="05000000000000000000" pitchFamily="2" charset="2"/>
              <a:buChar char="ü"/>
            </a:pPr>
            <a:r>
              <a:rPr lang="en-US" altLang="en-US" sz="2400" smtClean="0"/>
              <a:t>Perkembangan teknologi terus mengalami kemajuan.</a:t>
            </a:r>
          </a:p>
          <a:p>
            <a:pPr marL="342900" indent="-342900" eaLnBrk="1" hangingPunct="1">
              <a:buFont typeface="Wingdings" panose="05000000000000000000" pitchFamily="2" charset="2"/>
              <a:buChar char="ü"/>
            </a:pPr>
            <a:r>
              <a:rPr lang="en-US" altLang="en-US" sz="2400" smtClean="0"/>
              <a:t>Dari semua kemajuan yang signifikan yang dibuat oleh manusia sampai hari ini adalah perkembangan internet.</a:t>
            </a:r>
          </a:p>
          <a:p>
            <a:pPr marL="342900" indent="-342900" eaLnBrk="1" hangingPunct="1">
              <a:buFont typeface="Wingdings" panose="05000000000000000000" pitchFamily="2" charset="2"/>
              <a:buChar char="ü"/>
            </a:pPr>
            <a:r>
              <a:rPr lang="en-US" altLang="en-US" sz="2400" smtClean="0"/>
              <a:t>Era internet tersebut membawa perubahan besar dalam tatanan kehidupan masyarakat, dengan munculnya peluang baru untuk membangun dan memperbaiki pendidikan (e-learning), bisnis (e-commerce), dll.</a:t>
            </a:r>
          </a:p>
        </p:txBody>
      </p:sp>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Perkembangan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Internet</a:t>
            </a:r>
          </a:p>
        </p:txBody>
      </p:sp>
      <p:sp>
        <p:nvSpPr>
          <p:cNvPr id="166915" name="Rectangle 3"/>
          <p:cNvSpPr>
            <a:spLocks noGrp="1" noChangeArrowheads="1"/>
          </p:cNvSpPr>
          <p:nvPr>
            <p:ph idx="1"/>
          </p:nvPr>
        </p:nvSpPr>
        <p:spPr>
          <a:xfrm>
            <a:off x="822325" y="1846263"/>
            <a:ext cx="8213725" cy="4022725"/>
          </a:xfrm>
        </p:spPr>
        <p:txBody>
          <a:bodyPr/>
          <a:lstStyle/>
          <a:p>
            <a:pPr marL="342900" indent="-342900" eaLnBrk="1" hangingPunct="1">
              <a:buFont typeface="Wingdings" panose="05000000000000000000" pitchFamily="2" charset="2"/>
              <a:buChar char="ü"/>
            </a:pPr>
            <a:r>
              <a:rPr lang="en-US" altLang="en-US" sz="2400" smtClean="0"/>
              <a:t>Internet merupakan kepanjangan dari interconnection Networking, atau juga yang telah menjadi international networking.</a:t>
            </a:r>
          </a:p>
          <a:p>
            <a:pPr marL="342900" indent="-342900" eaLnBrk="1" hangingPunct="1">
              <a:buFont typeface="Wingdings" panose="05000000000000000000" pitchFamily="2" charset="2"/>
              <a:buChar char="ü"/>
            </a:pPr>
            <a:r>
              <a:rPr lang="en-US" altLang="en-US" sz="2400" smtClean="0"/>
              <a:t>Internet merupakan jaringan yang menghubungkan komputer diseluruh dunia tanpa dibatasi oleh jumlah unit menjadi satu jaringan yang bisa saling mengakses.</a:t>
            </a:r>
          </a:p>
          <a:p>
            <a:pPr marL="342900" indent="-342900" eaLnBrk="1" hangingPunct="1">
              <a:buFont typeface="Wingdings" panose="05000000000000000000" pitchFamily="2" charset="2"/>
              <a:buChar char="ü"/>
            </a:pPr>
            <a:r>
              <a:rPr lang="en-US" altLang="en-US" sz="2400" smtClean="0"/>
              <a:t>Dengan internet tersebut, satu komputer dapat berkomunikasi secara langsung dengan komputer lain diberbagai belahan dunia.</a:t>
            </a:r>
          </a:p>
        </p:txBody>
      </p:sp>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Rectangle 3"/>
          <p:cNvSpPr>
            <a:spLocks noGrp="1" noChangeArrowheads="1"/>
          </p:cNvSpPr>
          <p:nvPr>
            <p:ph idx="1"/>
          </p:nvPr>
        </p:nvSpPr>
        <p:spPr>
          <a:xfrm>
            <a:off x="755650" y="1916113"/>
            <a:ext cx="8229600" cy="4292600"/>
          </a:xfrm>
        </p:spPr>
        <p:txBody>
          <a:bodyPr/>
          <a:lstStyle/>
          <a:p>
            <a:pPr marL="342900" indent="-342900" eaLnBrk="1" hangingPunct="1">
              <a:lnSpc>
                <a:spcPct val="80000"/>
              </a:lnSpc>
              <a:buFont typeface="Wingdings" panose="05000000000000000000" pitchFamily="2" charset="2"/>
              <a:buChar char="ü"/>
            </a:pPr>
            <a:r>
              <a:rPr lang="en-US" altLang="en-US" sz="2400" smtClean="0"/>
              <a:t>Internet pertama kali dikembangkan oleh salah satu lembaga riset di Amerika Serikat, yaitu DARPA (Defence Advanced Research Project Agency) pada tahun 1973.</a:t>
            </a:r>
          </a:p>
          <a:p>
            <a:pPr marL="342900" indent="-342900" eaLnBrk="1" hangingPunct="1">
              <a:lnSpc>
                <a:spcPct val="80000"/>
              </a:lnSpc>
              <a:buFont typeface="Wingdings" panose="05000000000000000000" pitchFamily="2" charset="2"/>
              <a:buChar char="ü"/>
            </a:pPr>
            <a:r>
              <a:rPr lang="en-US" altLang="en-US" sz="2400" smtClean="0"/>
              <a:t>Jaringan internet yang dihasilkan oleh proyek DARPA diberi nama ARPNet.</a:t>
            </a:r>
          </a:p>
          <a:p>
            <a:pPr marL="342900" indent="-342900" eaLnBrk="1" hangingPunct="1">
              <a:lnSpc>
                <a:spcPct val="80000"/>
              </a:lnSpc>
              <a:buFont typeface="Wingdings" panose="05000000000000000000" pitchFamily="2" charset="2"/>
              <a:buChar char="ü"/>
            </a:pPr>
            <a:r>
              <a:rPr lang="en-US" altLang="en-US" sz="2400" smtClean="0"/>
              <a:t>ARPNet menggunakan protokol NCP (Networking Communication Protocol) kemudian setelah melalui penelitian dengan jumlah host pada jaringan internet mencapai lebih dari 1000 titik maka protokol yang digunakan juga mengalami perkembangan menggunakan TCP dan host nya menggunakan DNS sebagai standarisasi nama domain dan menggantikan fungsi tabel host.</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Perkembangan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Internet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Diskusi</a:t>
            </a:r>
            <a:endParaRPr lang="en-US" sz="3600" b="1" dirty="0" smtClean="0">
              <a:solidFill>
                <a:srgbClr val="002060"/>
              </a:solidFill>
              <a:latin typeface="Verdana" pitchFamily="34" charset="0"/>
            </a:endParaRPr>
          </a:p>
        </p:txBody>
      </p:sp>
      <p:sp>
        <p:nvSpPr>
          <p:cNvPr id="21507" name="Rectangle 3"/>
          <p:cNvSpPr>
            <a:spLocks noGrp="1" noChangeArrowheads="1"/>
          </p:cNvSpPr>
          <p:nvPr>
            <p:ph idx="1"/>
          </p:nvPr>
        </p:nvSpPr>
        <p:spPr/>
        <p:txBody>
          <a:bodyPr rtlCol="0">
            <a:normAutofit/>
          </a:bodyPr>
          <a:lstStyle/>
          <a:p>
            <a:pPr marL="0" indent="0" eaLnBrk="1" fontAlgn="auto" hangingPunct="1">
              <a:buFont typeface="Calibri" panose="020F0502020204030204" pitchFamily="34" charset="0"/>
              <a:buNone/>
              <a:defRPr/>
            </a:pPr>
            <a:r>
              <a:rPr lang="en-US" sz="2400" dirty="0" err="1" smtClean="0">
                <a:solidFill>
                  <a:schemeClr val="tx1">
                    <a:lumMod val="75000"/>
                    <a:lumOff val="25000"/>
                  </a:schemeClr>
                </a:solidFill>
              </a:rPr>
              <a:t>Berikan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contoh</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perubahan</a:t>
            </a:r>
            <a:r>
              <a:rPr lang="en-US" sz="2400" dirty="0" smtClean="0">
                <a:solidFill>
                  <a:schemeClr val="tx1">
                    <a:lumMod val="75000"/>
                    <a:lumOff val="25000"/>
                  </a:schemeClr>
                </a:solidFill>
              </a:rPr>
              <a:t> proses </a:t>
            </a:r>
            <a:r>
              <a:rPr lang="en-US" sz="2400" dirty="0" err="1" smtClean="0">
                <a:solidFill>
                  <a:schemeClr val="tx1">
                    <a:lumMod val="75000"/>
                    <a:lumOff val="25000"/>
                  </a:schemeClr>
                </a:solidFill>
              </a:rPr>
              <a:t>bisnis</a:t>
            </a:r>
            <a:r>
              <a:rPr lang="en-US" sz="2400" dirty="0" smtClean="0">
                <a:solidFill>
                  <a:schemeClr val="tx1">
                    <a:lumMod val="75000"/>
                    <a:lumOff val="25000"/>
                  </a:schemeClr>
                </a:solidFill>
              </a:rPr>
              <a:t>/</a:t>
            </a:r>
            <a:r>
              <a:rPr lang="en-US" sz="2400" dirty="0" err="1" smtClean="0">
                <a:solidFill>
                  <a:schemeClr val="tx1">
                    <a:lumMod val="75000"/>
                    <a:lumOff val="25000"/>
                  </a:schemeClr>
                </a:solidFill>
              </a:rPr>
              <a:t>sosial</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akibat</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teknologi</a:t>
            </a:r>
            <a:r>
              <a:rPr lang="en-US" sz="2400" dirty="0" smtClean="0">
                <a:solidFill>
                  <a:schemeClr val="tx1">
                    <a:lumMod val="75000"/>
                    <a:lumOff val="25000"/>
                  </a:schemeClr>
                </a:solidFill>
              </a:rPr>
              <a:t>- yang “</a:t>
            </a:r>
            <a:r>
              <a:rPr lang="en-US" sz="2400" dirty="0" err="1" smtClean="0">
                <a:solidFill>
                  <a:schemeClr val="tx1">
                    <a:lumMod val="75000"/>
                    <a:lumOff val="25000"/>
                  </a:schemeClr>
                </a:solidFill>
              </a:rPr>
              <a:t>melunturkan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nilai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etika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tradisional</a:t>
            </a:r>
            <a:r>
              <a:rPr lang="en-US" sz="2400" dirty="0" smtClean="0">
                <a:solidFill>
                  <a:schemeClr val="tx1">
                    <a:lumMod val="75000"/>
                    <a:lumOff val="25000"/>
                  </a:schemeClr>
                </a:solidFill>
              </a:rPr>
              <a:t>.</a:t>
            </a:r>
          </a:p>
          <a:p>
            <a:pPr marL="0" indent="0" eaLnBrk="1" fontAlgn="auto" hangingPunct="1">
              <a:buFont typeface="Calibri" panose="020F0502020204030204" pitchFamily="34" charset="0"/>
              <a:buNone/>
              <a:defRPr/>
            </a:pPr>
            <a:r>
              <a:rPr lang="en-US" sz="2400" dirty="0" err="1" smtClean="0">
                <a:solidFill>
                  <a:schemeClr val="tx1">
                    <a:lumMod val="75000"/>
                    <a:lumOff val="25000"/>
                  </a:schemeClr>
                </a:solidFill>
              </a:rPr>
              <a:t>Untuk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tiap</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contoh</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sebutkan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teknologinya</a:t>
            </a:r>
            <a:r>
              <a:rPr lang="en-US" sz="2400" dirty="0" smtClean="0">
                <a:solidFill>
                  <a:schemeClr val="tx1">
                    <a:lumMod val="75000"/>
                    <a:lumOff val="25000"/>
                  </a:schemeClr>
                </a:solidFill>
              </a:rPr>
              <a:t>-model </a:t>
            </a:r>
            <a:r>
              <a:rPr lang="en-US" sz="2400" dirty="0" err="1" smtClean="0">
                <a:solidFill>
                  <a:schemeClr val="tx1">
                    <a:lumMod val="75000"/>
                    <a:lumOff val="25000"/>
                  </a:schemeClr>
                </a:solidFill>
              </a:rPr>
              <a:t>kerjanya-nilai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etika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tradisional</a:t>
            </a:r>
            <a:r>
              <a:rPr lang="en-US" sz="2400" dirty="0" smtClean="0">
                <a:solidFill>
                  <a:schemeClr val="tx1">
                    <a:lumMod val="75000"/>
                    <a:lumOff val="25000"/>
                  </a:schemeClr>
                </a:solidFill>
              </a:rPr>
              <a:t> yang </a:t>
            </a:r>
            <a:r>
              <a:rPr lang="en-US" sz="2400" dirty="0" err="1" smtClean="0">
                <a:solidFill>
                  <a:schemeClr val="tx1">
                    <a:lumMod val="75000"/>
                    <a:lumOff val="25000"/>
                  </a:schemeClr>
                </a:solidFill>
              </a:rPr>
              <a:t>hilang</a:t>
            </a:r>
            <a:r>
              <a:rPr lang="en-US" sz="2400" dirty="0" smtClean="0">
                <a:solidFill>
                  <a:schemeClr val="tx1">
                    <a:lumMod val="75000"/>
                    <a:lumOff val="25000"/>
                  </a:schemeClr>
                </a:solidFill>
              </a:rPr>
              <a:t>.</a:t>
            </a: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3"/>
          <p:cNvSpPr>
            <a:spLocks noGrp="1" noChangeArrowheads="1"/>
          </p:cNvSpPr>
          <p:nvPr>
            <p:ph idx="1"/>
          </p:nvPr>
        </p:nvSpPr>
        <p:spPr>
          <a:xfrm>
            <a:off x="900113" y="1844675"/>
            <a:ext cx="8388350" cy="4632325"/>
          </a:xfrm>
        </p:spPr>
        <p:txBody>
          <a:bodyPr/>
          <a:lstStyle/>
          <a:p>
            <a:pPr marL="342900" indent="-342900" eaLnBrk="1" hangingPunct="1">
              <a:buFont typeface="Wingdings" panose="05000000000000000000" pitchFamily="2" charset="2"/>
              <a:buChar char="ü"/>
            </a:pPr>
            <a:r>
              <a:rPr lang="en-US" altLang="en-US" sz="2400" smtClean="0"/>
              <a:t>Awal tahun 1990-an, layanan aplikasi sederhana diinternet seperti penelurusan World Wide Web (WWW), chatting, email, sampai pada perkembangan teknologi internet yang memungkinkan anda untuk menelpn teman atau saudara diluar negeri dengan layanan VOIP (Voice Over Internet Protocol).</a:t>
            </a:r>
          </a:p>
          <a:p>
            <a:pPr marL="342900" indent="-342900" eaLnBrk="1" hangingPunct="1">
              <a:buFont typeface="Wingdings" panose="05000000000000000000" pitchFamily="2" charset="2"/>
              <a:buChar char="ü"/>
            </a:pPr>
            <a:r>
              <a:rPr lang="en-US" altLang="en-US" sz="2400" smtClean="0"/>
              <a:t>Beberapa alasan mengapa era internet memberikan dampak yang cukup signifikan bagi berbagai aspek kehidupan yaitu :</a:t>
            </a:r>
          </a:p>
          <a:p>
            <a:pPr marL="742950" lvl="1" indent="-354013" eaLnBrk="1" hangingPunct="1">
              <a:buFont typeface="Arial" panose="020B0604020202020204" pitchFamily="34" charset="0"/>
              <a:buChar char="•"/>
            </a:pPr>
            <a:r>
              <a:rPr lang="en-US" altLang="en-US" sz="2400" smtClean="0"/>
              <a:t>Informasi diinternet bisa diakses 24 jam dalam sehari.</a:t>
            </a:r>
          </a:p>
          <a:p>
            <a:pPr marL="742950" lvl="1" indent="-354013" eaLnBrk="1" hangingPunct="1">
              <a:buFont typeface="Arial" panose="020B0604020202020204" pitchFamily="34" charset="0"/>
              <a:buChar char="•"/>
            </a:pPr>
            <a:r>
              <a:rPr lang="en-US" altLang="en-US" sz="2400" smtClean="0"/>
              <a:t>Biaya murah</a:t>
            </a:r>
          </a:p>
          <a:p>
            <a:pPr marL="742950" lvl="1" indent="-354013" eaLnBrk="1" hangingPunct="1">
              <a:buFont typeface="Arial" panose="020B0604020202020204" pitchFamily="34" charset="0"/>
              <a:buChar char="•"/>
            </a:pPr>
            <a:r>
              <a:rPr lang="en-US" altLang="en-US" sz="2400" smtClean="0"/>
              <a:t>Kemudahan dalam membangun relasi dengan pelanggan.</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Perkembangan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Internet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Karakteristik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Dunia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Maya</a:t>
            </a:r>
          </a:p>
        </p:txBody>
      </p:sp>
      <p:sp>
        <p:nvSpPr>
          <p:cNvPr id="169987" name="Rectangle 3"/>
          <p:cNvSpPr>
            <a:spLocks noGrp="1" noChangeArrowheads="1"/>
          </p:cNvSpPr>
          <p:nvPr>
            <p:ph idx="1"/>
          </p:nvPr>
        </p:nvSpPr>
        <p:spPr>
          <a:xfrm>
            <a:off x="822325" y="1700213"/>
            <a:ext cx="8213725" cy="4024312"/>
          </a:xfrm>
        </p:spPr>
        <p:txBody>
          <a:bodyPr/>
          <a:lstStyle/>
          <a:p>
            <a:pPr marL="285750" indent="-285750" eaLnBrk="1" hangingPunct="1">
              <a:buFont typeface="Wingdings" panose="05000000000000000000" pitchFamily="2" charset="2"/>
              <a:buChar char="ü"/>
            </a:pPr>
            <a:r>
              <a:rPr lang="en-US" altLang="en-US" sz="2400" smtClean="0"/>
              <a:t>Internet identik dengan cyberspace atau dunia maya.</a:t>
            </a:r>
          </a:p>
          <a:p>
            <a:pPr marL="285750" indent="-285750" eaLnBrk="1" hangingPunct="1">
              <a:buFont typeface="Wingdings" panose="05000000000000000000" pitchFamily="2" charset="2"/>
              <a:buChar char="ü"/>
            </a:pPr>
            <a:r>
              <a:rPr lang="en-US" altLang="en-US" sz="2400" smtClean="0"/>
              <a:t>Cyberspace adalah suatu ekosistem bioelektronik disemua tempat yang memiliki telepon, kabel coaxial, fiber optik atau elektromagnetik waves.</a:t>
            </a:r>
          </a:p>
          <a:p>
            <a:pPr marL="285750" indent="-285750" eaLnBrk="1" hangingPunct="1">
              <a:buFont typeface="Wingdings" panose="05000000000000000000" pitchFamily="2" charset="2"/>
              <a:buChar char="ü"/>
            </a:pPr>
            <a:r>
              <a:rPr lang="en-US" altLang="en-US" sz="2400" smtClean="0"/>
              <a:t>Dari definisi diatas dapat ditarik kesimpulan tentang karakteristik dunia maya yaitu:</a:t>
            </a:r>
          </a:p>
          <a:p>
            <a:pPr marL="571500" lvl="1" indent="-296863" eaLnBrk="1" hangingPunct="1">
              <a:buFont typeface="Arial" panose="020B0604020202020204" pitchFamily="34" charset="0"/>
              <a:buChar char="•"/>
            </a:pPr>
            <a:r>
              <a:rPr lang="en-US" altLang="en-US" sz="2400" smtClean="0"/>
              <a:t>Beroperasi secara maya</a:t>
            </a:r>
          </a:p>
          <a:p>
            <a:pPr marL="571500" lvl="1" indent="-296863" eaLnBrk="1" hangingPunct="1">
              <a:buFont typeface="Arial" panose="020B0604020202020204" pitchFamily="34" charset="0"/>
              <a:buChar char="•"/>
            </a:pPr>
            <a:r>
              <a:rPr lang="en-US" altLang="en-US" sz="2400" smtClean="0"/>
              <a:t>Dunia cyber selalu berubah dengan cepat</a:t>
            </a:r>
          </a:p>
          <a:p>
            <a:pPr marL="571500" lvl="1" indent="-296863" eaLnBrk="1" hangingPunct="1">
              <a:buFont typeface="Arial" panose="020B0604020202020204" pitchFamily="34" charset="0"/>
              <a:buChar char="•"/>
            </a:pPr>
            <a:r>
              <a:rPr lang="en-US" altLang="en-US" sz="2400" smtClean="0"/>
              <a:t>Orang-orang yang melakukan berbagai aktivitas dalam cyberspace tanpa harus menunjukkan identitasnya</a:t>
            </a:r>
          </a:p>
          <a:p>
            <a:pPr marL="571500" lvl="1" indent="-296863" eaLnBrk="1" hangingPunct="1">
              <a:buFont typeface="Arial" panose="020B0604020202020204" pitchFamily="34" charset="0"/>
              <a:buChar char="•"/>
            </a:pPr>
            <a:r>
              <a:rPr lang="en-US" altLang="en-US" sz="2400" smtClean="0"/>
              <a:t>Informasi didalamnya bersifat publik</a:t>
            </a:r>
          </a:p>
        </p:txBody>
      </p:sp>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a:xfrm>
            <a:off x="822325" y="287338"/>
            <a:ext cx="8321675" cy="1449387"/>
          </a:xfrm>
        </p:spPr>
        <p:txBody>
          <a:bodyPr/>
          <a:lstStyle/>
          <a:p>
            <a:pPr eaLnBrk="1" fontAlgn="auto" hangingPunct="1">
              <a:spcAft>
                <a:spcPts val="0"/>
              </a:spcAft>
              <a:defRPr/>
            </a:pPr>
            <a:r>
              <a:rPr lang="en-US" sz="32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Pentingnya</a:t>
            </a:r>
            <a:r>
              <a:rPr lang="en-US" sz="32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2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200" b="1" dirty="0">
                <a:solidFill>
                  <a:srgbClr val="002060"/>
                </a:solidFill>
                <a:latin typeface="Verdana" panose="020B0604030504040204" pitchFamily="34" charset="0"/>
                <a:ea typeface="Verdana" panose="020B0604030504040204" pitchFamily="34" charset="0"/>
                <a:cs typeface="Verdana" panose="020B0604030504040204" pitchFamily="34" charset="0"/>
              </a:rPr>
              <a:t> Di </a:t>
            </a:r>
            <a:r>
              <a:rPr lang="en-US" sz="32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Dunia</a:t>
            </a:r>
            <a:r>
              <a:rPr lang="en-US" sz="3200" b="1" dirty="0">
                <a:solidFill>
                  <a:srgbClr val="002060"/>
                </a:solidFill>
                <a:latin typeface="Verdana" panose="020B0604030504040204" pitchFamily="34" charset="0"/>
                <a:ea typeface="Verdana" panose="020B0604030504040204" pitchFamily="34" charset="0"/>
                <a:cs typeface="Verdana" panose="020B0604030504040204" pitchFamily="34" charset="0"/>
              </a:rPr>
              <a:t> Maya</a:t>
            </a:r>
          </a:p>
        </p:txBody>
      </p:sp>
      <p:sp>
        <p:nvSpPr>
          <p:cNvPr id="171011" name="Rectangle 3"/>
          <p:cNvSpPr>
            <a:spLocks noGrp="1" noChangeArrowheads="1"/>
          </p:cNvSpPr>
          <p:nvPr>
            <p:ph idx="1"/>
          </p:nvPr>
        </p:nvSpPr>
        <p:spPr>
          <a:xfrm>
            <a:off x="822325" y="1846263"/>
            <a:ext cx="8142288" cy="4022725"/>
          </a:xfrm>
        </p:spPr>
        <p:txBody>
          <a:bodyPr/>
          <a:lstStyle/>
          <a:p>
            <a:pPr marL="342900" indent="-342900" eaLnBrk="1" hangingPunct="1">
              <a:buFont typeface="Wingdings" panose="05000000000000000000" pitchFamily="2" charset="2"/>
              <a:buChar char="ü"/>
            </a:pPr>
            <a:r>
              <a:rPr lang="en-US" altLang="en-US" sz="2400" smtClean="0"/>
              <a:t>Hadirnya internet dalam kehidupan manusia telah membentuk komunitas masyarakat tersendiri.</a:t>
            </a:r>
          </a:p>
          <a:p>
            <a:pPr marL="342900" indent="-342900" eaLnBrk="1" hangingPunct="1">
              <a:buFont typeface="Wingdings" panose="05000000000000000000" pitchFamily="2" charset="2"/>
              <a:buChar char="ü"/>
            </a:pPr>
            <a:r>
              <a:rPr lang="en-US" altLang="en-US" sz="2400" smtClean="0"/>
              <a:t>Surat-menyurat yang dahulunya dilakukan secara tradisional melalui kantor pos sekarang hanya duduk dan mengetik didepan komputer terus tekan tombol “send” maka sampailah ke lokasi tujuan dalam hitungan detik.</a:t>
            </a:r>
          </a:p>
          <a:p>
            <a:pPr marL="342900" indent="-342900" eaLnBrk="1" hangingPunct="1">
              <a:buFont typeface="Wingdings" panose="05000000000000000000" pitchFamily="2" charset="2"/>
              <a:buChar char="ü"/>
            </a:pPr>
            <a:r>
              <a:rPr lang="en-US" altLang="en-US" sz="2400" smtClean="0"/>
              <a:t>Perkembangan internet yang begitu pesat maka perlu dibuat aturan-aturan atau etika beraktifitas dalam dunia maya tersebut.</a:t>
            </a:r>
          </a:p>
        </p:txBody>
      </p:sp>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3"/>
          <p:cNvSpPr>
            <a:spLocks noGrp="1" noChangeArrowheads="1"/>
          </p:cNvSpPr>
          <p:nvPr>
            <p:ph idx="1"/>
          </p:nvPr>
        </p:nvSpPr>
        <p:spPr>
          <a:xfrm>
            <a:off x="762000" y="1773238"/>
            <a:ext cx="8388350" cy="6019800"/>
          </a:xfrm>
        </p:spPr>
        <p:txBody>
          <a:bodyPr/>
          <a:lstStyle/>
          <a:p>
            <a:pPr eaLnBrk="1" hangingPunct="1"/>
            <a:r>
              <a:rPr lang="en-US" altLang="en-US" sz="2400" smtClean="0"/>
              <a:t>Beberapa alasan mengenai pentingnya etika dalam dunia maya atau etika berinternet antara lain :</a:t>
            </a:r>
          </a:p>
          <a:p>
            <a:pPr marL="514350" lvl="1" indent="-314325" eaLnBrk="1" hangingPunct="1">
              <a:buFont typeface="Wingdings" panose="05000000000000000000" pitchFamily="2" charset="2"/>
              <a:buChar char="ü"/>
            </a:pPr>
            <a:r>
              <a:rPr lang="en-US" altLang="en-US" sz="2400" smtClean="0"/>
              <a:t>Bahwa pengguna internet berasal dari berbagai negara yang mungkin saja memiliki budaya, bahasa dan adat istiadat yang berbeda-beda.</a:t>
            </a:r>
          </a:p>
          <a:p>
            <a:pPr marL="514350" lvl="1" indent="-314325" eaLnBrk="1" hangingPunct="1">
              <a:buFont typeface="Wingdings" panose="05000000000000000000" pitchFamily="2" charset="2"/>
              <a:buChar char="ü"/>
            </a:pPr>
            <a:r>
              <a:rPr lang="en-US" altLang="en-US" sz="2400" smtClean="0"/>
              <a:t>Pengguna internet tidak mengharuskan saling mengenal dalam arti yang sesungguhnya atau bahkan satu penghuni dunia maya mungkin tidak akan pernah bertatap muka dengan penghuni yang lainnya.</a:t>
            </a:r>
          </a:p>
          <a:p>
            <a:pPr marL="514350" lvl="1" indent="-314325" eaLnBrk="1" hangingPunct="1">
              <a:buFont typeface="Wingdings" panose="05000000000000000000" pitchFamily="2" charset="2"/>
              <a:buChar char="ü"/>
            </a:pPr>
            <a:r>
              <a:rPr lang="en-US" altLang="en-US" sz="2400" smtClean="0"/>
              <a:t>Berbagai macam fasilitas yang diberikan diinternet memungkinkan seseorang untuk bertindak tidak etis.</a:t>
            </a:r>
          </a:p>
        </p:txBody>
      </p:sp>
      <p:sp>
        <p:nvSpPr>
          <p:cNvPr id="3" name="Rectangle 2"/>
          <p:cNvSpPr>
            <a:spLocks noGrp="1" noChangeArrowheads="1"/>
          </p:cNvSpPr>
          <p:nvPr>
            <p:ph type="title"/>
          </p:nvPr>
        </p:nvSpPr>
        <p:spPr>
          <a:xfrm>
            <a:off x="714375" y="287338"/>
            <a:ext cx="8321675" cy="1449387"/>
          </a:xfrm>
        </p:spPr>
        <p:txBody>
          <a:bodyPr/>
          <a:lstStyle/>
          <a:p>
            <a:pPr eaLnBrk="1" fontAlgn="auto" hangingPunct="1">
              <a:spcAft>
                <a:spcPts val="0"/>
              </a:spcAft>
              <a:defRPr/>
            </a:pPr>
            <a:r>
              <a:rPr lang="en-US" sz="32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Pentingnya</a:t>
            </a:r>
            <a:r>
              <a:rPr lang="en-US" sz="32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2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200" b="1" dirty="0">
                <a:solidFill>
                  <a:srgbClr val="002060"/>
                </a:solidFill>
                <a:latin typeface="Verdana" panose="020B0604030504040204" pitchFamily="34" charset="0"/>
                <a:ea typeface="Verdana" panose="020B0604030504040204" pitchFamily="34" charset="0"/>
                <a:cs typeface="Verdana" panose="020B0604030504040204" pitchFamily="34" charset="0"/>
              </a:rPr>
              <a:t> Di </a:t>
            </a:r>
            <a:r>
              <a:rPr lang="en-US" sz="32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Dunia</a:t>
            </a:r>
            <a:r>
              <a:rPr lang="en-US" sz="32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2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Maya (2)</a:t>
            </a:r>
            <a:endParaRPr lang="en-US" sz="32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73059" name="Rectangle 3"/>
          <p:cNvSpPr>
            <a:spLocks noGrp="1" noChangeArrowheads="1"/>
          </p:cNvSpPr>
          <p:nvPr>
            <p:ph idx="1"/>
          </p:nvPr>
        </p:nvSpPr>
        <p:spPr>
          <a:xfrm>
            <a:off x="822325" y="1773238"/>
            <a:ext cx="8142288" cy="4022725"/>
          </a:xfrm>
        </p:spPr>
        <p:txBody>
          <a:bodyPr/>
          <a:lstStyle/>
          <a:p>
            <a:pPr marL="285750" indent="-285750" eaLnBrk="1" hangingPunct="1">
              <a:lnSpc>
                <a:spcPct val="80000"/>
              </a:lnSpc>
              <a:buFont typeface="Wingdings" panose="05000000000000000000" pitchFamily="2" charset="2"/>
              <a:buChar char="ü"/>
            </a:pPr>
            <a:r>
              <a:rPr lang="en-US" altLang="en-US" sz="2400" smtClean="0"/>
              <a:t>Netiket adalah etika dalam berkomunikasi menggunakan internet.</a:t>
            </a:r>
          </a:p>
          <a:p>
            <a:pPr marL="285750" indent="-285750" eaLnBrk="1" hangingPunct="1">
              <a:lnSpc>
                <a:spcPct val="80000"/>
              </a:lnSpc>
              <a:buFont typeface="Wingdings" panose="05000000000000000000" pitchFamily="2" charset="2"/>
              <a:buChar char="ü"/>
            </a:pPr>
            <a:r>
              <a:rPr lang="en-US" altLang="en-US" sz="2400" smtClean="0"/>
              <a:t>Standarisasi netiket ditetapkan oleh IETF (The Internet Engineering Task Force).</a:t>
            </a:r>
          </a:p>
          <a:p>
            <a:pPr marL="285750" indent="-285750" eaLnBrk="1" hangingPunct="1">
              <a:lnSpc>
                <a:spcPct val="80000"/>
              </a:lnSpc>
              <a:buFont typeface="Wingdings" panose="05000000000000000000" pitchFamily="2" charset="2"/>
              <a:buChar char="ü"/>
            </a:pPr>
            <a:r>
              <a:rPr lang="en-US" altLang="en-US" sz="2400" smtClean="0"/>
              <a:t>IETF adalah suatu komunitas masyarakat internasional yang terdiri dari para perancang jaringan, operator, penjual dan peneliti yang terkait dengan evolusi arsitektur dan pengoperasian internet.</a:t>
            </a:r>
          </a:p>
          <a:p>
            <a:pPr marL="285750" indent="-285750" eaLnBrk="1" hangingPunct="1">
              <a:lnSpc>
                <a:spcPct val="80000"/>
              </a:lnSpc>
              <a:buFont typeface="Wingdings" panose="05000000000000000000" pitchFamily="2" charset="2"/>
              <a:buChar char="ü"/>
            </a:pPr>
            <a:r>
              <a:rPr lang="en-US" altLang="en-US" sz="2400" smtClean="0"/>
              <a:t>Untuk lebih jelasnya bisa dikunjungi situs resmi organisasi tersebut di www.ietf.org.</a:t>
            </a:r>
          </a:p>
        </p:txBody>
      </p:sp>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3"/>
          <p:cNvSpPr>
            <a:spLocks noGrp="1" noChangeArrowheads="1"/>
          </p:cNvSpPr>
          <p:nvPr>
            <p:ph idx="1"/>
          </p:nvPr>
        </p:nvSpPr>
        <p:spPr>
          <a:xfrm>
            <a:off x="806450" y="1738313"/>
            <a:ext cx="8229600" cy="5867400"/>
          </a:xfrm>
        </p:spPr>
        <p:txBody>
          <a:bodyPr/>
          <a:lstStyle/>
          <a:p>
            <a:pPr eaLnBrk="1" hangingPunct="1"/>
            <a:r>
              <a:rPr lang="en-US" altLang="en-US" sz="2400" smtClean="0"/>
              <a:t>Beberapa point yang diatur dalam netiket adalah :</a:t>
            </a:r>
          </a:p>
          <a:p>
            <a:pPr lvl="1" indent="-325438" eaLnBrk="1" hangingPunct="1">
              <a:buFont typeface="Wingdings" panose="05000000000000000000" pitchFamily="2" charset="2"/>
              <a:buChar char="§"/>
            </a:pPr>
            <a:r>
              <a:rPr lang="en-US" altLang="en-US" sz="2400" smtClean="0"/>
              <a:t>Netiket dalam one to one communications.</a:t>
            </a:r>
          </a:p>
          <a:p>
            <a:pPr marL="384175" lvl="2" indent="0" eaLnBrk="1" hangingPunct="1">
              <a:buFont typeface="Calibri" panose="020F0502020204030204" pitchFamily="34" charset="0"/>
              <a:buNone/>
            </a:pPr>
            <a:r>
              <a:rPr lang="en-US" altLang="en-US" sz="2400" smtClean="0"/>
              <a:t>Yang dimaksudkan adalah kondisi dimana komunikasi terjadi antar individu “face to face” dalam sebuah dialog. Sebagai contoh adalah komunikasi via eletronic mail.</a:t>
            </a:r>
          </a:p>
          <a:p>
            <a:pPr marL="384175" lvl="2" indent="0" eaLnBrk="1" hangingPunct="1">
              <a:buFont typeface="Calibri" panose="020F0502020204030204" pitchFamily="34" charset="0"/>
              <a:buNone/>
            </a:pPr>
            <a:r>
              <a:rPr lang="en-US" altLang="en-US" sz="2400" smtClean="0"/>
              <a:t>Beberapa hal tentang netiket pada komunikasi dengan email :</a:t>
            </a:r>
          </a:p>
          <a:p>
            <a:pPr marL="566738" lvl="3" indent="0" eaLnBrk="1" hangingPunct="1">
              <a:buFont typeface="Calibri" panose="020F0502020204030204" pitchFamily="34" charset="0"/>
              <a:buNone/>
            </a:pPr>
            <a:r>
              <a:rPr lang="en-US" altLang="en-US" sz="2400" smtClean="0"/>
              <a:t>1) Perlakukan e-mail secara pribadi</a:t>
            </a:r>
          </a:p>
          <a:p>
            <a:pPr marL="971550" lvl="4" indent="0" eaLnBrk="1" hangingPunct="1">
              <a:buFont typeface="Calibri" panose="020F0502020204030204" pitchFamily="34" charset="0"/>
              <a:buNone/>
            </a:pPr>
            <a:r>
              <a:rPr lang="en-US" altLang="en-US" sz="2400" smtClean="0"/>
              <a:t>Jika seseorang mengirim informasi atau gagasan kepada anda secara pribadi, anda tidak sepatutnya mengirimnya ke forum umum.</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3"/>
          <p:cNvSpPr>
            <a:spLocks noGrp="1" noChangeArrowheads="1"/>
          </p:cNvSpPr>
          <p:nvPr>
            <p:ph idx="1"/>
          </p:nvPr>
        </p:nvSpPr>
        <p:spPr>
          <a:xfrm>
            <a:off x="323850" y="1801813"/>
            <a:ext cx="8558213" cy="6019800"/>
          </a:xfrm>
        </p:spPr>
        <p:txBody>
          <a:bodyPr/>
          <a:lstStyle/>
          <a:p>
            <a:pPr marL="566738" lvl="3" indent="0" eaLnBrk="1" hangingPunct="1">
              <a:buFont typeface="Calibri" panose="020F0502020204030204" pitchFamily="34" charset="0"/>
              <a:buNone/>
            </a:pPr>
            <a:r>
              <a:rPr lang="en-US" altLang="en-US" sz="2400" smtClean="0"/>
              <a:t>2) Jangan membicarakan orang lain</a:t>
            </a:r>
          </a:p>
          <a:p>
            <a:pPr marL="971550" lvl="4" indent="0" eaLnBrk="1" hangingPunct="1">
              <a:buFont typeface="Calibri" panose="020F0502020204030204" pitchFamily="34" charset="0"/>
              <a:buNone/>
            </a:pPr>
            <a:r>
              <a:rPr lang="en-US" altLang="en-US" sz="2400" smtClean="0"/>
              <a:t>Jangan membicarakan orang lain apalagi kejelekannya. Berhati-hatilah terhadap apa yang anda tulis. E-mail memiliki fasilitas “forward” yang dapat mengijinkan si penerima untuk meneruskannya ke orang lain.</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3"/>
          <p:cNvSpPr>
            <a:spLocks noGrp="1" noChangeArrowheads="1"/>
          </p:cNvSpPr>
          <p:nvPr>
            <p:ph idx="1"/>
          </p:nvPr>
        </p:nvSpPr>
        <p:spPr>
          <a:xfrm>
            <a:off x="381000" y="1773238"/>
            <a:ext cx="8763000" cy="6019800"/>
          </a:xfrm>
        </p:spPr>
        <p:txBody>
          <a:bodyPr/>
          <a:lstStyle/>
          <a:p>
            <a:pPr marL="566738" lvl="3" indent="0" eaLnBrk="1" hangingPunct="1">
              <a:buFont typeface="Calibri" panose="020F0502020204030204" pitchFamily="34" charset="0"/>
              <a:buNone/>
            </a:pPr>
            <a:r>
              <a:rPr lang="en-US" altLang="en-US" sz="2400" smtClean="0"/>
              <a:t>3) Jangan menggunakan CC</a:t>
            </a:r>
          </a:p>
          <a:p>
            <a:pPr marL="914400" lvl="4" indent="0" eaLnBrk="1" hangingPunct="1">
              <a:buFont typeface="Calibri" panose="020F0502020204030204" pitchFamily="34" charset="0"/>
              <a:buNone/>
            </a:pPr>
            <a:r>
              <a:rPr lang="en-US" altLang="en-US" sz="2400" smtClean="0"/>
              <a:t>Jika anda mengirimkan mail ke sejumlah orang, jangan cantumkan nama-nama pada kolom CC. </a:t>
            </a:r>
          </a:p>
          <a:p>
            <a:pPr marL="914400" lvl="4" indent="0" eaLnBrk="1" hangingPunct="1">
              <a:buFont typeface="Calibri" panose="020F0502020204030204" pitchFamily="34" charset="0"/>
              <a:buNone/>
            </a:pPr>
            <a:r>
              <a:rPr lang="en-US" altLang="en-US" sz="2400" smtClean="0"/>
              <a:t>Jika anda melakukannya maka semua orang yang menerima email anda akan bisa melihat alamat-alamat email orang lain.</a:t>
            </a:r>
          </a:p>
          <a:p>
            <a:pPr marL="914400" lvl="4" indent="0" eaLnBrk="1" hangingPunct="1">
              <a:buFont typeface="Calibri" panose="020F0502020204030204" pitchFamily="34" charset="0"/>
              <a:buNone/>
            </a:pPr>
            <a:r>
              <a:rPr lang="en-US" altLang="en-US" sz="2400" smtClean="0"/>
              <a:t>Gunakan BCC (blind Carbon Copy) </a:t>
            </a:r>
            <a:r>
              <a:rPr lang="en-US" altLang="en-US" sz="2400" smtClean="0">
                <a:sym typeface="Wingdings" panose="05000000000000000000" pitchFamily="2" charset="2"/>
              </a:rPr>
              <a:t> setiap orang hanya bisa melihat alamat emailnya sendiri.</a:t>
            </a:r>
            <a:endParaRPr lang="en-US" altLang="en-US" sz="2400" smtClean="0"/>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(4)</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3"/>
          <p:cNvSpPr>
            <a:spLocks noGrp="1" noChangeArrowheads="1"/>
          </p:cNvSpPr>
          <p:nvPr>
            <p:ph idx="1"/>
          </p:nvPr>
        </p:nvSpPr>
        <p:spPr>
          <a:xfrm>
            <a:off x="395288" y="1773238"/>
            <a:ext cx="8763000" cy="6019800"/>
          </a:xfrm>
        </p:spPr>
        <p:txBody>
          <a:bodyPr/>
          <a:lstStyle/>
          <a:p>
            <a:pPr marL="566738" lvl="3" indent="0" eaLnBrk="1" hangingPunct="1">
              <a:buFont typeface="Calibri" panose="020F0502020204030204" pitchFamily="34" charset="0"/>
              <a:buNone/>
            </a:pPr>
            <a:r>
              <a:rPr lang="en-US" altLang="en-US" sz="2400" smtClean="0"/>
              <a:t>4) Jangan gunakan format HTML</a:t>
            </a:r>
          </a:p>
          <a:p>
            <a:pPr marL="1028700" lvl="4" indent="0" eaLnBrk="1" hangingPunct="1">
              <a:buFont typeface="Calibri" panose="020F0502020204030204" pitchFamily="34" charset="0"/>
              <a:buNone/>
            </a:pPr>
            <a:r>
              <a:rPr lang="en-US" altLang="en-US" sz="2400" smtClean="0"/>
              <a:t>Jika anda mengirimkan sebuah pesan penting ke rekan anda, jangan gunakan format HTML tanpa memastikan bahwa program email rekan anda bisa memahami kode HTML.</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(5)</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3"/>
          <p:cNvSpPr>
            <a:spLocks noGrp="1" noChangeArrowheads="1"/>
          </p:cNvSpPr>
          <p:nvPr>
            <p:ph idx="1"/>
          </p:nvPr>
        </p:nvSpPr>
        <p:spPr>
          <a:xfrm>
            <a:off x="539750" y="1773238"/>
            <a:ext cx="8229600" cy="5516562"/>
          </a:xfrm>
        </p:spPr>
        <p:txBody>
          <a:bodyPr rtlCol="0">
            <a:noAutofit/>
          </a:bodyPr>
          <a:lstStyle/>
          <a:p>
            <a:pPr marL="726948" lvl="2" indent="-342900" eaLnBrk="1" fontAlgn="auto" hangingPunct="1">
              <a:buFont typeface="Wingdings" panose="05000000000000000000" pitchFamily="2" charset="2"/>
              <a:buChar char="§"/>
              <a:defRPr/>
            </a:pPr>
            <a:r>
              <a:rPr lang="en-US" altLang="en-US" sz="2400" dirty="0" err="1" smtClean="0">
                <a:solidFill>
                  <a:schemeClr val="tx1">
                    <a:lumMod val="75000"/>
                    <a:lumOff val="25000"/>
                  </a:schemeClr>
                </a:solidFill>
              </a:rPr>
              <a:t>Sedangkan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untuk</a:t>
            </a:r>
            <a:r>
              <a:rPr lang="en-US" altLang="en-US" sz="2400" dirty="0" smtClean="0">
                <a:solidFill>
                  <a:schemeClr val="tx1">
                    <a:lumMod val="75000"/>
                    <a:lumOff val="25000"/>
                  </a:schemeClr>
                </a:solidFill>
              </a:rPr>
              <a:t> administrator email </a:t>
            </a:r>
            <a:r>
              <a:rPr lang="en-US" altLang="en-US" sz="2400" dirty="0" err="1" smtClean="0">
                <a:solidFill>
                  <a:schemeClr val="tx1">
                    <a:lumMod val="75000"/>
                    <a:lumOff val="25000"/>
                  </a:schemeClr>
                </a:solidFill>
              </a:rPr>
              <a:t>tersebut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terdapat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beberapa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hal</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sebaiknya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dilakukan</a:t>
            </a:r>
            <a:r>
              <a:rPr lang="en-US" altLang="en-US" sz="2400" dirty="0" smtClean="0">
                <a:solidFill>
                  <a:schemeClr val="tx1">
                    <a:lumMod val="75000"/>
                    <a:lumOff val="25000"/>
                  </a:schemeClr>
                </a:solidFill>
              </a:rPr>
              <a:t>:</a:t>
            </a:r>
          </a:p>
          <a:p>
            <a:pPr marL="566928" lvl="2" indent="-182880" eaLnBrk="1" fontAlgn="auto" hangingPunct="1">
              <a:defRPr/>
            </a:pPr>
            <a:endParaRPr lang="en-US" altLang="en-US" sz="2400" dirty="0" smtClean="0">
              <a:solidFill>
                <a:schemeClr val="tx1">
                  <a:lumMod val="75000"/>
                  <a:lumOff val="25000"/>
                </a:schemeClr>
              </a:solidFill>
            </a:endParaRPr>
          </a:p>
          <a:p>
            <a:pPr marL="971550" lvl="3" indent="-285750" eaLnBrk="1" fontAlgn="auto" hangingPunct="1">
              <a:buFont typeface="Calibri" panose="020F0502020204030204" pitchFamily="34" charset="0"/>
              <a:buNone/>
              <a:defRPr/>
            </a:pPr>
            <a:r>
              <a:rPr lang="en-US" altLang="en-US" sz="2400" dirty="0" smtClean="0">
                <a:solidFill>
                  <a:schemeClr val="tx1">
                    <a:lumMod val="75000"/>
                    <a:lumOff val="25000"/>
                  </a:schemeClr>
                </a:solidFill>
              </a:rPr>
              <a:t>1) </a:t>
            </a:r>
            <a:r>
              <a:rPr lang="en-US" altLang="en-US" sz="2400" dirty="0" err="1" smtClean="0">
                <a:solidFill>
                  <a:schemeClr val="tx1">
                    <a:lumMod val="75000"/>
                    <a:lumOff val="25000"/>
                  </a:schemeClr>
                </a:solidFill>
              </a:rPr>
              <a:t>Lakukan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publikasi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secara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tertulis</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tentang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petunjuk-petunjuk</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harus</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dilakukan</a:t>
            </a:r>
            <a:r>
              <a:rPr lang="en-US" altLang="en-US" sz="2400" dirty="0" smtClean="0">
                <a:solidFill>
                  <a:schemeClr val="tx1">
                    <a:lumMod val="75000"/>
                    <a:lumOff val="25000"/>
                  </a:schemeClr>
                </a:solidFill>
              </a:rPr>
              <a:t> user </a:t>
            </a:r>
            <a:r>
              <a:rPr lang="en-US" altLang="en-US" sz="2400" dirty="0" err="1" smtClean="0">
                <a:solidFill>
                  <a:schemeClr val="tx1">
                    <a:lumMod val="75000"/>
                    <a:lumOff val="25000"/>
                  </a:schemeClr>
                </a:solidFill>
              </a:rPr>
              <a:t>jika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dihadapkan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pada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pesan</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tidak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sah</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ilegal</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dalam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pemakaian</a:t>
            </a:r>
            <a:r>
              <a:rPr lang="en-US" altLang="en-US" sz="2400" dirty="0" smtClean="0">
                <a:solidFill>
                  <a:schemeClr val="tx1">
                    <a:lumMod val="75000"/>
                    <a:lumOff val="25000"/>
                  </a:schemeClr>
                </a:solidFill>
              </a:rPr>
              <a:t> email.</a:t>
            </a:r>
          </a:p>
          <a:p>
            <a:pPr marL="749808" lvl="3" indent="-182880" eaLnBrk="1" fontAlgn="auto" hangingPunct="1">
              <a:defRPr/>
            </a:pPr>
            <a:endParaRPr lang="en-US" altLang="en-US" sz="2400" dirty="0" smtClean="0">
              <a:solidFill>
                <a:schemeClr val="tx1">
                  <a:lumMod val="75000"/>
                  <a:lumOff val="25000"/>
                </a:schemeClr>
              </a:solidFill>
            </a:endParaRP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(6)</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22531"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22532"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3"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3"/>
          <p:cNvSpPr>
            <a:spLocks noGrp="1" noChangeArrowheads="1"/>
          </p:cNvSpPr>
          <p:nvPr>
            <p:ph idx="1"/>
          </p:nvPr>
        </p:nvSpPr>
        <p:spPr>
          <a:xfrm>
            <a:off x="323850" y="1728788"/>
            <a:ext cx="8229600" cy="5516562"/>
          </a:xfrm>
        </p:spPr>
        <p:txBody>
          <a:bodyPr/>
          <a:lstStyle/>
          <a:p>
            <a:pPr marL="857250" lvl="3" indent="-290513" eaLnBrk="1" hangingPunct="1">
              <a:buFont typeface="Calibri" panose="020F0502020204030204" pitchFamily="34" charset="0"/>
              <a:buNone/>
            </a:pPr>
            <a:r>
              <a:rPr lang="en-US" altLang="en-US" sz="2400" smtClean="0"/>
              <a:t>2) Jelaskan aturan-aturan kepada pengguna mengenai kuota disk atau sistem rule yang lain.</a:t>
            </a:r>
          </a:p>
          <a:p>
            <a:pPr marL="857250" lvl="3" indent="-290513" eaLnBrk="1" hangingPunct="1">
              <a:buFont typeface="Calibri" panose="020F0502020204030204" pitchFamily="34" charset="0"/>
              <a:buNone/>
            </a:pPr>
            <a:endParaRPr lang="en-US" altLang="en-US" sz="2400" smtClean="0"/>
          </a:p>
          <a:p>
            <a:pPr marL="857250" lvl="3" indent="-290513" eaLnBrk="1" hangingPunct="1">
              <a:buFont typeface="Calibri" panose="020F0502020204030204" pitchFamily="34" charset="0"/>
              <a:buNone/>
            </a:pPr>
            <a:r>
              <a:rPr lang="en-US" altLang="en-US" sz="2400" smtClean="0"/>
              <a:t>3) Berikan jawaban dengan segera ke pengguna jika ada pertanyaan-pertanyaan mengenai pesan yang tidak sah (ilegal) tersebut dengan segera.</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(7)</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3"/>
          <p:cNvSpPr>
            <a:spLocks noGrp="1" noChangeArrowheads="1"/>
          </p:cNvSpPr>
          <p:nvPr>
            <p:ph idx="1"/>
          </p:nvPr>
        </p:nvSpPr>
        <p:spPr>
          <a:xfrm>
            <a:off x="735013" y="1728788"/>
            <a:ext cx="8229600" cy="5516562"/>
          </a:xfrm>
        </p:spPr>
        <p:txBody>
          <a:bodyPr/>
          <a:lstStyle/>
          <a:p>
            <a:pPr marL="571500" lvl="1" indent="-371475" eaLnBrk="1" hangingPunct="1">
              <a:buFont typeface="Wingdings" panose="05000000000000000000" pitchFamily="2" charset="2"/>
              <a:buChar char="§"/>
            </a:pPr>
            <a:r>
              <a:rPr lang="en-US" altLang="en-US" sz="2400" smtClean="0"/>
              <a:t>Netiket dalam one to many communications.</a:t>
            </a:r>
          </a:p>
          <a:p>
            <a:pPr marL="857250" lvl="2" indent="-285750" eaLnBrk="1" hangingPunct="1">
              <a:buFont typeface="Calibri" panose="020F0502020204030204" pitchFamily="34" charset="0"/>
              <a:buNone/>
            </a:pPr>
            <a:r>
              <a:rPr lang="en-US" altLang="en-US" sz="2400" smtClean="0"/>
              <a:t>1) Yang dimaksudkan adalah komunikasi satu orang dengan beberapa orang sekaligus.</a:t>
            </a:r>
          </a:p>
          <a:p>
            <a:pPr marL="857250" lvl="2" indent="-285750" eaLnBrk="1" hangingPunct="1">
              <a:buFont typeface="Calibri" panose="020F0502020204030204" pitchFamily="34" charset="0"/>
              <a:buNone/>
            </a:pPr>
            <a:r>
              <a:rPr lang="en-US" altLang="en-US" sz="2400" smtClean="0"/>
              <a:t>2) Seperti mailing list dan net news.</a:t>
            </a:r>
          </a:p>
        </p:txBody>
      </p:sp>
      <p:sp>
        <p:nvSpPr>
          <p:cNvPr id="3" name="Rectangle 2"/>
          <p:cNvSpPr>
            <a:spLocks noGrp="1" noChangeArrowheads="1"/>
          </p:cNvSpPr>
          <p:nvPr>
            <p:ph type="title"/>
          </p:nvPr>
        </p:nvSpPr>
        <p:spPr>
          <a:xfrm>
            <a:off x="773113" y="323850"/>
            <a:ext cx="7543800" cy="1449388"/>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(8)</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Rectangle 3"/>
          <p:cNvSpPr>
            <a:spLocks noGrp="1" noChangeArrowheads="1"/>
          </p:cNvSpPr>
          <p:nvPr>
            <p:ph idx="1"/>
          </p:nvPr>
        </p:nvSpPr>
        <p:spPr>
          <a:xfrm>
            <a:off x="539750" y="1773238"/>
            <a:ext cx="8229600" cy="5592762"/>
          </a:xfrm>
        </p:spPr>
        <p:txBody>
          <a:bodyPr/>
          <a:lstStyle/>
          <a:p>
            <a:pPr marL="742950" lvl="2" indent="-358775" eaLnBrk="1" hangingPunct="1">
              <a:buFont typeface="Wingdings" panose="05000000000000000000" pitchFamily="2" charset="2"/>
              <a:buChar char="§"/>
            </a:pPr>
            <a:r>
              <a:rPr lang="en-US" altLang="en-US" sz="2400" smtClean="0"/>
              <a:t>Beberapa netiket untuk berkomunikasi bagi pengguna mailing list atau netnews :</a:t>
            </a:r>
          </a:p>
          <a:p>
            <a:pPr marL="1085850" lvl="3" indent="-342900" eaLnBrk="1" hangingPunct="1">
              <a:buFont typeface="Calibri" panose="020F0502020204030204" pitchFamily="34" charset="0"/>
              <a:buNone/>
            </a:pPr>
            <a:r>
              <a:rPr lang="en-US" altLang="en-US" sz="2400" smtClean="0"/>
              <a:t>1) Baca terlebih dahulu mailing list sebelum memutuskan untuk melakukan posting surat yang pertama kali ke mailing list tersebut. Hal ini akan membantu kita untuk mengerti lingkungan mailing list yang akan dimasuki tersebut.</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(9)</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3"/>
          <p:cNvSpPr>
            <a:spLocks noGrp="1" noChangeArrowheads="1"/>
          </p:cNvSpPr>
          <p:nvPr>
            <p:ph idx="1"/>
          </p:nvPr>
        </p:nvSpPr>
        <p:spPr>
          <a:xfrm>
            <a:off x="374650" y="1736725"/>
            <a:ext cx="8229600" cy="5592763"/>
          </a:xfrm>
        </p:spPr>
        <p:txBody>
          <a:bodyPr/>
          <a:lstStyle/>
          <a:p>
            <a:pPr marL="914400" lvl="3" indent="-347663" eaLnBrk="1" hangingPunct="1">
              <a:buFont typeface="Calibri" panose="020F0502020204030204" pitchFamily="34" charset="0"/>
              <a:buNone/>
            </a:pPr>
            <a:r>
              <a:rPr lang="en-US" altLang="en-US" sz="2400" smtClean="0"/>
              <a:t>2) Berhati-hatilah dengan kata-kata yang akan ditulis. Ingat bahwa kata-kata tersebut akan disimpan disuatu lokasi yang bisa diakses oleh orang banyak dan akan tersimpan dalam jangka waktu yang lama.</a:t>
            </a:r>
          </a:p>
          <a:p>
            <a:pPr marL="914400" lvl="3" indent="-347663" eaLnBrk="1" hangingPunct="1">
              <a:buFont typeface="Calibri" panose="020F0502020204030204" pitchFamily="34" charset="0"/>
              <a:buNone/>
            </a:pPr>
            <a:endParaRPr lang="en-US" altLang="en-US" sz="2400" smtClean="0"/>
          </a:p>
          <a:p>
            <a:pPr marL="914400" lvl="3" indent="-347663" eaLnBrk="1" hangingPunct="1">
              <a:buFont typeface="Calibri" panose="020F0502020204030204" pitchFamily="34" charset="0"/>
              <a:buNone/>
            </a:pPr>
            <a:r>
              <a:rPr lang="en-US" altLang="en-US" sz="2400" smtClean="0"/>
              <a:t>3) Artikel atau tulisan yang akan diposting haruslah ringkas dan to the point.</a:t>
            </a:r>
          </a:p>
        </p:txBody>
      </p:sp>
      <p:sp>
        <p:nvSpPr>
          <p:cNvPr id="3" name="Rectangle 2"/>
          <p:cNvSpPr>
            <a:spLocks noGrp="1" noChangeArrowheads="1"/>
          </p:cNvSpPr>
          <p:nvPr>
            <p:ph type="title"/>
          </p:nvPr>
        </p:nvSpPr>
        <p:spPr>
          <a:xfrm>
            <a:off x="822325" y="287338"/>
            <a:ext cx="7781925" cy="1449387"/>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(10)</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3"/>
          <p:cNvSpPr>
            <a:spLocks noGrp="1" noChangeArrowheads="1"/>
          </p:cNvSpPr>
          <p:nvPr>
            <p:ph idx="1"/>
          </p:nvPr>
        </p:nvSpPr>
        <p:spPr>
          <a:xfrm>
            <a:off x="539750" y="1773238"/>
            <a:ext cx="8229600" cy="5592762"/>
          </a:xfrm>
        </p:spPr>
        <p:txBody>
          <a:bodyPr/>
          <a:lstStyle/>
          <a:p>
            <a:pPr marL="742950" lvl="3" indent="-342900" eaLnBrk="1" hangingPunct="1">
              <a:buFont typeface="Calibri" panose="020F0502020204030204" pitchFamily="34" charset="0"/>
              <a:buNone/>
            </a:pPr>
            <a:r>
              <a:rPr lang="en-US" altLang="en-US" sz="2400" smtClean="0"/>
              <a:t>4) Tidak boleh mengirimkan artikel yang berbau spoofing (pemalsuan) dan lelucon kecuali mailing list bernuansa humor.</a:t>
            </a:r>
          </a:p>
          <a:p>
            <a:pPr marL="742950" lvl="3" indent="-342900" eaLnBrk="1" hangingPunct="1">
              <a:buFont typeface="Calibri" panose="020F0502020204030204" pitchFamily="34" charset="0"/>
              <a:buNone/>
            </a:pPr>
            <a:endParaRPr lang="en-US" altLang="en-US" sz="2400" smtClean="0"/>
          </a:p>
          <a:p>
            <a:pPr marL="742950" lvl="3" indent="-342900" eaLnBrk="1" hangingPunct="1">
              <a:buFont typeface="Calibri" panose="020F0502020204030204" pitchFamily="34" charset="0"/>
              <a:buNone/>
            </a:pPr>
            <a:r>
              <a:rPr lang="en-US" altLang="en-US" sz="2400" smtClean="0"/>
              <a:t>5) Jangan mengirim file yang berukuran besar karena dapat mengganggu sistem. Akan lebih baik menggunakan hyperlink yang menunjukkan pada resources lain yang dituju.</a:t>
            </a:r>
          </a:p>
        </p:txBody>
      </p:sp>
      <p:sp>
        <p:nvSpPr>
          <p:cNvPr id="3" name="Rectangle 2"/>
          <p:cNvSpPr>
            <a:spLocks noGrp="1" noChangeArrowheads="1"/>
          </p:cNvSpPr>
          <p:nvPr>
            <p:ph type="title"/>
          </p:nvPr>
        </p:nvSpPr>
        <p:spPr>
          <a:xfrm>
            <a:off x="822325" y="287338"/>
            <a:ext cx="7947025" cy="1449387"/>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(11)</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3"/>
          <p:cNvSpPr>
            <a:spLocks noGrp="1" noChangeArrowheads="1"/>
          </p:cNvSpPr>
          <p:nvPr>
            <p:ph idx="1"/>
          </p:nvPr>
        </p:nvSpPr>
        <p:spPr>
          <a:xfrm>
            <a:off x="395288" y="1724025"/>
            <a:ext cx="8229600" cy="5592763"/>
          </a:xfrm>
        </p:spPr>
        <p:txBody>
          <a:bodyPr/>
          <a:lstStyle/>
          <a:p>
            <a:pPr marL="800100" lvl="2" indent="-342900" eaLnBrk="1" hangingPunct="1">
              <a:buFont typeface="Wingdings" panose="05000000000000000000" pitchFamily="2" charset="2"/>
              <a:buChar char="§"/>
            </a:pPr>
            <a:r>
              <a:rPr lang="en-US" altLang="en-US" sz="2400" smtClean="0"/>
              <a:t>Sedangkan bagi administrator mailing list berlaku netiket yaitu:</a:t>
            </a:r>
          </a:p>
          <a:p>
            <a:pPr marL="1143000" lvl="3" indent="-342900" eaLnBrk="1" hangingPunct="1">
              <a:buFont typeface="Calibri" panose="020F0502020204030204" pitchFamily="34" charset="0"/>
              <a:buNone/>
            </a:pPr>
            <a:r>
              <a:rPr lang="en-US" altLang="en-US" sz="2400" smtClean="0"/>
              <a:t>1) Memperjelas aturan-aturan tentang pemakaian mailing list atau netnews sejelas-jelasnya, tentang bagaimana berlangganan netnews, bagaimana mendaftar mailing list, dan bagaimana melakukan posting, dll.</a:t>
            </a:r>
          </a:p>
          <a:p>
            <a:pPr marL="1143000" lvl="3" indent="-342900" eaLnBrk="1" hangingPunct="1">
              <a:buFont typeface="Calibri" panose="020F0502020204030204" pitchFamily="34" charset="0"/>
              <a:buNone/>
            </a:pPr>
            <a:r>
              <a:rPr lang="en-US" altLang="en-US" sz="2400" smtClean="0"/>
              <a:t>2) Jelaskan aturan-aturan kepada pengguna mengenai kuota disk atau sistem rules ang lain.</a:t>
            </a:r>
          </a:p>
          <a:p>
            <a:pPr marL="1143000" lvl="3" indent="-342900" eaLnBrk="1" hangingPunct="1">
              <a:buFont typeface="Calibri" panose="020F0502020204030204" pitchFamily="34" charset="0"/>
              <a:buNone/>
            </a:pPr>
            <a:r>
              <a:rPr lang="en-US" altLang="en-US" sz="2400" smtClean="0"/>
              <a:t>3) Pastikan untuk memonitor kondisi sistem setiap waktu termasuk bagaimana kondisi jaringan sistem tersebut, dsb.</a:t>
            </a:r>
          </a:p>
        </p:txBody>
      </p:sp>
      <p:sp>
        <p:nvSpPr>
          <p:cNvPr id="3" name="Rectangle 2"/>
          <p:cNvSpPr>
            <a:spLocks noGrp="1" noChangeArrowheads="1"/>
          </p:cNvSpPr>
          <p:nvPr>
            <p:ph type="title"/>
          </p:nvPr>
        </p:nvSpPr>
        <p:spPr>
          <a:xfrm>
            <a:off x="822325" y="287338"/>
            <a:ext cx="7802563" cy="1449387"/>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Contoh</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(12)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Pelanggaran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Berinternet</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85347" name="Rectangle 3"/>
          <p:cNvSpPr>
            <a:spLocks noGrp="1" noChangeArrowheads="1"/>
          </p:cNvSpPr>
          <p:nvPr>
            <p:ph idx="1"/>
          </p:nvPr>
        </p:nvSpPr>
        <p:spPr>
          <a:xfrm>
            <a:off x="822325" y="1846263"/>
            <a:ext cx="8142288" cy="4022725"/>
          </a:xfrm>
        </p:spPr>
        <p:txBody>
          <a:bodyPr/>
          <a:lstStyle/>
          <a:p>
            <a:pPr marL="285750" indent="-285750" eaLnBrk="1" hangingPunct="1">
              <a:buFont typeface="Wingdings" panose="05000000000000000000" pitchFamily="2" charset="2"/>
              <a:buChar char="ü"/>
            </a:pPr>
            <a:r>
              <a:rPr lang="en-US" altLang="en-US" sz="2400" smtClean="0"/>
              <a:t>Seperti halnya etika dalam kehidupan bermasyarakat, sanksi yang diperoleh terhadap suatu pelanggaran adalah sanksi sosial.</a:t>
            </a:r>
          </a:p>
          <a:p>
            <a:pPr marL="285750" indent="-285750" eaLnBrk="1" hangingPunct="1">
              <a:buFont typeface="Wingdings" panose="05000000000000000000" pitchFamily="2" charset="2"/>
              <a:buChar char="ü"/>
            </a:pPr>
            <a:r>
              <a:rPr lang="en-US" altLang="en-US" sz="2400" smtClean="0"/>
              <a:t>Sanksi sosial tersebut bisa berupa teguran atau bahkan dikucilkan dari kehidupan bermasyarakat.</a:t>
            </a:r>
          </a:p>
          <a:p>
            <a:pPr marL="285750" indent="-285750" eaLnBrk="1" hangingPunct="1">
              <a:buFont typeface="Wingdings" panose="05000000000000000000" pitchFamily="2" charset="2"/>
              <a:buChar char="ü"/>
            </a:pPr>
            <a:r>
              <a:rPr lang="en-US" altLang="en-US" sz="2400" smtClean="0"/>
              <a:t>Lain halnya jika pelanggaran etika tersebut berkembang menjadi pelanggaran hukum maka perangkat hukumlah yang akan berbicara tentang sanksi yang diberikan.</a:t>
            </a:r>
          </a:p>
          <a:p>
            <a:pPr marL="285750" indent="-285750" eaLnBrk="1" hangingPunct="1">
              <a:buFont typeface="Wingdings" panose="05000000000000000000" pitchFamily="2" charset="2"/>
              <a:buChar char="ü"/>
            </a:pPr>
            <a:r>
              <a:rPr lang="en-US" altLang="en-US" sz="2400" smtClean="0"/>
              <a:t>Demikian juga dengan pelanggaran etika berinternet, sanksi yang akan diterima adalah dikucilkan dari kehidupan komunitas berinternet, bisa saja dikeluarkan dari keanggotaan mailing list.</a:t>
            </a:r>
          </a:p>
        </p:txBody>
      </p:sp>
    </p:spTree>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Diskusi</a:t>
            </a:r>
            <a:endParaRPr lang="id-ID"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Content Placeholder 2"/>
          <p:cNvSpPr>
            <a:spLocks noGrp="1"/>
          </p:cNvSpPr>
          <p:nvPr>
            <p:ph idx="1"/>
          </p:nvPr>
        </p:nvSpPr>
        <p:spPr/>
        <p:txBody>
          <a:bodyPr rtlCol="0">
            <a:normAutofit/>
          </a:bodyPr>
          <a:lstStyle/>
          <a:p>
            <a:pPr marL="457200" indent="-457200" eaLnBrk="1" fontAlgn="auto" hangingPunct="1">
              <a:buFont typeface="+mj-lt"/>
              <a:buAutoNum type="arabicPeriod"/>
              <a:defRPr/>
            </a:pPr>
            <a:r>
              <a:rPr lang="en-US" sz="2400" dirty="0" err="1" smtClean="0">
                <a:solidFill>
                  <a:schemeClr val="tx1">
                    <a:lumMod val="75000"/>
                    <a:lumOff val="25000"/>
                  </a:schemeClr>
                </a:solidFill>
              </a:rPr>
              <a:t>Cari</a:t>
            </a:r>
            <a:r>
              <a:rPr lang="id-ID" sz="2400" dirty="0" smtClean="0">
                <a:solidFill>
                  <a:schemeClr val="tx1">
                    <a:lumMod val="75000"/>
                    <a:lumOff val="25000"/>
                  </a:schemeClr>
                </a:solidFill>
              </a:rPr>
              <a:t> 5 </a:t>
            </a:r>
            <a:r>
              <a:rPr lang="en-US" sz="2400" dirty="0" smtClean="0">
                <a:solidFill>
                  <a:schemeClr val="tx1">
                    <a:lumMod val="75000"/>
                    <a:lumOff val="25000"/>
                  </a:schemeClr>
                </a:solidFill>
              </a:rPr>
              <a:t>(lima) </a:t>
            </a:r>
            <a:r>
              <a:rPr lang="en-US" sz="2400" dirty="0">
                <a:solidFill>
                  <a:schemeClr val="tx1">
                    <a:lumMod val="75000"/>
                    <a:lumOff val="25000"/>
                  </a:schemeClr>
                </a:solidFill>
              </a:rPr>
              <a:t>c</a:t>
            </a:r>
            <a:r>
              <a:rPr lang="id-ID" sz="2400" dirty="0" smtClean="0">
                <a:solidFill>
                  <a:schemeClr val="tx1">
                    <a:lumMod val="75000"/>
                    <a:lumOff val="25000"/>
                  </a:schemeClr>
                </a:solidFill>
              </a:rPr>
              <a:t>ontoh </a:t>
            </a:r>
            <a:r>
              <a:rPr lang="en-US" sz="2400" dirty="0" err="1" smtClean="0">
                <a:solidFill>
                  <a:schemeClr val="tx1">
                    <a:lumMod val="75000"/>
                    <a:lumOff val="25000"/>
                  </a:schemeClr>
                </a:solidFill>
              </a:rPr>
              <a:t>pelanggaran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etika</a:t>
            </a:r>
            <a:r>
              <a:rPr lang="en-US" sz="2400" dirty="0" smtClean="0">
                <a:solidFill>
                  <a:schemeClr val="tx1">
                    <a:lumMod val="75000"/>
                    <a:lumOff val="25000"/>
                  </a:schemeClr>
                </a:solidFill>
              </a:rPr>
              <a:t> </a:t>
            </a:r>
            <a:r>
              <a:rPr lang="id-ID" sz="2400" dirty="0" smtClean="0">
                <a:solidFill>
                  <a:schemeClr val="tx1">
                    <a:lumMod val="75000"/>
                    <a:lumOff val="25000"/>
                  </a:schemeClr>
                </a:solidFill>
              </a:rPr>
              <a:t>yang</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berkembang</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menjadi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pelanggaran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hukum</a:t>
            </a:r>
            <a:r>
              <a:rPr lang="en-US" sz="2400" dirty="0" smtClean="0">
                <a:solidFill>
                  <a:schemeClr val="tx1">
                    <a:lumMod val="75000"/>
                    <a:lumOff val="25000"/>
                  </a:schemeClr>
                </a:solidFill>
              </a:rPr>
              <a:t> yang </a:t>
            </a:r>
            <a:r>
              <a:rPr lang="en-US" sz="2400" dirty="0" err="1" smtClean="0">
                <a:solidFill>
                  <a:schemeClr val="tx1">
                    <a:lumMod val="75000"/>
                    <a:lumOff val="25000"/>
                  </a:schemeClr>
                </a:solidFill>
              </a:rPr>
              <a:t>terjadi</a:t>
            </a:r>
            <a:r>
              <a:rPr lang="en-US" sz="2400" dirty="0" smtClean="0">
                <a:solidFill>
                  <a:schemeClr val="tx1">
                    <a:lumMod val="75000"/>
                    <a:lumOff val="25000"/>
                  </a:schemeClr>
                </a:solidFill>
              </a:rPr>
              <a:t> di Indonesia</a:t>
            </a:r>
            <a:r>
              <a:rPr lang="id-ID" sz="2400" dirty="0" smtClean="0">
                <a:solidFill>
                  <a:schemeClr val="tx1">
                    <a:lumMod val="75000"/>
                    <a:lumOff val="25000"/>
                  </a:schemeClr>
                </a:solidFill>
              </a:rPr>
              <a:t>.</a:t>
            </a:r>
            <a:endParaRPr lang="en-US" sz="2400" dirty="0" smtClean="0">
              <a:solidFill>
                <a:schemeClr val="tx1">
                  <a:lumMod val="75000"/>
                  <a:lumOff val="25000"/>
                </a:schemeClr>
              </a:solidFill>
            </a:endParaRPr>
          </a:p>
          <a:p>
            <a:pPr marL="457200" indent="-457200" eaLnBrk="1" fontAlgn="auto" hangingPunct="1">
              <a:buFont typeface="+mj-lt"/>
              <a:buAutoNum type="arabicPeriod"/>
              <a:defRPr/>
            </a:pPr>
            <a:r>
              <a:rPr lang="en-US" sz="2400" dirty="0" err="1" smtClean="0">
                <a:solidFill>
                  <a:schemeClr val="tx1">
                    <a:lumMod val="75000"/>
                    <a:lumOff val="25000"/>
                  </a:schemeClr>
                </a:solidFill>
              </a:rPr>
              <a:t>Setiap</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kelompok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memberikan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contoh</a:t>
            </a:r>
            <a:r>
              <a:rPr lang="en-US" sz="2400" dirty="0" smtClean="0">
                <a:solidFill>
                  <a:schemeClr val="tx1">
                    <a:lumMod val="75000"/>
                    <a:lumOff val="25000"/>
                  </a:schemeClr>
                </a:solidFill>
              </a:rPr>
              <a:t> yang </a:t>
            </a:r>
            <a:r>
              <a:rPr lang="en-US" sz="2400" dirty="0" err="1" smtClean="0">
                <a:solidFill>
                  <a:schemeClr val="tx1">
                    <a:lumMod val="75000"/>
                    <a:lumOff val="25000"/>
                  </a:schemeClr>
                </a:solidFill>
              </a:rPr>
              <a:t>berbeda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dengan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kelompok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lainnya</a:t>
            </a:r>
            <a:endParaRPr lang="en-US" sz="2400" dirty="0" smtClean="0">
              <a:solidFill>
                <a:schemeClr val="tx1">
                  <a:lumMod val="75000"/>
                  <a:lumOff val="25000"/>
                </a:schemeClr>
              </a:solidFill>
            </a:endParaRPr>
          </a:p>
          <a:p>
            <a:pPr marL="457200" indent="-457200" eaLnBrk="1" fontAlgn="auto" hangingPunct="1">
              <a:buFont typeface="+mj-lt"/>
              <a:buAutoNum type="arabicPeriod"/>
              <a:defRPr/>
            </a:pPr>
            <a:r>
              <a:rPr lang="en-US" sz="2400" dirty="0" err="1" smtClean="0">
                <a:solidFill>
                  <a:schemeClr val="tx1">
                    <a:lumMod val="75000"/>
                    <a:lumOff val="25000"/>
                  </a:schemeClr>
                </a:solidFill>
              </a:rPr>
              <a:t>Ulas</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setiap</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contoh</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pelanggaran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etika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berikan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penjelasan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tentang</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bagaimana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seharusnya</a:t>
            </a:r>
            <a:r>
              <a:rPr lang="en-US" sz="2400" dirty="0" smtClean="0">
                <a:solidFill>
                  <a:schemeClr val="tx1">
                    <a:lumMod val="75000"/>
                    <a:lumOff val="25000"/>
                  </a:schemeClr>
                </a:solidFill>
              </a:rPr>
              <a:t> agar </a:t>
            </a:r>
            <a:r>
              <a:rPr lang="en-US" sz="2400" dirty="0" err="1" smtClean="0">
                <a:solidFill>
                  <a:schemeClr val="tx1">
                    <a:lumMod val="75000"/>
                    <a:lumOff val="25000"/>
                  </a:schemeClr>
                </a:solidFill>
              </a:rPr>
              <a:t>tidak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terjadi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pelanggaran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etika</a:t>
            </a:r>
            <a:endParaRPr lang="en-US" sz="2400" dirty="0" smtClean="0">
              <a:solidFill>
                <a:schemeClr val="tx1">
                  <a:lumMod val="75000"/>
                  <a:lumOff val="25000"/>
                </a:schemeClr>
              </a:solidFill>
            </a:endParaRPr>
          </a:p>
          <a:p>
            <a:pPr marL="91440" indent="-91440" eaLnBrk="1" fontAlgn="auto" hangingPunct="1">
              <a:defRPr/>
            </a:pPr>
            <a:endParaRPr lang="id-ID" sz="3000" dirty="0" smtClean="0">
              <a:solidFill>
                <a:schemeClr val="tx1">
                  <a:lumMod val="75000"/>
                  <a:lumOff val="25000"/>
                </a:schemeClr>
              </a:solidFill>
            </a:endParaRPr>
          </a:p>
          <a:p>
            <a:pPr marL="136525" indent="0" eaLnBrk="1" fontAlgn="auto" hangingPunct="1">
              <a:buFont typeface="Wingdings 2" panose="05020102010507070707" pitchFamily="18" charset="2"/>
              <a:buNone/>
              <a:defRPr/>
            </a:pPr>
            <a:endParaRPr lang="id-ID" sz="3000" dirty="0">
              <a:solidFill>
                <a:schemeClr val="tx1">
                  <a:lumMod val="75000"/>
                  <a:lumOff val="25000"/>
                </a:schemeClr>
              </a:solidFill>
            </a:endParaRPr>
          </a:p>
        </p:txBody>
      </p:sp>
    </p:spTree>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187395"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187396"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7397"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755650" y="3860800"/>
            <a:ext cx="9144000" cy="1162050"/>
          </a:xfrm>
        </p:spPr>
        <p:txBody>
          <a:bodyPr/>
          <a:lstStyle/>
          <a:p>
            <a:pPr eaLnBrk="1" fontAlgn="auto" hangingPunct="1">
              <a:spcAft>
                <a:spcPts val="0"/>
              </a:spcAft>
              <a:defRPr/>
            </a:pPr>
            <a:r>
              <a:rPr lang="en-US" sz="4000" b="1" dirty="0" smtClean="0"/>
              <a:t>ETIKA BISNIS </a:t>
            </a:r>
            <a:r>
              <a:rPr lang="en-US" sz="4000" b="1" dirty="0" err="1"/>
              <a:t>dan</a:t>
            </a:r>
            <a:r>
              <a:rPr lang="en-US" sz="4000" b="1" dirty="0"/>
              <a:t> </a:t>
            </a:r>
            <a:r>
              <a:rPr lang="en-US" sz="4000" b="1" dirty="0" smtClean="0"/>
              <a:t>E-COMMERCE</a:t>
            </a:r>
            <a:endParaRPr lang="en-US" sz="4000" b="1" dirty="0"/>
          </a:p>
        </p:txBody>
      </p:sp>
      <p:sp>
        <p:nvSpPr>
          <p:cNvPr id="3" name="Rectangle 2"/>
          <p:cNvSpPr txBox="1">
            <a:spLocks noChangeArrowheads="1"/>
          </p:cNvSpPr>
          <p:nvPr/>
        </p:nvSpPr>
        <p:spPr>
          <a:xfrm>
            <a:off x="742950" y="3197225"/>
            <a:ext cx="9144000" cy="1162050"/>
          </a:xfrm>
          <a:prstGeom prst="rect">
            <a:avLst/>
          </a:prstGeom>
        </p:spPr>
        <p:txBody>
          <a:bodyPr anchor="b">
            <a:norm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fontAlgn="auto">
              <a:spcAft>
                <a:spcPts val="0"/>
              </a:spcAft>
              <a:defRPr/>
            </a:pPr>
            <a:r>
              <a:rPr lang="en-US" dirty="0" smtClean="0">
                <a:solidFill>
                  <a:srgbClr val="002060"/>
                </a:solidFill>
                <a:latin typeface="Verdana" panose="020B0604030504040204" pitchFamily="34" charset="0"/>
                <a:ea typeface="Verdana" panose="020B0604030504040204" pitchFamily="34" charset="0"/>
                <a:cs typeface="Verdana" panose="020B0604030504040204" pitchFamily="34" charset="0"/>
              </a:rPr>
              <a:t>BAB VIII</a:t>
            </a:r>
            <a:endParaRPr lang="en-US"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ctrTitle"/>
          </p:nvPr>
        </p:nvSpPr>
        <p:spPr>
          <a:xfrm>
            <a:off x="822325" y="758825"/>
            <a:ext cx="7543800" cy="3565525"/>
          </a:xfrm>
        </p:spPr>
        <p:txBody>
          <a:bodyPr/>
          <a:lstStyle/>
          <a:p>
            <a:pPr eaLnBrk="1" fontAlgn="auto" hangingPunct="1">
              <a:spcAft>
                <a:spcPts val="0"/>
              </a:spcAft>
              <a:defRPr/>
            </a:pPr>
            <a:r>
              <a:rPr lang="en-US" b="1" dirty="0" smtClean="0">
                <a:solidFill>
                  <a:srgbClr val="002060"/>
                </a:solidFill>
                <a:latin typeface="Verdana" pitchFamily="34" charset="0"/>
              </a:rPr>
              <a:t>BAB II</a:t>
            </a:r>
          </a:p>
        </p:txBody>
      </p:sp>
      <p:sp>
        <p:nvSpPr>
          <p:cNvPr id="22531" name="Rectangle 3"/>
          <p:cNvSpPr>
            <a:spLocks noGrp="1" noChangeArrowheads="1"/>
          </p:cNvSpPr>
          <p:nvPr>
            <p:ph type="subTitle" idx="1"/>
          </p:nvPr>
        </p:nvSpPr>
        <p:spPr>
          <a:xfrm>
            <a:off x="896938" y="4456113"/>
            <a:ext cx="7543800" cy="1143000"/>
          </a:xfrm>
        </p:spPr>
        <p:txBody>
          <a:bodyPr rtlCol="0"/>
          <a:lstStyle/>
          <a:p>
            <a:pPr eaLnBrk="1" fontAlgn="auto" hangingPunct="1">
              <a:defRPr/>
            </a:pPr>
            <a:r>
              <a:rPr lang="en-US" sz="3000" b="1" dirty="0" err="1" smtClean="0">
                <a:solidFill>
                  <a:schemeClr val="tx1"/>
                </a:solidFill>
              </a:rPr>
              <a:t>Sejarah</a:t>
            </a:r>
            <a:r>
              <a:rPr lang="en-US" sz="3000" b="1" dirty="0" smtClean="0">
                <a:solidFill>
                  <a:schemeClr val="tx1"/>
                </a:solidFill>
              </a:rPr>
              <a:t> </a:t>
            </a:r>
            <a:r>
              <a:rPr lang="en-US" sz="3000" b="1" dirty="0" err="1" smtClean="0">
                <a:solidFill>
                  <a:schemeClr val="tx1"/>
                </a:solidFill>
              </a:rPr>
              <a:t>dan</a:t>
            </a:r>
            <a:r>
              <a:rPr lang="en-US" sz="3000" b="1" dirty="0" smtClean="0">
                <a:solidFill>
                  <a:schemeClr val="tx1"/>
                </a:solidFill>
              </a:rPr>
              <a:t> </a:t>
            </a:r>
            <a:r>
              <a:rPr lang="en-US" sz="3000" b="1" dirty="0" err="1" smtClean="0">
                <a:solidFill>
                  <a:schemeClr val="tx1"/>
                </a:solidFill>
              </a:rPr>
              <a:t>Perkembangannya</a:t>
            </a:r>
            <a:endParaRPr lang="en-US" sz="3000" b="1" dirty="0" smtClean="0">
              <a:solidFill>
                <a:schemeClr val="tx1"/>
              </a:solidFill>
            </a:endParaRPr>
          </a:p>
        </p:txBody>
      </p:sp>
    </p:spTree>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Pendahuluan</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89443" name="Rectangle 3"/>
          <p:cNvSpPr>
            <a:spLocks noGrp="1" noChangeArrowheads="1"/>
          </p:cNvSpPr>
          <p:nvPr>
            <p:ph idx="1"/>
          </p:nvPr>
        </p:nvSpPr>
        <p:spPr/>
        <p:txBody>
          <a:bodyPr/>
          <a:lstStyle/>
          <a:p>
            <a:pPr marL="285750" indent="-285750" eaLnBrk="1" hangingPunct="1">
              <a:buFont typeface="Wingdings" panose="05000000000000000000" pitchFamily="2" charset="2"/>
              <a:buChar char="ü"/>
            </a:pPr>
            <a:r>
              <a:rPr lang="en-US" altLang="en-US" sz="2400" smtClean="0"/>
              <a:t>Jika kita melihat teknologi informasi secara utuh, tentunya tidak akan terlepas dari aspek “bisnis” sebagai bagian yang tidak terpisahkan dari pengembangan teknologi tersebut.</a:t>
            </a:r>
          </a:p>
          <a:p>
            <a:pPr marL="285750" indent="-285750" eaLnBrk="1" hangingPunct="1">
              <a:buFont typeface="Wingdings" panose="05000000000000000000" pitchFamily="2" charset="2"/>
              <a:buChar char="ü"/>
            </a:pPr>
            <a:r>
              <a:rPr lang="en-US" altLang="en-US" sz="2400" smtClean="0"/>
              <a:t>Sebagian orang berpendapat bahwa “bisnis tetap bisnis” dengan memfokuskan pada tujuan pencarian keuntungan.</a:t>
            </a:r>
          </a:p>
          <a:p>
            <a:pPr marL="285750" indent="-285750" eaLnBrk="1" hangingPunct="1">
              <a:buFont typeface="Wingdings" panose="05000000000000000000" pitchFamily="2" charset="2"/>
              <a:buChar char="ü"/>
            </a:pPr>
            <a:r>
              <a:rPr lang="en-US" altLang="en-US" sz="2400" smtClean="0"/>
              <a:t>Untuk itu bisnis perlu dilandasi etika.</a:t>
            </a: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Alasan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Bisnis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Perlu</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Dilandasi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90467" name="Rectangle 3"/>
          <p:cNvSpPr>
            <a:spLocks noGrp="1" noChangeArrowheads="1"/>
          </p:cNvSpPr>
          <p:nvPr>
            <p:ph idx="1"/>
          </p:nvPr>
        </p:nvSpPr>
        <p:spPr>
          <a:xfrm>
            <a:off x="822325" y="1846263"/>
            <a:ext cx="7997825" cy="4022725"/>
          </a:xfrm>
        </p:spPr>
        <p:txBody>
          <a:bodyPr/>
          <a:lstStyle/>
          <a:p>
            <a:pPr marL="285750" indent="-285750" eaLnBrk="1" hangingPunct="1">
              <a:buFont typeface="Wingdings" panose="05000000000000000000" pitchFamily="2" charset="2"/>
              <a:buChar char="ü"/>
            </a:pPr>
            <a:r>
              <a:rPr lang="en-US" altLang="en-US" sz="2400" smtClean="0"/>
              <a:t>Bisnis perlu dilandasi etika, karena disamping mencari keuntungan juga bertujuan untuk memperjuangkan nilai-nilai yang bersifat manusiawi.</a:t>
            </a:r>
          </a:p>
          <a:p>
            <a:pPr marL="285750" indent="-285750" eaLnBrk="1" hangingPunct="1">
              <a:buFont typeface="Wingdings" panose="05000000000000000000" pitchFamily="2" charset="2"/>
              <a:buChar char="ü"/>
            </a:pPr>
            <a:r>
              <a:rPr lang="en-US" altLang="en-US" sz="2400" smtClean="0"/>
              <a:t>Beberapa alasan yang membuat bisnis perlu dilandasi oleh suatu etika yaitu:</a:t>
            </a:r>
          </a:p>
          <a:p>
            <a:pPr marL="285750" lvl="1" indent="0" eaLnBrk="1" hangingPunct="1">
              <a:buFont typeface="Calibri" panose="020F0502020204030204" pitchFamily="34" charset="0"/>
              <a:buNone/>
            </a:pPr>
            <a:r>
              <a:rPr lang="en-US" altLang="en-US" sz="2400" smtClean="0"/>
              <a:t>Selain mempertaruhkan barang dan uang untuk tujuan keuntungan, bisnis juga mempertaruhkan harga diri dan nasib umat manusia yang terlibat didalamnya.</a:t>
            </a: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Rectangle 3"/>
          <p:cNvSpPr>
            <a:spLocks noGrp="1" noChangeArrowheads="1"/>
          </p:cNvSpPr>
          <p:nvPr>
            <p:ph idx="1"/>
          </p:nvPr>
        </p:nvSpPr>
        <p:spPr>
          <a:xfrm>
            <a:off x="684213" y="1797050"/>
            <a:ext cx="8229600" cy="5592763"/>
          </a:xfrm>
        </p:spPr>
        <p:txBody>
          <a:bodyPr/>
          <a:lstStyle/>
          <a:p>
            <a:pPr marL="628650" lvl="1" indent="-428625" eaLnBrk="1" hangingPunct="1">
              <a:buFont typeface="Wingdings" panose="05000000000000000000" pitchFamily="2" charset="2"/>
              <a:buChar char="ü"/>
            </a:pPr>
            <a:r>
              <a:rPr lang="en-US" altLang="en-US" sz="2400" smtClean="0"/>
              <a:t>Bisnis adalah bagian penting dari masyarakat yang terjadi didalam masyarakat. Bisnis dilakukan menyangkut hubungan manusia dengan manusia. Maka bisnis membutuhkan etika agar mampu memberikan pedoman bagi pihak-pihak yang melakukannya.</a:t>
            </a:r>
          </a:p>
          <a:p>
            <a:pPr marL="628650" lvl="1" indent="-428625" eaLnBrk="1" hangingPunct="1">
              <a:buFont typeface="Wingdings" panose="05000000000000000000" pitchFamily="2" charset="2"/>
              <a:buChar char="ü"/>
            </a:pPr>
            <a:r>
              <a:rPr lang="en-US" altLang="en-US" sz="2400" smtClean="0"/>
              <a:t>Bisnis adalah kegiatan yang mengutamakan rasa saling percaya. Etika dibutuhkan untuk semakin menumbuhkan dan memperkuat rasa saling percaya.</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Alasan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Bisnis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Perlu</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Dilandasi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Prinsip-Prinsip</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92515" name="Rectangle 3"/>
          <p:cNvSpPr>
            <a:spLocks noGrp="1" noChangeArrowheads="1"/>
          </p:cNvSpPr>
          <p:nvPr>
            <p:ph idx="1"/>
          </p:nvPr>
        </p:nvSpPr>
        <p:spPr>
          <a:xfrm>
            <a:off x="822325" y="1773238"/>
            <a:ext cx="7543800" cy="4022725"/>
          </a:xfrm>
        </p:spPr>
        <p:txBody>
          <a:bodyPr/>
          <a:lstStyle/>
          <a:p>
            <a:pPr eaLnBrk="1" hangingPunct="1"/>
            <a:r>
              <a:rPr lang="en-US" altLang="en-US" sz="2400" smtClean="0"/>
              <a:t>Dalam ekonomi pasar global, kita harus mampu bersaing yang produktif dan efisien, untuk itu perlu menerapkan prinsip-prinsip etika, diantaranya :</a:t>
            </a:r>
          </a:p>
          <a:p>
            <a:pPr marL="200025" lvl="1" indent="0" eaLnBrk="1" hangingPunct="1">
              <a:buFont typeface="Calibri" panose="020F0502020204030204" pitchFamily="34" charset="0"/>
              <a:buNone/>
            </a:pPr>
            <a:r>
              <a:rPr lang="en-US" altLang="en-US" sz="2400" smtClean="0"/>
              <a:t>1) Prinsip ekonomi</a:t>
            </a:r>
          </a:p>
          <a:p>
            <a:pPr marL="514350" lvl="2" indent="0" eaLnBrk="1" hangingPunct="1">
              <a:buFont typeface="Calibri" panose="020F0502020204030204" pitchFamily="34" charset="0"/>
              <a:buNone/>
            </a:pPr>
            <a:r>
              <a:rPr lang="en-US" altLang="en-US" sz="2400" smtClean="0"/>
              <a:t>Prinsip ini mengandung pengertian bahwa manusia dapat bertindak secara bebas berdasarkan kesadaran sendiri tentang apa yang dianggap baik untuk dilakukan dengan penuh tanggung jawab.</a:t>
            </a: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Rectangle 3"/>
          <p:cNvSpPr>
            <a:spLocks noGrp="1" noChangeArrowheads="1"/>
          </p:cNvSpPr>
          <p:nvPr>
            <p:ph idx="1"/>
          </p:nvPr>
        </p:nvSpPr>
        <p:spPr>
          <a:xfrm>
            <a:off x="735013" y="1773238"/>
            <a:ext cx="8229600" cy="5592762"/>
          </a:xfrm>
        </p:spPr>
        <p:txBody>
          <a:bodyPr/>
          <a:lstStyle/>
          <a:p>
            <a:pPr marL="200025" lvl="1" indent="0" eaLnBrk="1" hangingPunct="1">
              <a:buFont typeface="Calibri" panose="020F0502020204030204" pitchFamily="34" charset="0"/>
              <a:buNone/>
            </a:pPr>
            <a:r>
              <a:rPr lang="en-US" altLang="en-US" sz="2400" smtClean="0"/>
              <a:t>2) Prinsip kejujuran</a:t>
            </a:r>
          </a:p>
          <a:p>
            <a:pPr marL="800100" lvl="2" indent="-301625" eaLnBrk="1" hangingPunct="1">
              <a:buFont typeface="Wingdings" panose="05000000000000000000" pitchFamily="2" charset="2"/>
              <a:buChar char="ü"/>
            </a:pPr>
            <a:r>
              <a:rPr lang="en-US" altLang="en-US" sz="2400" smtClean="0"/>
              <a:t>Kejujuran adalah prinsip etika bisnis yang sangat penting karena menjamin kelanggengan sebuah kegiatan bisnis.</a:t>
            </a:r>
          </a:p>
          <a:p>
            <a:pPr marL="800100" lvl="2" indent="-301625" eaLnBrk="1" hangingPunct="1">
              <a:buFont typeface="Wingdings" panose="05000000000000000000" pitchFamily="2" charset="2"/>
              <a:buChar char="ü"/>
            </a:pPr>
            <a:r>
              <a:rPr lang="en-US" altLang="en-US" sz="2400" smtClean="0"/>
              <a:t>Dalam hal ini, bisnis adalah kegiatan simbiosis mutualisme atau kegiatan yang saling membutuhkan dan menguntungkan antara penjual dan pembeli.</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Prinsip-Prinsip</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3"/>
          <p:cNvSpPr>
            <a:spLocks noGrp="1" noChangeArrowheads="1"/>
          </p:cNvSpPr>
          <p:nvPr>
            <p:ph idx="1"/>
          </p:nvPr>
        </p:nvSpPr>
        <p:spPr>
          <a:xfrm>
            <a:off x="684213" y="1773238"/>
            <a:ext cx="8351837" cy="5592762"/>
          </a:xfrm>
        </p:spPr>
        <p:txBody>
          <a:bodyPr/>
          <a:lstStyle/>
          <a:p>
            <a:pPr marL="200025" lvl="1" indent="0" eaLnBrk="1" hangingPunct="1">
              <a:buFont typeface="Calibri" panose="020F0502020204030204" pitchFamily="34" charset="0"/>
              <a:buNone/>
              <a:defRPr/>
            </a:pPr>
            <a:r>
              <a:rPr lang="en-US" altLang="en-US" sz="2400" dirty="0" smtClean="0"/>
              <a:t>3) </a:t>
            </a:r>
            <a:r>
              <a:rPr lang="en-US" altLang="en-US" sz="2400" dirty="0" err="1" smtClean="0"/>
              <a:t>Prinsip</a:t>
            </a:r>
            <a:r>
              <a:rPr lang="en-US" altLang="en-US" sz="2400" dirty="0" smtClean="0"/>
              <a:t> </a:t>
            </a:r>
            <a:r>
              <a:rPr lang="en-US" altLang="en-US" sz="2400" dirty="0" err="1" smtClean="0"/>
              <a:t>berbuat</a:t>
            </a:r>
            <a:r>
              <a:rPr lang="en-US" altLang="en-US" sz="2400" dirty="0" smtClean="0"/>
              <a:t> </a:t>
            </a:r>
            <a:r>
              <a:rPr lang="en-US" altLang="en-US" sz="2400" dirty="0" err="1" smtClean="0"/>
              <a:t>baik</a:t>
            </a:r>
            <a:r>
              <a:rPr lang="en-US" altLang="en-US" sz="2400" dirty="0" smtClean="0"/>
              <a:t> </a:t>
            </a:r>
            <a:r>
              <a:rPr lang="en-US" altLang="en-US" sz="2400" dirty="0" err="1" smtClean="0"/>
              <a:t>dan</a:t>
            </a:r>
            <a:r>
              <a:rPr lang="en-US" altLang="en-US" sz="2400" dirty="0" smtClean="0"/>
              <a:t> </a:t>
            </a:r>
            <a:r>
              <a:rPr lang="en-US" altLang="en-US" sz="2400" dirty="0" err="1" smtClean="0"/>
              <a:t>tidak</a:t>
            </a:r>
            <a:r>
              <a:rPr lang="en-US" altLang="en-US" sz="2400" dirty="0" smtClean="0"/>
              <a:t> </a:t>
            </a:r>
            <a:r>
              <a:rPr lang="en-US" altLang="en-US" sz="2400" dirty="0" err="1" smtClean="0"/>
              <a:t>berbuat</a:t>
            </a:r>
            <a:r>
              <a:rPr lang="en-US" altLang="en-US" sz="2400" dirty="0" smtClean="0"/>
              <a:t> </a:t>
            </a:r>
            <a:r>
              <a:rPr lang="en-US" altLang="en-US" sz="2400" dirty="0" err="1" smtClean="0"/>
              <a:t>jahat</a:t>
            </a:r>
            <a:r>
              <a:rPr lang="en-US" altLang="en-US" sz="2400" dirty="0" smtClean="0"/>
              <a:t>.</a:t>
            </a:r>
          </a:p>
          <a:p>
            <a:pPr marL="514350" lvl="2" indent="0" eaLnBrk="1" hangingPunct="1">
              <a:buFont typeface="Calibri" panose="020F0502020204030204" pitchFamily="34" charset="0"/>
              <a:buNone/>
              <a:defRPr/>
            </a:pPr>
            <a:r>
              <a:rPr lang="en-US" altLang="en-US" sz="2400" dirty="0" err="1" smtClean="0"/>
              <a:t>Prinsip</a:t>
            </a:r>
            <a:r>
              <a:rPr lang="en-US" altLang="en-US" sz="2400" dirty="0" smtClean="0"/>
              <a:t> moral </a:t>
            </a:r>
            <a:r>
              <a:rPr lang="en-US" altLang="en-US" sz="2400" dirty="0" err="1" smtClean="0"/>
              <a:t>untuk</a:t>
            </a:r>
            <a:r>
              <a:rPr lang="en-US" altLang="en-US" sz="2400" dirty="0" smtClean="0"/>
              <a:t> </a:t>
            </a:r>
            <a:r>
              <a:rPr lang="en-US" altLang="en-US" sz="2400" dirty="0" err="1" smtClean="0"/>
              <a:t>bertindak</a:t>
            </a:r>
            <a:r>
              <a:rPr lang="en-US" altLang="en-US" sz="2400" dirty="0" smtClean="0"/>
              <a:t> </a:t>
            </a:r>
            <a:r>
              <a:rPr lang="en-US" altLang="en-US" sz="2400" dirty="0" err="1" smtClean="0"/>
              <a:t>baik</a:t>
            </a:r>
            <a:r>
              <a:rPr lang="en-US" altLang="en-US" sz="2400" dirty="0" smtClean="0"/>
              <a:t> </a:t>
            </a:r>
            <a:r>
              <a:rPr lang="en-US" altLang="en-US" sz="2400" dirty="0" err="1" smtClean="0"/>
              <a:t>kepada</a:t>
            </a:r>
            <a:r>
              <a:rPr lang="en-US" altLang="en-US" sz="2400" dirty="0" smtClean="0"/>
              <a:t> orang lain.</a:t>
            </a:r>
          </a:p>
          <a:p>
            <a:pPr lvl="2" eaLnBrk="1" hangingPunct="1">
              <a:defRPr/>
            </a:pPr>
            <a:endParaRPr lang="en-US" altLang="en-US" sz="2400" dirty="0" smtClean="0"/>
          </a:p>
          <a:p>
            <a:pPr marL="200025" lvl="1" indent="0" eaLnBrk="1" hangingPunct="1">
              <a:buFont typeface="Calibri" panose="020F0502020204030204" pitchFamily="34" charset="0"/>
              <a:buNone/>
              <a:defRPr/>
            </a:pPr>
            <a:r>
              <a:rPr lang="en-US" altLang="en-US" sz="2400" dirty="0" smtClean="0"/>
              <a:t>4) </a:t>
            </a:r>
            <a:r>
              <a:rPr lang="en-US" altLang="en-US" sz="2400" dirty="0" err="1" smtClean="0"/>
              <a:t>Prinsip</a:t>
            </a:r>
            <a:r>
              <a:rPr lang="en-US" altLang="en-US" sz="2400" dirty="0" smtClean="0"/>
              <a:t> </a:t>
            </a:r>
            <a:r>
              <a:rPr lang="en-US" altLang="en-US" sz="2400" dirty="0" err="1" smtClean="0"/>
              <a:t>keadilan</a:t>
            </a:r>
            <a:endParaRPr lang="en-US" altLang="en-US" sz="2400" dirty="0" smtClean="0"/>
          </a:p>
          <a:p>
            <a:pPr marL="514350" lvl="2" indent="0" eaLnBrk="1" hangingPunct="1">
              <a:buFont typeface="Calibri" panose="020F0502020204030204" pitchFamily="34" charset="0"/>
              <a:buNone/>
              <a:defRPr/>
            </a:pPr>
            <a:r>
              <a:rPr lang="en-US" altLang="en-US" sz="2400" dirty="0" err="1" smtClean="0"/>
              <a:t>Bersikap</a:t>
            </a:r>
            <a:r>
              <a:rPr lang="en-US" altLang="en-US" sz="2400" dirty="0" smtClean="0"/>
              <a:t> </a:t>
            </a:r>
            <a:r>
              <a:rPr lang="en-US" altLang="en-US" sz="2400" dirty="0" err="1" smtClean="0"/>
              <a:t>adil</a:t>
            </a:r>
            <a:r>
              <a:rPr lang="en-US" altLang="en-US" sz="2400" dirty="0" smtClean="0"/>
              <a:t> </a:t>
            </a:r>
            <a:r>
              <a:rPr lang="en-US" altLang="en-US" sz="2400" dirty="0" err="1" smtClean="0"/>
              <a:t>dalam</a:t>
            </a:r>
            <a:r>
              <a:rPr lang="en-US" altLang="en-US" sz="2400" dirty="0" smtClean="0"/>
              <a:t> </a:t>
            </a:r>
            <a:r>
              <a:rPr lang="en-US" altLang="en-US" sz="2400" dirty="0" err="1" smtClean="0"/>
              <a:t>hubungan</a:t>
            </a:r>
            <a:r>
              <a:rPr lang="en-US" altLang="en-US" sz="2400" dirty="0" smtClean="0"/>
              <a:t> </a:t>
            </a:r>
            <a:r>
              <a:rPr lang="en-US" altLang="en-US" sz="2400" dirty="0" err="1" smtClean="0"/>
              <a:t>bisnis</a:t>
            </a:r>
            <a:r>
              <a:rPr lang="en-US" altLang="en-US" sz="2400" dirty="0" smtClean="0"/>
              <a:t> </a:t>
            </a:r>
            <a:r>
              <a:rPr lang="en-US" altLang="en-US" sz="2400" dirty="0" err="1" smtClean="0"/>
              <a:t>dengan</a:t>
            </a:r>
            <a:r>
              <a:rPr lang="en-US" altLang="en-US" sz="2400" dirty="0" smtClean="0"/>
              <a:t> </a:t>
            </a:r>
            <a:r>
              <a:rPr lang="en-US" altLang="en-US" sz="2400" dirty="0" err="1" smtClean="0"/>
              <a:t>memperlakukan</a:t>
            </a:r>
            <a:r>
              <a:rPr lang="en-US" altLang="en-US" sz="2400" dirty="0" smtClean="0"/>
              <a:t> orang </a:t>
            </a:r>
            <a:r>
              <a:rPr lang="en-US" altLang="en-US" sz="2400" dirty="0" err="1" smtClean="0"/>
              <a:t>sesuai</a:t>
            </a:r>
            <a:r>
              <a:rPr lang="en-US" altLang="en-US" sz="2400" dirty="0" smtClean="0"/>
              <a:t> </a:t>
            </a:r>
            <a:r>
              <a:rPr lang="en-US" altLang="en-US" sz="2400" dirty="0" err="1" smtClean="0"/>
              <a:t>dengan</a:t>
            </a:r>
            <a:r>
              <a:rPr lang="en-US" altLang="en-US" sz="2400" dirty="0" smtClean="0"/>
              <a:t> </a:t>
            </a:r>
            <a:r>
              <a:rPr lang="en-US" altLang="en-US" sz="2400" dirty="0" err="1" smtClean="0"/>
              <a:t>haknya</a:t>
            </a:r>
            <a:r>
              <a:rPr lang="en-US" altLang="en-US" sz="2400" dirty="0" smtClean="0"/>
              <a:t>.</a:t>
            </a:r>
          </a:p>
          <a:p>
            <a:pPr marL="514350" lvl="2" indent="0" eaLnBrk="1" hangingPunct="1">
              <a:buFont typeface="Calibri" panose="020F0502020204030204" pitchFamily="34" charset="0"/>
              <a:buNone/>
              <a:defRPr/>
            </a:pPr>
            <a:endParaRPr lang="en-US" altLang="en-US" sz="2400" dirty="0" smtClean="0"/>
          </a:p>
          <a:p>
            <a:pPr marL="200025" lvl="1" indent="0" eaLnBrk="1" hangingPunct="1">
              <a:buFont typeface="Calibri" panose="020F0502020204030204" pitchFamily="34" charset="0"/>
              <a:buNone/>
              <a:defRPr/>
            </a:pPr>
            <a:r>
              <a:rPr lang="en-US" altLang="en-US" sz="2400" dirty="0" smtClean="0"/>
              <a:t>5) </a:t>
            </a:r>
            <a:r>
              <a:rPr lang="en-US" altLang="en-US" sz="2400" dirty="0" err="1" smtClean="0"/>
              <a:t>Prinsip</a:t>
            </a:r>
            <a:r>
              <a:rPr lang="en-US" altLang="en-US" sz="2400" dirty="0" smtClean="0"/>
              <a:t> </a:t>
            </a:r>
            <a:r>
              <a:rPr lang="en-US" altLang="en-US" sz="2400" dirty="0" err="1" smtClean="0"/>
              <a:t>hormat</a:t>
            </a:r>
            <a:r>
              <a:rPr lang="en-US" altLang="en-US" sz="2400" dirty="0" smtClean="0"/>
              <a:t> </a:t>
            </a:r>
            <a:r>
              <a:rPr lang="en-US" altLang="en-US" sz="2400" dirty="0" err="1" smtClean="0"/>
              <a:t>pada</a:t>
            </a:r>
            <a:r>
              <a:rPr lang="en-US" altLang="en-US" sz="2400" dirty="0" smtClean="0"/>
              <a:t> </a:t>
            </a:r>
            <a:r>
              <a:rPr lang="en-US" altLang="en-US" sz="2400" dirty="0" err="1" smtClean="0"/>
              <a:t>diri</a:t>
            </a:r>
            <a:r>
              <a:rPr lang="en-US" altLang="en-US" sz="2400" dirty="0" smtClean="0"/>
              <a:t> </a:t>
            </a:r>
            <a:r>
              <a:rPr lang="en-US" altLang="en-US" sz="2400" dirty="0" err="1" smtClean="0"/>
              <a:t>sendiri</a:t>
            </a:r>
            <a:endParaRPr lang="en-US" altLang="en-US" sz="2400" dirty="0" smtClean="0"/>
          </a:p>
          <a:p>
            <a:pPr marL="514350" lvl="2" indent="0" eaLnBrk="1" hangingPunct="1">
              <a:buFont typeface="Calibri" panose="020F0502020204030204" pitchFamily="34" charset="0"/>
              <a:buNone/>
              <a:defRPr/>
            </a:pPr>
            <a:r>
              <a:rPr lang="en-US" altLang="en-US" sz="2400" dirty="0" err="1" smtClean="0"/>
              <a:t>Dalam</a:t>
            </a:r>
            <a:r>
              <a:rPr lang="en-US" altLang="en-US" sz="2400" dirty="0" smtClean="0"/>
              <a:t> </a:t>
            </a:r>
            <a:r>
              <a:rPr lang="en-US" altLang="en-US" sz="2400" dirty="0" err="1" smtClean="0"/>
              <a:t>melakukan</a:t>
            </a:r>
            <a:r>
              <a:rPr lang="en-US" altLang="en-US" sz="2400" dirty="0" smtClean="0"/>
              <a:t> </a:t>
            </a:r>
            <a:r>
              <a:rPr lang="en-US" altLang="en-US" sz="2400" dirty="0" err="1" smtClean="0"/>
              <a:t>hubungan</a:t>
            </a:r>
            <a:r>
              <a:rPr lang="en-US" altLang="en-US" sz="2400" dirty="0" smtClean="0"/>
              <a:t> </a:t>
            </a:r>
            <a:r>
              <a:rPr lang="en-US" altLang="en-US" sz="2400" dirty="0" err="1" smtClean="0"/>
              <a:t>bisnis</a:t>
            </a:r>
            <a:r>
              <a:rPr lang="en-US" altLang="en-US" sz="2400" dirty="0" smtClean="0"/>
              <a:t>, </a:t>
            </a:r>
            <a:r>
              <a:rPr lang="en-US" altLang="en-US" sz="2400" dirty="0" err="1" smtClean="0"/>
              <a:t>manusia</a:t>
            </a:r>
            <a:r>
              <a:rPr lang="en-US" altLang="en-US" sz="2400" dirty="0" smtClean="0"/>
              <a:t> </a:t>
            </a:r>
            <a:r>
              <a:rPr lang="en-US" altLang="en-US" sz="2400" dirty="0" err="1" smtClean="0"/>
              <a:t>memiliki</a:t>
            </a:r>
            <a:r>
              <a:rPr lang="en-US" altLang="en-US" sz="2400" dirty="0" smtClean="0"/>
              <a:t> </a:t>
            </a:r>
            <a:r>
              <a:rPr lang="en-US" altLang="en-US" sz="2400" dirty="0" err="1" smtClean="0"/>
              <a:t>kewajiban</a:t>
            </a:r>
            <a:r>
              <a:rPr lang="en-US" altLang="en-US" sz="2400" dirty="0" smtClean="0"/>
              <a:t> moral </a:t>
            </a:r>
            <a:r>
              <a:rPr lang="en-US" altLang="en-US" sz="2400" dirty="0" err="1" smtClean="0"/>
              <a:t>untuk</a:t>
            </a:r>
            <a:r>
              <a:rPr lang="en-US" altLang="en-US" sz="2400" dirty="0" smtClean="0"/>
              <a:t> </a:t>
            </a:r>
            <a:r>
              <a:rPr lang="en-US" altLang="en-US" sz="2400" dirty="0" err="1" smtClean="0"/>
              <a:t>memperlakukan</a:t>
            </a:r>
            <a:r>
              <a:rPr lang="en-US" altLang="en-US" sz="2400" dirty="0" smtClean="0"/>
              <a:t> </a:t>
            </a:r>
            <a:r>
              <a:rPr lang="en-US" altLang="en-US" sz="2400" dirty="0" err="1" smtClean="0"/>
              <a:t>diri</a:t>
            </a:r>
            <a:r>
              <a:rPr lang="en-US" altLang="en-US" sz="2400" dirty="0" smtClean="0"/>
              <a:t> </a:t>
            </a:r>
            <a:r>
              <a:rPr lang="en-US" altLang="en-US" sz="2400" dirty="0" err="1" smtClean="0"/>
              <a:t>sebagai</a:t>
            </a:r>
            <a:r>
              <a:rPr lang="en-US" altLang="en-US" sz="2400" dirty="0" smtClean="0"/>
              <a:t> </a:t>
            </a:r>
            <a:r>
              <a:rPr lang="en-US" altLang="en-US" sz="2400" dirty="0" err="1" smtClean="0"/>
              <a:t>pribadi</a:t>
            </a:r>
            <a:r>
              <a:rPr lang="en-US" altLang="en-US" sz="2400" dirty="0" smtClean="0"/>
              <a:t> yang </a:t>
            </a:r>
            <a:r>
              <a:rPr lang="en-US" altLang="en-US" sz="2400" dirty="0" err="1" smtClean="0"/>
              <a:t>memiliki</a:t>
            </a:r>
            <a:r>
              <a:rPr lang="en-US" altLang="en-US" sz="2400" dirty="0" smtClean="0"/>
              <a:t> </a:t>
            </a:r>
            <a:r>
              <a:rPr lang="en-US" altLang="en-US" sz="2400" dirty="0" err="1" smtClean="0"/>
              <a:t>nilai</a:t>
            </a:r>
            <a:r>
              <a:rPr lang="en-US" altLang="en-US" sz="2400" dirty="0" smtClean="0"/>
              <a:t> </a:t>
            </a:r>
            <a:r>
              <a:rPr lang="en-US" altLang="en-US" sz="2400" dirty="0" err="1" smtClean="0"/>
              <a:t>sama</a:t>
            </a:r>
            <a:r>
              <a:rPr lang="en-US" altLang="en-US" sz="2400" dirty="0" smtClean="0"/>
              <a:t> </a:t>
            </a:r>
            <a:r>
              <a:rPr lang="en-US" altLang="en-US" sz="2400" dirty="0" err="1" smtClean="0"/>
              <a:t>dengan</a:t>
            </a:r>
            <a:r>
              <a:rPr lang="en-US" altLang="en-US" sz="2400" dirty="0" smtClean="0"/>
              <a:t> </a:t>
            </a:r>
            <a:r>
              <a:rPr lang="en-US" altLang="en-US" sz="2400" dirty="0" err="1" smtClean="0"/>
              <a:t>pribadi</a:t>
            </a:r>
            <a:r>
              <a:rPr lang="en-US" altLang="en-US" sz="2400" dirty="0" smtClean="0"/>
              <a:t> </a:t>
            </a:r>
            <a:r>
              <a:rPr lang="en-US" altLang="en-US" sz="2400" dirty="0" err="1" smtClean="0"/>
              <a:t>lainnya</a:t>
            </a:r>
            <a:r>
              <a:rPr lang="en-US" altLang="en-US" sz="2400" dirty="0" smtClean="0"/>
              <a:t>.</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Prinsip-Prinsip</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Bisnis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di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Bidang</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TI</a:t>
            </a:r>
          </a:p>
        </p:txBody>
      </p:sp>
      <p:sp>
        <p:nvSpPr>
          <p:cNvPr id="190467" name="Rectangle 3"/>
          <p:cNvSpPr>
            <a:spLocks noGrp="1" noChangeArrowheads="1"/>
          </p:cNvSpPr>
          <p:nvPr>
            <p:ph idx="1"/>
          </p:nvPr>
        </p:nvSpPr>
        <p:spPr>
          <a:xfrm>
            <a:off x="822325" y="1846263"/>
            <a:ext cx="8070850" cy="4022725"/>
          </a:xfrm>
        </p:spPr>
        <p:txBody>
          <a:bodyPr/>
          <a:lstStyle/>
          <a:p>
            <a:pPr eaLnBrk="1" hangingPunct="1">
              <a:lnSpc>
                <a:spcPct val="80000"/>
              </a:lnSpc>
              <a:defRPr/>
            </a:pPr>
            <a:r>
              <a:rPr lang="en-US" altLang="en-US" sz="2400" dirty="0" err="1" smtClean="0"/>
              <a:t>Bisnis</a:t>
            </a:r>
            <a:r>
              <a:rPr lang="en-US" altLang="en-US" sz="2400" dirty="0" smtClean="0"/>
              <a:t> </a:t>
            </a:r>
            <a:r>
              <a:rPr lang="en-US" altLang="en-US" sz="2400" dirty="0" err="1" smtClean="0"/>
              <a:t>dibidang</a:t>
            </a:r>
            <a:r>
              <a:rPr lang="en-US" altLang="en-US" sz="2400" dirty="0" smtClean="0"/>
              <a:t> </a:t>
            </a:r>
            <a:r>
              <a:rPr lang="en-US" altLang="en-US" sz="2400" dirty="0" err="1" smtClean="0"/>
              <a:t>teknologi</a:t>
            </a:r>
            <a:r>
              <a:rPr lang="en-US" altLang="en-US" sz="2400" dirty="0" smtClean="0"/>
              <a:t> </a:t>
            </a:r>
            <a:r>
              <a:rPr lang="en-US" altLang="en-US" sz="2400" dirty="0" err="1" smtClean="0"/>
              <a:t>informasi</a:t>
            </a:r>
            <a:r>
              <a:rPr lang="en-US" altLang="en-US" sz="2400" dirty="0" smtClean="0"/>
              <a:t> </a:t>
            </a:r>
            <a:r>
              <a:rPr lang="en-US" altLang="en-US" sz="2400" dirty="0" err="1" smtClean="0"/>
              <a:t>memiliki</a:t>
            </a:r>
            <a:r>
              <a:rPr lang="en-US" altLang="en-US" sz="2400" dirty="0" smtClean="0"/>
              <a:t> </a:t>
            </a:r>
            <a:r>
              <a:rPr lang="en-US" altLang="en-US" sz="2400" dirty="0" err="1" smtClean="0"/>
              <a:t>tujuan</a:t>
            </a:r>
            <a:r>
              <a:rPr lang="en-US" altLang="en-US" sz="2400" dirty="0" smtClean="0"/>
              <a:t> </a:t>
            </a:r>
            <a:r>
              <a:rPr lang="en-US" altLang="en-US" sz="2400" dirty="0" err="1" smtClean="0"/>
              <a:t>dan</a:t>
            </a:r>
            <a:r>
              <a:rPr lang="en-US" altLang="en-US" sz="2400" dirty="0" smtClean="0"/>
              <a:t> format yang </a:t>
            </a:r>
            <a:r>
              <a:rPr lang="en-US" altLang="en-US" sz="2400" dirty="0" err="1" smtClean="0"/>
              <a:t>sama</a:t>
            </a:r>
            <a:r>
              <a:rPr lang="en-US" altLang="en-US" sz="2400" dirty="0" smtClean="0"/>
              <a:t> </a:t>
            </a:r>
            <a:r>
              <a:rPr lang="en-US" altLang="en-US" sz="2400" dirty="0" err="1" smtClean="0"/>
              <a:t>dengan</a:t>
            </a:r>
            <a:r>
              <a:rPr lang="en-US" altLang="en-US" sz="2400" dirty="0" smtClean="0"/>
              <a:t> </a:t>
            </a:r>
            <a:r>
              <a:rPr lang="en-US" altLang="en-US" sz="2400" dirty="0" err="1" smtClean="0"/>
              <a:t>bisnis-bisnis</a:t>
            </a:r>
            <a:r>
              <a:rPr lang="en-US" altLang="en-US" sz="2400" dirty="0" smtClean="0"/>
              <a:t> </a:t>
            </a:r>
            <a:r>
              <a:rPr lang="en-US" altLang="en-US" sz="2400" dirty="0" err="1" smtClean="0"/>
              <a:t>dibidang</a:t>
            </a:r>
            <a:r>
              <a:rPr lang="en-US" altLang="en-US" sz="2400" dirty="0" smtClean="0"/>
              <a:t> </a:t>
            </a:r>
            <a:r>
              <a:rPr lang="en-US" altLang="en-US" sz="2400" dirty="0" err="1" smtClean="0"/>
              <a:t>lainnya</a:t>
            </a:r>
            <a:r>
              <a:rPr lang="en-US" altLang="en-US" sz="2400" dirty="0" smtClean="0"/>
              <a:t>, yang </a:t>
            </a:r>
            <a:r>
              <a:rPr lang="en-US" altLang="en-US" sz="2400" dirty="0" err="1" smtClean="0"/>
              <a:t>berbeda</a:t>
            </a:r>
            <a:r>
              <a:rPr lang="en-US" altLang="en-US" sz="2400" dirty="0" smtClean="0"/>
              <a:t> </a:t>
            </a:r>
            <a:r>
              <a:rPr lang="en-US" altLang="en-US" sz="2400" dirty="0" err="1" smtClean="0"/>
              <a:t>hanyalah</a:t>
            </a:r>
            <a:r>
              <a:rPr lang="en-US" altLang="en-US" sz="2400" dirty="0" smtClean="0"/>
              <a:t> </a:t>
            </a:r>
            <a:r>
              <a:rPr lang="en-US" altLang="en-US" sz="2400" dirty="0" err="1" smtClean="0"/>
              <a:t>objeknya</a:t>
            </a:r>
            <a:r>
              <a:rPr lang="en-US" altLang="en-US" sz="2400" dirty="0" smtClean="0"/>
              <a:t> </a:t>
            </a:r>
            <a:r>
              <a:rPr lang="en-US" altLang="en-US" sz="2400" dirty="0" err="1" smtClean="0"/>
              <a:t>yaitu</a:t>
            </a:r>
            <a:r>
              <a:rPr lang="en-US" altLang="en-US" sz="2400" dirty="0" smtClean="0"/>
              <a:t> </a:t>
            </a:r>
            <a:r>
              <a:rPr lang="en-US" altLang="en-US" sz="2400" dirty="0" err="1" smtClean="0"/>
              <a:t>teknologi</a:t>
            </a:r>
            <a:r>
              <a:rPr lang="en-US" altLang="en-US" sz="2400" dirty="0" smtClean="0"/>
              <a:t> </a:t>
            </a:r>
            <a:r>
              <a:rPr lang="en-US" altLang="en-US" sz="2400" dirty="0" err="1" smtClean="0"/>
              <a:t>informasi</a:t>
            </a:r>
            <a:r>
              <a:rPr lang="en-US" altLang="en-US" sz="2400" dirty="0" smtClean="0"/>
              <a:t>.</a:t>
            </a:r>
          </a:p>
          <a:p>
            <a:pPr eaLnBrk="1" hangingPunct="1">
              <a:lnSpc>
                <a:spcPct val="80000"/>
              </a:lnSpc>
              <a:defRPr/>
            </a:pPr>
            <a:r>
              <a:rPr lang="en-US" altLang="en-US" sz="2400" dirty="0" err="1" smtClean="0"/>
              <a:t>Kategori</a:t>
            </a:r>
            <a:r>
              <a:rPr lang="en-US" altLang="en-US" sz="2400" dirty="0" smtClean="0"/>
              <a:t> </a:t>
            </a:r>
            <a:r>
              <a:rPr lang="en-US" altLang="en-US" sz="2400" dirty="0" err="1" smtClean="0"/>
              <a:t>bisnis</a:t>
            </a:r>
            <a:r>
              <a:rPr lang="en-US" altLang="en-US" sz="2400" dirty="0" smtClean="0"/>
              <a:t> </a:t>
            </a:r>
            <a:r>
              <a:rPr lang="en-US" altLang="en-US" sz="2400" dirty="0" err="1" smtClean="0"/>
              <a:t>dibidang</a:t>
            </a:r>
            <a:r>
              <a:rPr lang="en-US" altLang="en-US" sz="2400" dirty="0" smtClean="0"/>
              <a:t> TI </a:t>
            </a:r>
            <a:r>
              <a:rPr lang="en-US" altLang="en-US" sz="2400" dirty="0" err="1" smtClean="0"/>
              <a:t>antara</a:t>
            </a:r>
            <a:r>
              <a:rPr lang="en-US" altLang="en-US" sz="2400" dirty="0" smtClean="0"/>
              <a:t> lain :</a:t>
            </a:r>
          </a:p>
          <a:p>
            <a:pPr marL="200025" lvl="1" indent="0" eaLnBrk="1" hangingPunct="1">
              <a:lnSpc>
                <a:spcPct val="80000"/>
              </a:lnSpc>
              <a:buFont typeface="Calibri" panose="020F0502020204030204" pitchFamily="34" charset="0"/>
              <a:buNone/>
              <a:defRPr/>
            </a:pPr>
            <a:r>
              <a:rPr lang="en-US" altLang="en-US" sz="2400" dirty="0" smtClean="0"/>
              <a:t>1) </a:t>
            </a:r>
            <a:r>
              <a:rPr lang="en-US" altLang="en-US" sz="2400" dirty="0" err="1" smtClean="0"/>
              <a:t>Bisnis</a:t>
            </a:r>
            <a:r>
              <a:rPr lang="en-US" altLang="en-US" sz="2400" dirty="0" smtClean="0"/>
              <a:t> </a:t>
            </a:r>
            <a:r>
              <a:rPr lang="en-US" altLang="en-US" sz="2400" dirty="0" err="1" smtClean="0"/>
              <a:t>dibidang</a:t>
            </a:r>
            <a:r>
              <a:rPr lang="en-US" altLang="en-US" sz="2400" dirty="0" smtClean="0"/>
              <a:t> </a:t>
            </a:r>
            <a:r>
              <a:rPr lang="en-US" altLang="en-US" sz="2400" dirty="0" err="1" smtClean="0"/>
              <a:t>industri</a:t>
            </a:r>
            <a:r>
              <a:rPr lang="en-US" altLang="en-US" sz="2400" dirty="0" smtClean="0"/>
              <a:t> </a:t>
            </a:r>
            <a:r>
              <a:rPr lang="en-US" altLang="en-US" sz="2400" dirty="0" err="1" smtClean="0"/>
              <a:t>perangkat</a:t>
            </a:r>
            <a:r>
              <a:rPr lang="en-US" altLang="en-US" sz="2400" dirty="0" smtClean="0"/>
              <a:t> </a:t>
            </a:r>
            <a:r>
              <a:rPr lang="en-US" altLang="en-US" sz="2400" dirty="0" err="1" smtClean="0"/>
              <a:t>keras</a:t>
            </a:r>
            <a:endParaRPr lang="en-US" altLang="en-US" sz="2400" dirty="0" smtClean="0"/>
          </a:p>
          <a:p>
            <a:pPr marL="514350" lvl="2" indent="0" eaLnBrk="1" hangingPunct="1">
              <a:lnSpc>
                <a:spcPct val="80000"/>
              </a:lnSpc>
              <a:buFont typeface="Calibri" panose="020F0502020204030204" pitchFamily="34" charset="0"/>
              <a:buNone/>
              <a:defRPr/>
            </a:pPr>
            <a:r>
              <a:rPr lang="en-US" altLang="en-US" sz="2400" dirty="0" err="1" smtClean="0"/>
              <a:t>Bisnis</a:t>
            </a:r>
            <a:r>
              <a:rPr lang="en-US" altLang="en-US" sz="2400" dirty="0" smtClean="0"/>
              <a:t> yang </a:t>
            </a:r>
            <a:r>
              <a:rPr lang="en-US" altLang="en-US" sz="2400" dirty="0" err="1" smtClean="0"/>
              <a:t>bergerak</a:t>
            </a:r>
            <a:r>
              <a:rPr lang="en-US" altLang="en-US" sz="2400" dirty="0" smtClean="0"/>
              <a:t> </a:t>
            </a:r>
            <a:r>
              <a:rPr lang="en-US" altLang="en-US" sz="2400" dirty="0" err="1" smtClean="0"/>
              <a:t>dibidang</a:t>
            </a:r>
            <a:r>
              <a:rPr lang="en-US" altLang="en-US" sz="2400" dirty="0" smtClean="0"/>
              <a:t> </a:t>
            </a:r>
            <a:r>
              <a:rPr lang="en-US" altLang="en-US" sz="2400" dirty="0" err="1" smtClean="0"/>
              <a:t>rekayasa</a:t>
            </a:r>
            <a:r>
              <a:rPr lang="en-US" altLang="en-US" sz="2400" dirty="0" smtClean="0"/>
              <a:t> </a:t>
            </a:r>
            <a:r>
              <a:rPr lang="en-US" altLang="en-US" sz="2400" dirty="0" err="1" smtClean="0"/>
              <a:t>perangkat-perangkat</a:t>
            </a:r>
            <a:r>
              <a:rPr lang="en-US" altLang="en-US" sz="2400" dirty="0" smtClean="0"/>
              <a:t> </a:t>
            </a:r>
            <a:r>
              <a:rPr lang="en-US" altLang="en-US" sz="2400" dirty="0" err="1" smtClean="0"/>
              <a:t>keras</a:t>
            </a:r>
            <a:r>
              <a:rPr lang="en-US" altLang="en-US" sz="2400" dirty="0" smtClean="0"/>
              <a:t> </a:t>
            </a:r>
            <a:r>
              <a:rPr lang="en-US" altLang="en-US" sz="2400" dirty="0" err="1" smtClean="0"/>
              <a:t>pembentuk</a:t>
            </a:r>
            <a:r>
              <a:rPr lang="en-US" altLang="en-US" sz="2400" dirty="0" smtClean="0"/>
              <a:t> </a:t>
            </a:r>
            <a:r>
              <a:rPr lang="en-US" altLang="en-US" sz="2400" dirty="0" err="1" smtClean="0"/>
              <a:t>komputer</a:t>
            </a:r>
            <a:r>
              <a:rPr lang="en-US" altLang="en-US" sz="2400" dirty="0" smtClean="0"/>
              <a:t>.</a:t>
            </a:r>
          </a:p>
          <a:p>
            <a:pPr marL="514350" lvl="2" indent="0" eaLnBrk="1" hangingPunct="1">
              <a:lnSpc>
                <a:spcPct val="80000"/>
              </a:lnSpc>
              <a:buFont typeface="Calibri" panose="020F0502020204030204" pitchFamily="34" charset="0"/>
              <a:buNone/>
              <a:defRPr/>
            </a:pPr>
            <a:endParaRPr lang="en-US" altLang="en-US" sz="2400" dirty="0" smtClean="0"/>
          </a:p>
          <a:p>
            <a:pPr marL="200025" lvl="1" indent="0" eaLnBrk="1" hangingPunct="1">
              <a:lnSpc>
                <a:spcPct val="80000"/>
              </a:lnSpc>
              <a:buFont typeface="Calibri" panose="020F0502020204030204" pitchFamily="34" charset="0"/>
              <a:buNone/>
              <a:defRPr/>
            </a:pPr>
            <a:r>
              <a:rPr lang="en-US" altLang="en-US" sz="2400" dirty="0" smtClean="0"/>
              <a:t>2) </a:t>
            </a:r>
            <a:r>
              <a:rPr lang="en-US" altLang="en-US" sz="2400" dirty="0" err="1" smtClean="0"/>
              <a:t>Bisnis</a:t>
            </a:r>
            <a:r>
              <a:rPr lang="en-US" altLang="en-US" sz="2400" dirty="0" smtClean="0"/>
              <a:t> </a:t>
            </a:r>
            <a:r>
              <a:rPr lang="en-US" altLang="en-US" sz="2400" dirty="0" err="1" smtClean="0"/>
              <a:t>dibidang</a:t>
            </a:r>
            <a:r>
              <a:rPr lang="en-US" altLang="en-US" sz="2400" dirty="0" smtClean="0"/>
              <a:t> </a:t>
            </a:r>
            <a:r>
              <a:rPr lang="en-US" altLang="en-US" sz="2400" dirty="0" err="1" smtClean="0"/>
              <a:t>industri</a:t>
            </a:r>
            <a:r>
              <a:rPr lang="en-US" altLang="en-US" sz="2400" dirty="0" smtClean="0"/>
              <a:t> </a:t>
            </a:r>
            <a:r>
              <a:rPr lang="en-US" altLang="en-US" sz="2400" dirty="0" err="1" smtClean="0"/>
              <a:t>perangkat</a:t>
            </a:r>
            <a:r>
              <a:rPr lang="en-US" altLang="en-US" sz="2400" dirty="0" smtClean="0"/>
              <a:t> </a:t>
            </a:r>
            <a:r>
              <a:rPr lang="en-US" altLang="en-US" sz="2400" dirty="0" err="1" smtClean="0"/>
              <a:t>lunak</a:t>
            </a:r>
            <a:endParaRPr lang="en-US" altLang="en-US" sz="2400" dirty="0" smtClean="0"/>
          </a:p>
          <a:p>
            <a:pPr marL="800100" lvl="2" indent="-301625" eaLnBrk="1" hangingPunct="1">
              <a:lnSpc>
                <a:spcPct val="80000"/>
              </a:lnSpc>
              <a:buFont typeface="Wingdings" panose="05000000000000000000" pitchFamily="2" charset="2"/>
              <a:buChar char="ü"/>
              <a:defRPr/>
            </a:pPr>
            <a:r>
              <a:rPr lang="en-US" altLang="en-US" sz="2400" dirty="0" err="1" smtClean="0"/>
              <a:t>Bisnis</a:t>
            </a:r>
            <a:r>
              <a:rPr lang="en-US" altLang="en-US" sz="2400" dirty="0" smtClean="0"/>
              <a:t> yang </a:t>
            </a:r>
            <a:r>
              <a:rPr lang="en-US" altLang="en-US" sz="2400" dirty="0" err="1" smtClean="0"/>
              <a:t>bergerak</a:t>
            </a:r>
            <a:r>
              <a:rPr lang="en-US" altLang="en-US" sz="2400" dirty="0" smtClean="0"/>
              <a:t> </a:t>
            </a:r>
            <a:r>
              <a:rPr lang="en-US" altLang="en-US" sz="2400" dirty="0" err="1" smtClean="0"/>
              <a:t>dibidang</a:t>
            </a:r>
            <a:r>
              <a:rPr lang="en-US" altLang="en-US" sz="2400" dirty="0" smtClean="0"/>
              <a:t> </a:t>
            </a:r>
            <a:r>
              <a:rPr lang="en-US" altLang="en-US" sz="2400" dirty="0" err="1" smtClean="0"/>
              <a:t>rekayasa</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a:t>
            </a:r>
            <a:r>
              <a:rPr lang="en-US" altLang="en-US" sz="2400" dirty="0" err="1" smtClean="0"/>
              <a:t>atau</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a:t>
            </a:r>
            <a:r>
              <a:rPr lang="en-US" altLang="en-US" sz="2400" dirty="0" err="1" smtClean="0"/>
              <a:t>komputer</a:t>
            </a:r>
            <a:r>
              <a:rPr lang="en-US" altLang="en-US" sz="2400" dirty="0" smtClean="0"/>
              <a:t>.</a:t>
            </a:r>
          </a:p>
          <a:p>
            <a:pPr marL="800100" lvl="2" indent="-301625" eaLnBrk="1" hangingPunct="1">
              <a:lnSpc>
                <a:spcPct val="80000"/>
              </a:lnSpc>
              <a:buFont typeface="Wingdings" panose="05000000000000000000" pitchFamily="2" charset="2"/>
              <a:buChar char="ü"/>
              <a:defRPr/>
            </a:pPr>
            <a:r>
              <a:rPr lang="en-US" altLang="en-US" sz="2400" dirty="0" err="1" smtClean="0"/>
              <a:t>Teknik</a:t>
            </a:r>
            <a:r>
              <a:rPr lang="en-US" altLang="en-US" sz="2400" dirty="0" smtClean="0"/>
              <a:t> </a:t>
            </a:r>
            <a:r>
              <a:rPr lang="en-US" altLang="en-US" sz="2400" dirty="0" err="1" smtClean="0"/>
              <a:t>rekayasa</a:t>
            </a:r>
            <a:r>
              <a:rPr lang="en-US" altLang="en-US" sz="2400" dirty="0" smtClean="0"/>
              <a:t> yang </a:t>
            </a:r>
            <a:r>
              <a:rPr lang="en-US" altLang="en-US" sz="2400" dirty="0" err="1" smtClean="0"/>
              <a:t>dimaksudkan</a:t>
            </a:r>
            <a:r>
              <a:rPr lang="en-US" altLang="en-US" sz="2400" dirty="0" smtClean="0"/>
              <a:t> </a:t>
            </a:r>
            <a:r>
              <a:rPr lang="en-US" altLang="en-US" sz="2400" dirty="0" err="1" smtClean="0"/>
              <a:t>disini</a:t>
            </a:r>
            <a:r>
              <a:rPr lang="en-US" altLang="en-US" sz="2400" dirty="0" smtClean="0"/>
              <a:t> : </a:t>
            </a:r>
            <a:r>
              <a:rPr lang="en-US" altLang="en-US" sz="2400" dirty="0" err="1" smtClean="0"/>
              <a:t>analisis</a:t>
            </a:r>
            <a:r>
              <a:rPr lang="en-US" altLang="en-US" sz="2400" dirty="0" smtClean="0"/>
              <a:t>, </a:t>
            </a:r>
            <a:r>
              <a:rPr lang="en-US" altLang="en-US" sz="2400" dirty="0" err="1" smtClean="0"/>
              <a:t>desain</a:t>
            </a:r>
            <a:r>
              <a:rPr lang="en-US" altLang="en-US" sz="2400" dirty="0" smtClean="0"/>
              <a:t>, </a:t>
            </a:r>
            <a:r>
              <a:rPr lang="en-US" altLang="en-US" sz="2400" dirty="0" err="1" smtClean="0"/>
              <a:t>spesifikasi</a:t>
            </a:r>
            <a:r>
              <a:rPr lang="en-US" altLang="en-US" sz="2400" dirty="0" smtClean="0"/>
              <a:t>, </a:t>
            </a:r>
            <a:r>
              <a:rPr lang="en-US" altLang="en-US" sz="2400" dirty="0" err="1" smtClean="0"/>
              <a:t>implementasi</a:t>
            </a:r>
            <a:r>
              <a:rPr lang="en-US" altLang="en-US" sz="2400" dirty="0" smtClean="0"/>
              <a:t>.</a:t>
            </a: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3"/>
          <p:cNvSpPr>
            <a:spLocks noGrp="1" noChangeArrowheads="1"/>
          </p:cNvSpPr>
          <p:nvPr>
            <p:ph idx="1"/>
          </p:nvPr>
        </p:nvSpPr>
        <p:spPr>
          <a:xfrm>
            <a:off x="684213" y="1773238"/>
            <a:ext cx="8229600" cy="5592762"/>
          </a:xfrm>
        </p:spPr>
        <p:txBody>
          <a:bodyPr/>
          <a:lstStyle/>
          <a:p>
            <a:pPr marL="200025" lvl="1" indent="0" eaLnBrk="1" hangingPunct="1">
              <a:buFont typeface="Calibri" panose="020F0502020204030204" pitchFamily="34" charset="0"/>
              <a:buNone/>
            </a:pPr>
            <a:r>
              <a:rPr lang="en-US" altLang="en-US" sz="2400" smtClean="0"/>
              <a:t>3) Bisnis dibidang distribusi dan penjualan barang</a:t>
            </a:r>
          </a:p>
          <a:p>
            <a:pPr marL="514350" lvl="2" indent="0" eaLnBrk="1" hangingPunct="1">
              <a:buFont typeface="Calibri" panose="020F0502020204030204" pitchFamily="34" charset="0"/>
              <a:buNone/>
            </a:pPr>
            <a:r>
              <a:rPr lang="en-US" altLang="en-US" sz="2400" smtClean="0"/>
              <a:t>Setelah bisnis dibidang industri menghasilkan suatu produk, dalam hal ini produk komputer, maka bagian bisnis ini bertugas menjual dan menditribusikan produk-produk industri tersebut.</a:t>
            </a:r>
          </a:p>
          <a:p>
            <a:pPr marL="200025" lvl="1" indent="0" eaLnBrk="1" hangingPunct="1">
              <a:buFont typeface="Calibri" panose="020F0502020204030204" pitchFamily="34" charset="0"/>
              <a:buNone/>
            </a:pPr>
            <a:r>
              <a:rPr lang="en-US" altLang="en-US" sz="2400" smtClean="0"/>
              <a:t>4) Bisnis dibidang pendidikan teknologi informasi</a:t>
            </a:r>
          </a:p>
          <a:p>
            <a:pPr marL="514350" lvl="2" indent="0" eaLnBrk="1" hangingPunct="1">
              <a:buFont typeface="Calibri" panose="020F0502020204030204" pitchFamily="34" charset="0"/>
              <a:buNone/>
            </a:pPr>
            <a:r>
              <a:rPr lang="en-US" altLang="en-US" sz="2400" smtClean="0"/>
              <a:t>Bisnis dibidang pendidikan dilakukan mulai dari lembaga-lembaga kursus sampai ke perguruan tinggi dibidang komputer.</a:t>
            </a:r>
          </a:p>
          <a:p>
            <a:pPr marL="200025" lvl="1" indent="0" eaLnBrk="1" hangingPunct="1">
              <a:buFont typeface="Calibri" panose="020F0502020204030204" pitchFamily="34" charset="0"/>
              <a:buNone/>
            </a:pPr>
            <a:r>
              <a:rPr lang="en-US" altLang="en-US" sz="2400" smtClean="0"/>
              <a:t>5) Bisnis dibidang pemeliharaan teknologi informasi</a:t>
            </a:r>
          </a:p>
          <a:p>
            <a:pPr marL="514350" lvl="2" indent="0" eaLnBrk="1" hangingPunct="1">
              <a:buFont typeface="Calibri" panose="020F0502020204030204" pitchFamily="34" charset="0"/>
              <a:buNone/>
            </a:pPr>
            <a:r>
              <a:rPr lang="en-US" altLang="en-US" sz="2400" smtClean="0"/>
              <a:t>Bisnis yang memiliki spesialisasi dibidang maintenance dan teknisi.</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Bisnis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di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Bidang</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TI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E-Commerce</a:t>
            </a:r>
          </a:p>
        </p:txBody>
      </p:sp>
      <p:sp>
        <p:nvSpPr>
          <p:cNvPr id="197635" name="Rectangle 3"/>
          <p:cNvSpPr>
            <a:spLocks noGrp="1" noChangeArrowheads="1"/>
          </p:cNvSpPr>
          <p:nvPr>
            <p:ph idx="1"/>
          </p:nvPr>
        </p:nvSpPr>
        <p:spPr/>
        <p:txBody>
          <a:bodyPr/>
          <a:lstStyle/>
          <a:p>
            <a:pPr marL="285750" indent="-285750" eaLnBrk="1" hangingPunct="1">
              <a:lnSpc>
                <a:spcPct val="80000"/>
              </a:lnSpc>
              <a:buFont typeface="Wingdings" panose="05000000000000000000" pitchFamily="2" charset="2"/>
              <a:buChar char="ü"/>
            </a:pPr>
            <a:r>
              <a:rPr lang="en-US" altLang="en-US" sz="2400" smtClean="0"/>
              <a:t>Teknologi informasi melahirkan internet.</a:t>
            </a:r>
          </a:p>
          <a:p>
            <a:pPr marL="285750" indent="-285750" eaLnBrk="1" hangingPunct="1">
              <a:lnSpc>
                <a:spcPct val="80000"/>
              </a:lnSpc>
              <a:buFont typeface="Wingdings" panose="05000000000000000000" pitchFamily="2" charset="2"/>
              <a:buChar char="ü"/>
            </a:pPr>
            <a:r>
              <a:rPr lang="en-US" altLang="en-US" sz="2400" smtClean="0"/>
              <a:t>Perkembangan pemakaian internet yang sangat pesat, salah satunya menghasilkan sebuah model perdagangan elektronik yang disebut eletronic Commerce (E-commerce).</a:t>
            </a:r>
          </a:p>
          <a:p>
            <a:pPr marL="285750" indent="-285750" eaLnBrk="1" hangingPunct="1">
              <a:lnSpc>
                <a:spcPct val="80000"/>
              </a:lnSpc>
              <a:buFont typeface="Wingdings" panose="05000000000000000000" pitchFamily="2" charset="2"/>
              <a:buChar char="ü"/>
            </a:pPr>
            <a:r>
              <a:rPr lang="en-US" altLang="en-US" sz="2400" smtClean="0"/>
              <a:t>E-commerce adalah sistem perdagangan yang menggunakan mekanisme elektronik yang ada dijaringan internet.</a:t>
            </a:r>
          </a:p>
          <a:p>
            <a:pPr marL="285750" indent="-285750" eaLnBrk="1" hangingPunct="1">
              <a:lnSpc>
                <a:spcPct val="80000"/>
              </a:lnSpc>
              <a:buFont typeface="Wingdings" panose="05000000000000000000" pitchFamily="2" charset="2"/>
              <a:buChar char="ü"/>
            </a:pPr>
            <a:r>
              <a:rPr lang="en-US" altLang="en-US" sz="2400" smtClean="0"/>
              <a:t>E-commerce merupakan warna baru dalam dunia perdagangan, dimana kegiatan perdagangan tersebut dilakukan secara elektronik dan online.</a:t>
            </a: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Rectangle 3"/>
          <p:cNvSpPr>
            <a:spLocks noGrp="1" noChangeArrowheads="1"/>
          </p:cNvSpPr>
          <p:nvPr>
            <p:ph idx="1"/>
          </p:nvPr>
        </p:nvSpPr>
        <p:spPr>
          <a:xfrm>
            <a:off x="827088" y="1773238"/>
            <a:ext cx="8229600" cy="5516562"/>
          </a:xfrm>
        </p:spPr>
        <p:txBody>
          <a:bodyPr/>
          <a:lstStyle/>
          <a:p>
            <a:pPr eaLnBrk="1" hangingPunct="1"/>
            <a:r>
              <a:rPr lang="en-US" altLang="en-US" sz="2400" smtClean="0"/>
              <a:t>Penyebab sistem perdagangan elektronik berkembang pesat adalah :</a:t>
            </a:r>
          </a:p>
          <a:p>
            <a:pPr marL="200025" lvl="1" indent="0" eaLnBrk="1" hangingPunct="1">
              <a:buFont typeface="Calibri" panose="020F0502020204030204" pitchFamily="34" charset="0"/>
              <a:buNone/>
            </a:pPr>
            <a:r>
              <a:rPr lang="en-US" altLang="en-US" sz="2400" smtClean="0"/>
              <a:t>1) Proses transaksi yang singkat</a:t>
            </a:r>
          </a:p>
          <a:p>
            <a:pPr marL="514350" lvl="2" indent="0" eaLnBrk="1" hangingPunct="1">
              <a:buFont typeface="Calibri" panose="020F0502020204030204" pitchFamily="34" charset="0"/>
              <a:buNone/>
            </a:pPr>
            <a:r>
              <a:rPr lang="en-US" altLang="en-US" sz="2400" smtClean="0"/>
              <a:t>Perubahan sistem transaksi tradisional (manual) ke sistem elektronik (otomatis) akan mempercepat proses transaksi tersebut.</a:t>
            </a:r>
          </a:p>
          <a:p>
            <a:pPr marL="514350" lvl="2" indent="0" eaLnBrk="1" hangingPunct="1">
              <a:buFont typeface="Calibri" panose="020F0502020204030204" pitchFamily="34" charset="0"/>
              <a:buNone/>
            </a:pPr>
            <a:endParaRPr lang="en-US" altLang="en-US" sz="2400" smtClean="0"/>
          </a:p>
          <a:p>
            <a:pPr marL="200025" lvl="1" indent="0" eaLnBrk="1" hangingPunct="1">
              <a:buFont typeface="Calibri" panose="020F0502020204030204" pitchFamily="34" charset="0"/>
              <a:buNone/>
            </a:pPr>
            <a:r>
              <a:rPr lang="en-US" altLang="en-US" sz="2400" smtClean="0"/>
              <a:t>2) Menjangkau lebih banyak pelanggan</a:t>
            </a:r>
          </a:p>
          <a:p>
            <a:pPr marL="514350" lvl="2" indent="0" eaLnBrk="1" hangingPunct="1">
              <a:buFont typeface="Calibri" panose="020F0502020204030204" pitchFamily="34" charset="0"/>
              <a:buNone/>
            </a:pPr>
            <a:r>
              <a:rPr lang="en-US" altLang="en-US" sz="2400" smtClean="0"/>
              <a:t>E-commerce memiliki kemampuan untuk menjangkau lebih banyak pelanggan.</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E-Commerce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Sejarah</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Komputer</a:t>
            </a:r>
            <a:endParaRPr lang="en-US" sz="3600" b="1" dirty="0" smtClean="0">
              <a:solidFill>
                <a:srgbClr val="002060"/>
              </a:solidFill>
              <a:latin typeface="Verdana" pitchFamily="34" charset="0"/>
            </a:endParaRPr>
          </a:p>
        </p:txBody>
      </p:sp>
      <p:sp>
        <p:nvSpPr>
          <p:cNvPr id="24579" name="Rectangle 3"/>
          <p:cNvSpPr>
            <a:spLocks noGrp="1" noChangeArrowheads="1"/>
          </p:cNvSpPr>
          <p:nvPr>
            <p:ph idx="1"/>
          </p:nvPr>
        </p:nvSpPr>
        <p:spPr/>
        <p:txBody>
          <a:bodyPr/>
          <a:lstStyle/>
          <a:p>
            <a:pPr eaLnBrk="1" hangingPunct="1">
              <a:defRPr/>
            </a:pPr>
            <a:r>
              <a:rPr lang="en-US" altLang="en-US" sz="2400" dirty="0" smtClean="0"/>
              <a:t>Era 1940-1950-an</a:t>
            </a:r>
          </a:p>
          <a:p>
            <a:pPr marL="342900" indent="-342900" eaLnBrk="1" hangingPunct="1">
              <a:buFont typeface="Wingdings" panose="05000000000000000000" pitchFamily="2" charset="2"/>
              <a:buChar char="ü"/>
              <a:defRPr/>
            </a:pPr>
            <a:r>
              <a:rPr lang="en-US" altLang="en-US" sz="2400" dirty="0" err="1" smtClean="0"/>
              <a:t>Diawali</a:t>
            </a:r>
            <a:r>
              <a:rPr lang="en-US" altLang="en-US" sz="2400" dirty="0" smtClean="0"/>
              <a:t> </a:t>
            </a:r>
            <a:r>
              <a:rPr lang="en-US" altLang="en-US" sz="2400" dirty="0" err="1" smtClean="0"/>
              <a:t>dengan</a:t>
            </a:r>
            <a:r>
              <a:rPr lang="en-US" altLang="en-US" sz="2400" dirty="0" smtClean="0"/>
              <a:t> </a:t>
            </a:r>
            <a:r>
              <a:rPr lang="en-US" altLang="en-US" sz="2400" dirty="0" err="1" smtClean="0"/>
              <a:t>penelitian</a:t>
            </a:r>
            <a:r>
              <a:rPr lang="en-US" altLang="en-US" sz="2400" dirty="0" smtClean="0"/>
              <a:t> Norbert Wiener (Prof </a:t>
            </a:r>
            <a:r>
              <a:rPr lang="en-US" altLang="en-US" sz="2400" dirty="0" err="1" smtClean="0"/>
              <a:t>dari</a:t>
            </a:r>
            <a:r>
              <a:rPr lang="en-US" altLang="en-US" sz="2400" dirty="0" smtClean="0"/>
              <a:t> MIT) </a:t>
            </a:r>
            <a:r>
              <a:rPr lang="en-US" altLang="en-US" sz="2400" dirty="0" err="1" smtClean="0"/>
              <a:t>tentang</a:t>
            </a:r>
            <a:r>
              <a:rPr lang="en-US" altLang="en-US" sz="2400" dirty="0" smtClean="0"/>
              <a:t> </a:t>
            </a:r>
            <a:r>
              <a:rPr lang="en-US" altLang="en-US" sz="2400" dirty="0" err="1" smtClean="0"/>
              <a:t>komputasi</a:t>
            </a:r>
            <a:r>
              <a:rPr lang="en-US" altLang="en-US" sz="2400" dirty="0" smtClean="0"/>
              <a:t> </a:t>
            </a:r>
            <a:r>
              <a:rPr lang="en-US" altLang="en-US" sz="2400" dirty="0" err="1" smtClean="0"/>
              <a:t>pada</a:t>
            </a:r>
            <a:r>
              <a:rPr lang="en-US" altLang="en-US" sz="2400" dirty="0" smtClean="0"/>
              <a:t> </a:t>
            </a:r>
            <a:r>
              <a:rPr lang="en-US" altLang="en-US" sz="2400" dirty="0" err="1" smtClean="0"/>
              <a:t>meriam</a:t>
            </a:r>
            <a:r>
              <a:rPr lang="en-US" altLang="en-US" sz="2400" dirty="0" smtClean="0"/>
              <a:t> yang </a:t>
            </a:r>
            <a:r>
              <a:rPr lang="en-US" altLang="en-US" sz="2400" dirty="0" err="1" smtClean="0"/>
              <a:t>mampu</a:t>
            </a:r>
            <a:r>
              <a:rPr lang="en-US" altLang="en-US" sz="2400" dirty="0" smtClean="0"/>
              <a:t> </a:t>
            </a:r>
            <a:r>
              <a:rPr lang="en-US" altLang="en-US" sz="2400" dirty="0" err="1" smtClean="0"/>
              <a:t>menembak</a:t>
            </a:r>
            <a:r>
              <a:rPr lang="en-US" altLang="en-US" sz="2400" dirty="0" smtClean="0"/>
              <a:t> </a:t>
            </a:r>
            <a:r>
              <a:rPr lang="en-US" altLang="en-US" sz="2400" dirty="0" err="1" smtClean="0"/>
              <a:t>jatuh</a:t>
            </a:r>
            <a:r>
              <a:rPr lang="en-US" altLang="en-US" sz="2400" dirty="0" smtClean="0"/>
              <a:t> </a:t>
            </a:r>
            <a:r>
              <a:rPr lang="en-US" altLang="en-US" sz="2400" dirty="0" err="1" smtClean="0"/>
              <a:t>pesawat</a:t>
            </a:r>
            <a:r>
              <a:rPr lang="en-US" altLang="en-US" sz="2400" dirty="0" smtClean="0"/>
              <a:t> yang </a:t>
            </a:r>
            <a:r>
              <a:rPr lang="en-US" altLang="en-US" sz="2400" dirty="0" err="1" smtClean="0"/>
              <a:t>melintas</a:t>
            </a:r>
            <a:r>
              <a:rPr lang="en-US" altLang="en-US" sz="2400" dirty="0" smtClean="0"/>
              <a:t> di </a:t>
            </a:r>
            <a:r>
              <a:rPr lang="en-US" altLang="en-US" sz="2400" dirty="0" err="1" smtClean="0"/>
              <a:t>atasnya</a:t>
            </a:r>
            <a:r>
              <a:rPr lang="en-US" altLang="en-US" sz="2400" dirty="0" smtClean="0"/>
              <a:t> (PD II).</a:t>
            </a:r>
          </a:p>
          <a:p>
            <a:pPr marL="342900" indent="-342900" eaLnBrk="1" hangingPunct="1">
              <a:buFont typeface="Wingdings" panose="05000000000000000000" pitchFamily="2" charset="2"/>
              <a:buChar char="ü"/>
              <a:defRPr/>
            </a:pPr>
            <a:r>
              <a:rPr lang="en-US" altLang="en-US" sz="2400" dirty="0" err="1" smtClean="0"/>
              <a:t>Ramalannya</a:t>
            </a:r>
            <a:r>
              <a:rPr lang="en-US" altLang="en-US" sz="2400" dirty="0" smtClean="0"/>
              <a:t> </a:t>
            </a:r>
            <a:r>
              <a:rPr lang="en-US" altLang="en-US" sz="2400" dirty="0" err="1" smtClean="0"/>
              <a:t>tentang</a:t>
            </a:r>
            <a:r>
              <a:rPr lang="en-US" altLang="en-US" sz="2400" dirty="0" smtClean="0"/>
              <a:t> </a:t>
            </a:r>
            <a:r>
              <a:rPr lang="en-US" altLang="en-US" sz="2400" dirty="0" err="1" smtClean="0"/>
              <a:t>komputasi</a:t>
            </a:r>
            <a:r>
              <a:rPr lang="en-US" altLang="en-US" sz="2400" dirty="0" smtClean="0"/>
              <a:t> modern yang </a:t>
            </a:r>
            <a:r>
              <a:rPr lang="en-US" altLang="en-US" sz="2400" dirty="0" err="1" smtClean="0"/>
              <a:t>pada</a:t>
            </a:r>
            <a:r>
              <a:rPr lang="en-US" altLang="en-US" sz="2400" dirty="0" smtClean="0"/>
              <a:t> </a:t>
            </a:r>
            <a:r>
              <a:rPr lang="en-US" altLang="en-US" sz="2400" dirty="0" err="1" smtClean="0"/>
              <a:t>dasarnya</a:t>
            </a:r>
            <a:r>
              <a:rPr lang="en-US" altLang="en-US" sz="2400" dirty="0" smtClean="0"/>
              <a:t> </a:t>
            </a:r>
            <a:r>
              <a:rPr lang="en-US" altLang="en-US" sz="2400" dirty="0" err="1" smtClean="0"/>
              <a:t>sama</a:t>
            </a:r>
            <a:r>
              <a:rPr lang="en-US" altLang="en-US" sz="2400" dirty="0" smtClean="0"/>
              <a:t> </a:t>
            </a:r>
            <a:r>
              <a:rPr lang="en-US" altLang="en-US" sz="2400" dirty="0" err="1" smtClean="0"/>
              <a:t>dengan</a:t>
            </a:r>
            <a:r>
              <a:rPr lang="en-US" altLang="en-US" sz="2400" dirty="0" smtClean="0"/>
              <a:t> </a:t>
            </a:r>
            <a:r>
              <a:rPr lang="en-US" altLang="en-US" sz="2400" dirty="0" err="1" smtClean="0"/>
              <a:t>sistem</a:t>
            </a:r>
            <a:r>
              <a:rPr lang="en-US" altLang="en-US" sz="2400" dirty="0" smtClean="0"/>
              <a:t> </a:t>
            </a:r>
            <a:r>
              <a:rPr lang="en-US" altLang="en-US" sz="2400" dirty="0" err="1" smtClean="0"/>
              <a:t>jaringan</a:t>
            </a:r>
            <a:r>
              <a:rPr lang="en-US" altLang="en-US" sz="2400" dirty="0" smtClean="0"/>
              <a:t> </a:t>
            </a:r>
            <a:r>
              <a:rPr lang="en-US" altLang="en-US" sz="2400" dirty="0" err="1" smtClean="0"/>
              <a:t>syaraf</a:t>
            </a:r>
            <a:r>
              <a:rPr lang="en-US" altLang="en-US" sz="2400" dirty="0" smtClean="0"/>
              <a:t> yang </a:t>
            </a:r>
            <a:r>
              <a:rPr lang="en-US" altLang="en-US" sz="2400" dirty="0" err="1" smtClean="0"/>
              <a:t>bisa</a:t>
            </a:r>
            <a:r>
              <a:rPr lang="en-US" altLang="en-US" sz="2400" dirty="0" smtClean="0"/>
              <a:t> </a:t>
            </a:r>
            <a:r>
              <a:rPr lang="en-US" altLang="en-US" sz="2400" dirty="0" err="1" smtClean="0"/>
              <a:t>melahirkan</a:t>
            </a:r>
            <a:r>
              <a:rPr lang="en-US" altLang="en-US" sz="2400" dirty="0" smtClean="0"/>
              <a:t> </a:t>
            </a:r>
            <a:r>
              <a:rPr lang="en-US" altLang="en-US" sz="2400" dirty="0" err="1" smtClean="0"/>
              <a:t>kebaikan</a:t>
            </a:r>
            <a:r>
              <a:rPr lang="en-US" altLang="en-US" sz="2400" dirty="0" smtClean="0"/>
              <a:t> </a:t>
            </a:r>
            <a:r>
              <a:rPr lang="en-US" altLang="en-US" sz="2400" dirty="0" err="1" smtClean="0"/>
              <a:t>sekaligus</a:t>
            </a:r>
            <a:r>
              <a:rPr lang="en-US" altLang="en-US" sz="2400" dirty="0" smtClean="0"/>
              <a:t> </a:t>
            </a:r>
            <a:r>
              <a:rPr lang="en-US" altLang="en-US" sz="2400" dirty="0" err="1" smtClean="0"/>
              <a:t>malapetaka</a:t>
            </a:r>
            <a:r>
              <a:rPr lang="en-US" altLang="en-US" sz="2400" dirty="0" smtClean="0"/>
              <a:t>.</a:t>
            </a:r>
          </a:p>
          <a:p>
            <a:pPr eaLnBrk="1" hangingPunct="1">
              <a:defRPr/>
            </a:pPr>
            <a:endParaRPr lang="en-US" altLang="en-US" sz="2400" dirty="0" smtClean="0"/>
          </a:p>
          <a:p>
            <a:pPr eaLnBrk="1" hangingPunct="1">
              <a:defRPr/>
            </a:pPr>
            <a:endParaRPr lang="en-US" altLang="en-US" sz="2400" dirty="0" smtClean="0"/>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Rectangle 3"/>
          <p:cNvSpPr>
            <a:spLocks noGrp="1" noChangeArrowheads="1"/>
          </p:cNvSpPr>
          <p:nvPr>
            <p:ph idx="1"/>
          </p:nvPr>
        </p:nvSpPr>
        <p:spPr>
          <a:xfrm>
            <a:off x="755650" y="1773238"/>
            <a:ext cx="8229600" cy="5516562"/>
          </a:xfrm>
        </p:spPr>
        <p:txBody>
          <a:bodyPr/>
          <a:lstStyle/>
          <a:p>
            <a:pPr marL="200025" lvl="1" indent="0" eaLnBrk="1" hangingPunct="1">
              <a:buFont typeface="Calibri" panose="020F0502020204030204" pitchFamily="34" charset="0"/>
              <a:buNone/>
              <a:defRPr/>
            </a:pPr>
            <a:r>
              <a:rPr lang="en-US" altLang="en-US" sz="2400" dirty="0" smtClean="0"/>
              <a:t>3) </a:t>
            </a:r>
            <a:r>
              <a:rPr lang="en-US" altLang="en-US" sz="2400" dirty="0" err="1" smtClean="0"/>
              <a:t>Mendorong</a:t>
            </a:r>
            <a:r>
              <a:rPr lang="en-US" altLang="en-US" sz="2400" dirty="0" smtClean="0"/>
              <a:t> </a:t>
            </a:r>
            <a:r>
              <a:rPr lang="en-US" altLang="en-US" sz="2400" dirty="0" err="1" smtClean="0"/>
              <a:t>kreatifitas</a:t>
            </a:r>
            <a:r>
              <a:rPr lang="en-US" altLang="en-US" sz="2400" dirty="0" smtClean="0"/>
              <a:t> </a:t>
            </a:r>
            <a:r>
              <a:rPr lang="en-US" altLang="en-US" sz="2400" dirty="0" err="1" smtClean="0"/>
              <a:t>penyedia</a:t>
            </a:r>
            <a:r>
              <a:rPr lang="en-US" altLang="en-US" sz="2400" dirty="0" smtClean="0"/>
              <a:t> </a:t>
            </a:r>
            <a:r>
              <a:rPr lang="en-US" altLang="en-US" sz="2400" dirty="0" err="1" smtClean="0"/>
              <a:t>jasa</a:t>
            </a:r>
            <a:endParaRPr lang="en-US" altLang="en-US" sz="2400" dirty="0" smtClean="0"/>
          </a:p>
          <a:p>
            <a:pPr marL="514350" lvl="2" indent="0" eaLnBrk="1" hangingPunct="1">
              <a:buFont typeface="Calibri" panose="020F0502020204030204" pitchFamily="34" charset="0"/>
              <a:buNone/>
              <a:defRPr/>
            </a:pPr>
            <a:r>
              <a:rPr lang="en-US" altLang="en-US" sz="2400" dirty="0" err="1" smtClean="0"/>
              <a:t>Menciptakan</a:t>
            </a:r>
            <a:r>
              <a:rPr lang="en-US" altLang="en-US" sz="2400" dirty="0" smtClean="0"/>
              <a:t> </a:t>
            </a:r>
            <a:r>
              <a:rPr lang="en-US" altLang="en-US" sz="2400" dirty="0" err="1" smtClean="0"/>
              <a:t>informasi</a:t>
            </a:r>
            <a:r>
              <a:rPr lang="en-US" altLang="en-US" sz="2400" dirty="0" smtClean="0"/>
              <a:t> </a:t>
            </a:r>
            <a:r>
              <a:rPr lang="en-US" altLang="en-US" sz="2400" dirty="0" err="1" smtClean="0"/>
              <a:t>dan</a:t>
            </a:r>
            <a:r>
              <a:rPr lang="en-US" altLang="en-US" sz="2400" dirty="0" smtClean="0"/>
              <a:t> </a:t>
            </a:r>
            <a:r>
              <a:rPr lang="en-US" altLang="en-US" sz="2400" dirty="0" err="1" smtClean="0"/>
              <a:t>promosi</a:t>
            </a:r>
            <a:r>
              <a:rPr lang="en-US" altLang="en-US" sz="2400" dirty="0" smtClean="0"/>
              <a:t> yang </a:t>
            </a:r>
            <a:r>
              <a:rPr lang="en-US" altLang="en-US" sz="2400" dirty="0" err="1" smtClean="0"/>
              <a:t>inovatif</a:t>
            </a:r>
            <a:r>
              <a:rPr lang="en-US" altLang="en-US" sz="2400" dirty="0" smtClean="0"/>
              <a:t> </a:t>
            </a:r>
            <a:r>
              <a:rPr lang="en-US" altLang="en-US" sz="2400" dirty="0" err="1" smtClean="0"/>
              <a:t>dan</a:t>
            </a:r>
            <a:r>
              <a:rPr lang="en-US" altLang="en-US" sz="2400" dirty="0" smtClean="0"/>
              <a:t> </a:t>
            </a:r>
            <a:r>
              <a:rPr lang="en-US" altLang="en-US" sz="2400" dirty="0" err="1" smtClean="0"/>
              <a:t>secara</a:t>
            </a:r>
            <a:r>
              <a:rPr lang="en-US" altLang="en-US" sz="2400" dirty="0" smtClean="0"/>
              <a:t> </a:t>
            </a:r>
            <a:r>
              <a:rPr lang="en-US" altLang="en-US" sz="2400" dirty="0" err="1" smtClean="0"/>
              <a:t>cepat</a:t>
            </a:r>
            <a:r>
              <a:rPr lang="en-US" altLang="en-US" sz="2400" dirty="0" smtClean="0"/>
              <a:t> </a:t>
            </a:r>
            <a:r>
              <a:rPr lang="en-US" altLang="en-US" sz="2400" dirty="0" err="1" smtClean="0"/>
              <a:t>melakukan</a:t>
            </a:r>
            <a:r>
              <a:rPr lang="en-US" altLang="en-US" sz="2400" dirty="0" smtClean="0"/>
              <a:t> update data.</a:t>
            </a:r>
          </a:p>
          <a:p>
            <a:pPr lvl="2" eaLnBrk="1" hangingPunct="1">
              <a:defRPr/>
            </a:pPr>
            <a:endParaRPr lang="en-US" altLang="en-US" sz="2400" dirty="0" smtClean="0"/>
          </a:p>
          <a:p>
            <a:pPr marL="200025" lvl="1" indent="0" eaLnBrk="1" hangingPunct="1">
              <a:buFont typeface="Calibri" panose="020F0502020204030204" pitchFamily="34" charset="0"/>
              <a:buNone/>
              <a:defRPr/>
            </a:pPr>
            <a:r>
              <a:rPr lang="en-US" altLang="en-US" sz="2400" dirty="0" smtClean="0"/>
              <a:t>4) </a:t>
            </a:r>
            <a:r>
              <a:rPr lang="en-US" altLang="en-US" sz="2400" dirty="0" err="1" smtClean="0"/>
              <a:t>Biaya</a:t>
            </a:r>
            <a:r>
              <a:rPr lang="en-US" altLang="en-US" sz="2400" dirty="0" smtClean="0"/>
              <a:t> </a:t>
            </a:r>
            <a:r>
              <a:rPr lang="en-US" altLang="en-US" sz="2400" dirty="0" err="1" smtClean="0"/>
              <a:t>operasional</a:t>
            </a:r>
            <a:r>
              <a:rPr lang="en-US" altLang="en-US" sz="2400" dirty="0" smtClean="0"/>
              <a:t> </a:t>
            </a:r>
            <a:r>
              <a:rPr lang="en-US" altLang="en-US" sz="2400" dirty="0" err="1" smtClean="0"/>
              <a:t>lebih</a:t>
            </a:r>
            <a:r>
              <a:rPr lang="en-US" altLang="en-US" sz="2400" dirty="0" smtClean="0"/>
              <a:t> </a:t>
            </a:r>
            <a:r>
              <a:rPr lang="en-US" altLang="en-US" sz="2400" dirty="0" err="1" smtClean="0"/>
              <a:t>murah</a:t>
            </a:r>
            <a:endParaRPr lang="en-US" altLang="en-US" sz="2400" dirty="0" smtClean="0"/>
          </a:p>
          <a:p>
            <a:pPr marL="200025" lvl="1" indent="0" eaLnBrk="1" hangingPunct="1">
              <a:buFont typeface="Calibri" panose="020F0502020204030204" pitchFamily="34" charset="0"/>
              <a:buNone/>
              <a:defRPr/>
            </a:pPr>
            <a:endParaRPr lang="en-US" altLang="en-US" sz="2400" dirty="0" smtClean="0"/>
          </a:p>
          <a:p>
            <a:pPr marL="200025" lvl="1" indent="0" eaLnBrk="1" hangingPunct="1">
              <a:buFont typeface="Calibri" panose="020F0502020204030204" pitchFamily="34" charset="0"/>
              <a:buNone/>
              <a:defRPr/>
            </a:pPr>
            <a:r>
              <a:rPr lang="en-US" altLang="en-US" sz="2400" dirty="0" smtClean="0"/>
              <a:t>5) </a:t>
            </a:r>
            <a:r>
              <a:rPr lang="en-US" altLang="en-US" sz="2400" dirty="0" err="1" smtClean="0"/>
              <a:t>Meningkatkan</a:t>
            </a:r>
            <a:r>
              <a:rPr lang="en-US" altLang="en-US" sz="2400" dirty="0" smtClean="0"/>
              <a:t> </a:t>
            </a:r>
            <a:r>
              <a:rPr lang="en-US" altLang="en-US" sz="2400" dirty="0" err="1" smtClean="0"/>
              <a:t>kepuasan</a:t>
            </a:r>
            <a:r>
              <a:rPr lang="en-US" altLang="en-US" sz="2400" dirty="0" smtClean="0"/>
              <a:t> </a:t>
            </a:r>
            <a:r>
              <a:rPr lang="en-US" altLang="en-US" sz="2400" dirty="0" err="1" smtClean="0"/>
              <a:t>pelanggan</a:t>
            </a:r>
            <a:endParaRPr lang="en-US" altLang="en-US" sz="2400" dirty="0" smtClean="0"/>
          </a:p>
          <a:p>
            <a:pPr marL="514350" lvl="2" indent="0" eaLnBrk="1" hangingPunct="1">
              <a:buFont typeface="Calibri" panose="020F0502020204030204" pitchFamily="34" charset="0"/>
              <a:buNone/>
              <a:defRPr/>
            </a:pPr>
            <a:r>
              <a:rPr lang="en-US" altLang="en-US" sz="2400" dirty="0" err="1" smtClean="0"/>
              <a:t>Merespon</a:t>
            </a:r>
            <a:r>
              <a:rPr lang="en-US" altLang="en-US" sz="2400" dirty="0" smtClean="0"/>
              <a:t> </a:t>
            </a:r>
            <a:r>
              <a:rPr lang="en-US" altLang="en-US" sz="2400" dirty="0" err="1" smtClean="0"/>
              <a:t>permintaan</a:t>
            </a:r>
            <a:r>
              <a:rPr lang="en-US" altLang="en-US" sz="2400" dirty="0" smtClean="0"/>
              <a:t> </a:t>
            </a:r>
            <a:r>
              <a:rPr lang="en-US" altLang="en-US" sz="2400" dirty="0" err="1" smtClean="0"/>
              <a:t>pelanggan</a:t>
            </a:r>
            <a:r>
              <a:rPr lang="en-US" altLang="en-US" sz="2400" dirty="0" smtClean="0"/>
              <a:t> </a:t>
            </a:r>
            <a:r>
              <a:rPr lang="en-US" altLang="en-US" sz="2400" dirty="0" err="1" smtClean="0"/>
              <a:t>secara</a:t>
            </a:r>
            <a:r>
              <a:rPr lang="en-US" altLang="en-US" sz="2400" dirty="0" smtClean="0"/>
              <a:t> </a:t>
            </a:r>
            <a:r>
              <a:rPr lang="en-US" altLang="en-US" sz="2400" dirty="0" err="1" smtClean="0"/>
              <a:t>cepat</a:t>
            </a:r>
            <a:r>
              <a:rPr lang="en-US" altLang="en-US" sz="2400" dirty="0" smtClean="0"/>
              <a:t> </a:t>
            </a:r>
            <a:r>
              <a:rPr lang="en-US" altLang="en-US" sz="2400" dirty="0" err="1" smtClean="0"/>
              <a:t>dan</a:t>
            </a:r>
            <a:r>
              <a:rPr lang="en-US" altLang="en-US" sz="2400" dirty="0" smtClean="0"/>
              <a:t> </a:t>
            </a:r>
            <a:r>
              <a:rPr lang="en-US" altLang="en-US" sz="2400" dirty="0" err="1" smtClean="0"/>
              <a:t>akurat</a:t>
            </a:r>
            <a:r>
              <a:rPr lang="en-US" altLang="en-US" sz="2400" dirty="0" smtClean="0"/>
              <a:t>.</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E-Commerce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Model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Hukum</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e-Commerce</a:t>
            </a:r>
          </a:p>
        </p:txBody>
      </p:sp>
      <p:sp>
        <p:nvSpPr>
          <p:cNvPr id="200707" name="Rectangle 3"/>
          <p:cNvSpPr>
            <a:spLocks noGrp="1" noChangeArrowheads="1"/>
          </p:cNvSpPr>
          <p:nvPr>
            <p:ph idx="1"/>
          </p:nvPr>
        </p:nvSpPr>
        <p:spPr/>
        <p:txBody>
          <a:bodyPr/>
          <a:lstStyle/>
          <a:p>
            <a:pPr marL="342900" indent="-342900" eaLnBrk="1" hangingPunct="1">
              <a:buFont typeface="Wingdings" panose="05000000000000000000" pitchFamily="2" charset="2"/>
              <a:buChar char="ü"/>
            </a:pPr>
            <a:r>
              <a:rPr lang="en-US" altLang="en-US" sz="2400" smtClean="0"/>
              <a:t>Salah satu acuan internasional yang banyak digunakan adalah </a:t>
            </a:r>
            <a:r>
              <a:rPr lang="en-US" altLang="en-US" sz="2400" i="1" smtClean="0"/>
              <a:t>Uncitral Model Law on electronic Commerce</a:t>
            </a:r>
            <a:r>
              <a:rPr lang="en-US" altLang="en-US" sz="2400" smtClean="0"/>
              <a:t> 1996.</a:t>
            </a:r>
          </a:p>
          <a:p>
            <a:pPr marL="342900" indent="-342900" eaLnBrk="1" hangingPunct="1">
              <a:buFont typeface="Wingdings" panose="05000000000000000000" pitchFamily="2" charset="2"/>
              <a:buChar char="ü"/>
            </a:pPr>
            <a:r>
              <a:rPr lang="en-US" altLang="en-US" sz="2400" smtClean="0"/>
              <a:t>Uncitral sebagai salah satu komisi internasional yang berada dibawah PBB.</a:t>
            </a: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Rectangle 3"/>
          <p:cNvSpPr>
            <a:spLocks noGrp="1" noChangeArrowheads="1"/>
          </p:cNvSpPr>
          <p:nvPr>
            <p:ph idx="1"/>
          </p:nvPr>
        </p:nvSpPr>
        <p:spPr>
          <a:xfrm>
            <a:off x="814388" y="1736725"/>
            <a:ext cx="8229600" cy="5592763"/>
          </a:xfrm>
        </p:spPr>
        <p:txBody>
          <a:bodyPr/>
          <a:lstStyle/>
          <a:p>
            <a:pPr eaLnBrk="1" hangingPunct="1"/>
            <a:r>
              <a:rPr lang="en-US" altLang="en-US" sz="2400" smtClean="0"/>
              <a:t>Beberapa point penting dalam Uncitral adalah :</a:t>
            </a:r>
          </a:p>
          <a:p>
            <a:pPr marL="457200" lvl="1" indent="-342900" eaLnBrk="1" hangingPunct="1">
              <a:buFont typeface="Wingdings" panose="05000000000000000000" pitchFamily="2" charset="2"/>
              <a:buChar char="ü"/>
            </a:pPr>
            <a:r>
              <a:rPr lang="en-US" altLang="en-US" sz="2400" smtClean="0"/>
              <a:t>Menyatakan bahwa suatu informasi mempunyai implikasi hukum, validitas dan dapat dijalankan meskipun bentuk berupa data message.</a:t>
            </a:r>
          </a:p>
          <a:p>
            <a:pPr marL="457200" lvl="1" indent="-342900" eaLnBrk="1" hangingPunct="1">
              <a:buFont typeface="Wingdings" panose="05000000000000000000" pitchFamily="2" charset="2"/>
              <a:buChar char="ü"/>
            </a:pPr>
            <a:r>
              <a:rPr lang="en-US" altLang="en-US" sz="2400" smtClean="0"/>
              <a:t>Suatu informasi tidak dapat dikatakan tidak mempunyai kekuatan hukum dan validitas serta tidak dapat dijalankan hanya didasarkan pada kenyataan bahwa didalam data messages tersebut tidak terdapat hal-hal yang secara umum menimbulkan implikasi hukum,melainkan hanya berisi perintah untuk merujuk pada materi tertentu.</a:t>
            </a:r>
          </a:p>
        </p:txBody>
      </p:sp>
      <p:sp>
        <p:nvSpPr>
          <p:cNvPr id="3" name="Rectangle 2"/>
          <p:cNvSpPr>
            <a:spLocks noGrp="1" noChangeArrowheads="1"/>
          </p:cNvSpPr>
          <p:nvPr>
            <p:ph type="title"/>
          </p:nvPr>
        </p:nvSpPr>
        <p:spPr>
          <a:xfrm>
            <a:off x="822325" y="287338"/>
            <a:ext cx="8070850" cy="1449387"/>
          </a:xfrm>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Model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Hukum</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e-Commerce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3"/>
          <p:cNvSpPr>
            <a:spLocks noGrp="1" noChangeArrowheads="1"/>
          </p:cNvSpPr>
          <p:nvPr>
            <p:ph idx="1"/>
          </p:nvPr>
        </p:nvSpPr>
        <p:spPr>
          <a:xfrm>
            <a:off x="539750" y="1700213"/>
            <a:ext cx="8229600" cy="5592762"/>
          </a:xfrm>
        </p:spPr>
        <p:txBody>
          <a:bodyPr/>
          <a:lstStyle/>
          <a:p>
            <a:pPr marL="771525" lvl="1" indent="-342900" eaLnBrk="1" hangingPunct="1">
              <a:buFont typeface="Wingdings" panose="05000000000000000000" pitchFamily="2" charset="2"/>
              <a:buChar char="ü"/>
              <a:defRPr/>
            </a:pPr>
            <a:r>
              <a:rPr lang="en-US" altLang="en-US" sz="2400" dirty="0" err="1" smtClean="0"/>
              <a:t>Peraturan</a:t>
            </a:r>
            <a:r>
              <a:rPr lang="en-US" altLang="en-US" sz="2400" dirty="0" smtClean="0"/>
              <a:t> yang </a:t>
            </a:r>
            <a:r>
              <a:rPr lang="en-US" altLang="en-US" sz="2400" dirty="0" err="1" smtClean="0"/>
              <a:t>membutuhkan</a:t>
            </a:r>
            <a:r>
              <a:rPr lang="en-US" altLang="en-US" sz="2400" dirty="0" smtClean="0"/>
              <a:t> </a:t>
            </a:r>
            <a:r>
              <a:rPr lang="en-US" altLang="en-US" sz="2400" dirty="0" err="1" smtClean="0"/>
              <a:t>tanda</a:t>
            </a:r>
            <a:r>
              <a:rPr lang="en-US" altLang="en-US" sz="2400" dirty="0" smtClean="0"/>
              <a:t> </a:t>
            </a:r>
            <a:r>
              <a:rPr lang="en-US" altLang="en-US" sz="2400" dirty="0" err="1" smtClean="0"/>
              <a:t>tangan</a:t>
            </a:r>
            <a:r>
              <a:rPr lang="en-US" altLang="en-US" sz="2400" dirty="0" smtClean="0"/>
              <a:t> </a:t>
            </a:r>
            <a:r>
              <a:rPr lang="en-US" altLang="en-US" sz="2400" dirty="0" err="1" smtClean="0"/>
              <a:t>seseorang</a:t>
            </a:r>
            <a:r>
              <a:rPr lang="en-US" altLang="en-US" sz="2400" dirty="0" smtClean="0"/>
              <a:t> </a:t>
            </a:r>
            <a:r>
              <a:rPr lang="en-US" altLang="en-US" sz="2400" dirty="0" err="1" smtClean="0"/>
              <a:t>maka</a:t>
            </a:r>
            <a:r>
              <a:rPr lang="en-US" altLang="en-US" sz="2400" dirty="0" smtClean="0"/>
              <a:t> </a:t>
            </a:r>
            <a:r>
              <a:rPr lang="en-US" altLang="en-US" sz="2400" dirty="0" err="1" smtClean="0"/>
              <a:t>persyaratan</a:t>
            </a:r>
            <a:r>
              <a:rPr lang="en-US" altLang="en-US" sz="2400" dirty="0" smtClean="0"/>
              <a:t> </a:t>
            </a:r>
            <a:r>
              <a:rPr lang="en-US" altLang="en-US" sz="2400" dirty="0" err="1" smtClean="0"/>
              <a:t>tersebut</a:t>
            </a:r>
            <a:r>
              <a:rPr lang="en-US" altLang="en-US" sz="2400" dirty="0" smtClean="0"/>
              <a:t> </a:t>
            </a:r>
            <a:r>
              <a:rPr lang="en-US" altLang="en-US" sz="2400" dirty="0" err="1" smtClean="0"/>
              <a:t>dapat</a:t>
            </a:r>
            <a:r>
              <a:rPr lang="en-US" altLang="en-US" sz="2400" dirty="0" smtClean="0"/>
              <a:t> </a:t>
            </a:r>
            <a:r>
              <a:rPr lang="en-US" altLang="en-US" sz="2400" dirty="0" err="1" smtClean="0"/>
              <a:t>dipenuhi</a:t>
            </a:r>
            <a:r>
              <a:rPr lang="en-US" altLang="en-US" sz="2400" dirty="0" smtClean="0"/>
              <a:t> </a:t>
            </a:r>
            <a:r>
              <a:rPr lang="en-US" altLang="en-US" sz="2400" dirty="0" err="1" smtClean="0"/>
              <a:t>oleh</a:t>
            </a:r>
            <a:r>
              <a:rPr lang="en-US" altLang="en-US" sz="2400" dirty="0" smtClean="0"/>
              <a:t> </a:t>
            </a:r>
            <a:r>
              <a:rPr lang="en-US" altLang="en-US" sz="2400" dirty="0" err="1" smtClean="0"/>
              <a:t>suatu</a:t>
            </a:r>
            <a:r>
              <a:rPr lang="en-US" altLang="en-US" sz="2400" dirty="0" smtClean="0"/>
              <a:t> data message </a:t>
            </a:r>
            <a:r>
              <a:rPr lang="en-US" altLang="en-US" sz="2400" dirty="0" err="1" smtClean="0"/>
              <a:t>apabila</a:t>
            </a:r>
            <a:r>
              <a:rPr lang="en-US" altLang="en-US" sz="2400" dirty="0" smtClean="0"/>
              <a:t> :</a:t>
            </a:r>
          </a:p>
          <a:p>
            <a:pPr marL="914400" lvl="2" eaLnBrk="1" hangingPunct="1">
              <a:buFont typeface="Wingdings" panose="05000000000000000000" pitchFamily="2" charset="2"/>
              <a:buChar char="§"/>
              <a:defRPr/>
            </a:pPr>
            <a:r>
              <a:rPr lang="en-US" altLang="en-US" sz="2400" dirty="0" err="1" smtClean="0"/>
              <a:t>Memberikan</a:t>
            </a:r>
            <a:r>
              <a:rPr lang="en-US" altLang="en-US" sz="2400" dirty="0" smtClean="0"/>
              <a:t> </a:t>
            </a:r>
            <a:r>
              <a:rPr lang="en-US" altLang="en-US" sz="2400" dirty="0" err="1" smtClean="0"/>
              <a:t>indikasi</a:t>
            </a:r>
            <a:r>
              <a:rPr lang="en-US" altLang="en-US" sz="2400" dirty="0" smtClean="0"/>
              <a:t> </a:t>
            </a:r>
            <a:r>
              <a:rPr lang="en-US" altLang="en-US" sz="2400" dirty="0" err="1" smtClean="0"/>
              <a:t>bahwa</a:t>
            </a:r>
            <a:r>
              <a:rPr lang="en-US" altLang="en-US" sz="2400" dirty="0" smtClean="0"/>
              <a:t> </a:t>
            </a:r>
            <a:r>
              <a:rPr lang="en-US" altLang="en-US" sz="2400" dirty="0" err="1" smtClean="0"/>
              <a:t>informasi</a:t>
            </a:r>
            <a:r>
              <a:rPr lang="en-US" altLang="en-US" sz="2400" dirty="0" smtClean="0"/>
              <a:t> yang </a:t>
            </a:r>
            <a:r>
              <a:rPr lang="en-US" altLang="en-US" sz="2400" dirty="0" err="1" smtClean="0"/>
              <a:t>terdapat</a:t>
            </a:r>
            <a:r>
              <a:rPr lang="en-US" altLang="en-US" sz="2400" dirty="0" smtClean="0"/>
              <a:t> </a:t>
            </a:r>
            <a:r>
              <a:rPr lang="en-US" altLang="en-US" sz="2400" dirty="0" err="1" smtClean="0"/>
              <a:t>dalam</a:t>
            </a:r>
            <a:r>
              <a:rPr lang="en-US" altLang="en-US" sz="2400" dirty="0" smtClean="0"/>
              <a:t> </a:t>
            </a:r>
            <a:r>
              <a:rPr lang="en-US" altLang="en-US" sz="2400" dirty="0" err="1" smtClean="0"/>
              <a:t>suatu</a:t>
            </a:r>
            <a:r>
              <a:rPr lang="en-US" altLang="en-US" sz="2400" dirty="0" smtClean="0"/>
              <a:t> data messages </a:t>
            </a:r>
            <a:r>
              <a:rPr lang="en-US" altLang="en-US" sz="2400" dirty="0" err="1" smtClean="0"/>
              <a:t>telah</a:t>
            </a:r>
            <a:r>
              <a:rPr lang="en-US" altLang="en-US" sz="2400" dirty="0" smtClean="0"/>
              <a:t> </a:t>
            </a:r>
            <a:r>
              <a:rPr lang="en-US" altLang="en-US" sz="2400" dirty="0" err="1" smtClean="0"/>
              <a:t>disetujui</a:t>
            </a:r>
            <a:r>
              <a:rPr lang="en-US" altLang="en-US" sz="2400" dirty="0" smtClean="0"/>
              <a:t> </a:t>
            </a:r>
            <a:r>
              <a:rPr lang="en-US" altLang="en-US" sz="2400" dirty="0" err="1" smtClean="0"/>
              <a:t>olehnya</a:t>
            </a:r>
            <a:r>
              <a:rPr lang="en-US" altLang="en-US" sz="2400" dirty="0" smtClean="0"/>
              <a:t>.</a:t>
            </a:r>
          </a:p>
          <a:p>
            <a:pPr marL="914400" lvl="2" eaLnBrk="1" hangingPunct="1">
              <a:buFont typeface="Wingdings" panose="05000000000000000000" pitchFamily="2" charset="2"/>
              <a:buChar char="§"/>
              <a:defRPr/>
            </a:pPr>
            <a:r>
              <a:rPr lang="en-US" altLang="en-US" sz="2400" dirty="0" err="1" smtClean="0"/>
              <a:t>Digunakan</a:t>
            </a:r>
            <a:r>
              <a:rPr lang="en-US" altLang="en-US" sz="2400" dirty="0" smtClean="0"/>
              <a:t> </a:t>
            </a:r>
            <a:r>
              <a:rPr lang="en-US" altLang="en-US" sz="2400" dirty="0" err="1" smtClean="0"/>
              <a:t>sebagai</a:t>
            </a:r>
            <a:r>
              <a:rPr lang="en-US" altLang="en-US" sz="2400" dirty="0" smtClean="0"/>
              <a:t> </a:t>
            </a:r>
            <a:r>
              <a:rPr lang="en-US" altLang="en-US" sz="2400" dirty="0" err="1" smtClean="0"/>
              <a:t>suatu</a:t>
            </a:r>
            <a:r>
              <a:rPr lang="en-US" altLang="en-US" sz="2400" dirty="0" smtClean="0"/>
              <a:t> </a:t>
            </a:r>
            <a:r>
              <a:rPr lang="en-US" altLang="en-US" sz="2400" dirty="0" err="1" smtClean="0"/>
              <a:t>perjanjian</a:t>
            </a:r>
            <a:r>
              <a:rPr lang="en-US" altLang="en-US" sz="2400" dirty="0" smtClean="0"/>
              <a:t>.</a:t>
            </a:r>
          </a:p>
          <a:p>
            <a:pPr marL="731837" lvl="2" indent="0" eaLnBrk="1" hangingPunct="1">
              <a:buFont typeface="Calibri" panose="020F0502020204030204" pitchFamily="34" charset="0"/>
              <a:buNone/>
              <a:defRPr/>
            </a:pPr>
            <a:endParaRPr lang="en-US" altLang="en-US" sz="2400" dirty="0" smtClean="0"/>
          </a:p>
          <a:p>
            <a:pPr marL="742950" lvl="1" indent="-342900" eaLnBrk="1" hangingPunct="1">
              <a:buFont typeface="Wingdings" panose="05000000000000000000" pitchFamily="2" charset="2"/>
              <a:buChar char="ü"/>
              <a:defRPr/>
            </a:pPr>
            <a:r>
              <a:rPr lang="en-US" altLang="en-US" sz="2400" dirty="0" err="1" smtClean="0"/>
              <a:t>Suatu</a:t>
            </a:r>
            <a:r>
              <a:rPr lang="en-US" altLang="en-US" sz="2400" dirty="0" smtClean="0"/>
              <a:t> </a:t>
            </a:r>
            <a:r>
              <a:rPr lang="en-US" altLang="en-US" sz="2400" dirty="0" err="1" smtClean="0"/>
              <a:t>informasi</a:t>
            </a:r>
            <a:r>
              <a:rPr lang="en-US" altLang="en-US" sz="2400" dirty="0" smtClean="0"/>
              <a:t> </a:t>
            </a:r>
            <a:r>
              <a:rPr lang="en-US" altLang="en-US" sz="2400" dirty="0" err="1" smtClean="0"/>
              <a:t>disampaikan</a:t>
            </a:r>
            <a:r>
              <a:rPr lang="en-US" altLang="en-US" sz="2400" dirty="0" smtClean="0"/>
              <a:t> </a:t>
            </a:r>
            <a:r>
              <a:rPr lang="en-US" altLang="en-US" sz="2400" dirty="0" err="1" smtClean="0"/>
              <a:t>dalam</a:t>
            </a:r>
            <a:r>
              <a:rPr lang="en-US" altLang="en-US" sz="2400" dirty="0" smtClean="0"/>
              <a:t> </a:t>
            </a:r>
            <a:r>
              <a:rPr lang="en-US" altLang="en-US" sz="2400" dirty="0" err="1" smtClean="0"/>
              <a:t>bentuk</a:t>
            </a:r>
            <a:r>
              <a:rPr lang="en-US" altLang="en-US" sz="2400" dirty="0" smtClean="0"/>
              <a:t> </a:t>
            </a:r>
            <a:r>
              <a:rPr lang="en-US" altLang="en-US" sz="2400" dirty="0" err="1" smtClean="0"/>
              <a:t>asli</a:t>
            </a:r>
            <a:r>
              <a:rPr lang="en-US" altLang="en-US" sz="2400" dirty="0" smtClean="0"/>
              <a:t> (original). </a:t>
            </a:r>
            <a:r>
              <a:rPr lang="en-US" altLang="en-US" sz="2400" dirty="0" err="1" smtClean="0"/>
              <a:t>Persyaratan</a:t>
            </a:r>
            <a:r>
              <a:rPr lang="en-US" altLang="en-US" sz="2400" dirty="0" smtClean="0"/>
              <a:t> </a:t>
            </a:r>
            <a:r>
              <a:rPr lang="en-US" altLang="en-US" sz="2400" dirty="0" err="1" smtClean="0"/>
              <a:t>dapat</a:t>
            </a:r>
            <a:r>
              <a:rPr lang="en-US" altLang="en-US" sz="2400" dirty="0" smtClean="0"/>
              <a:t> </a:t>
            </a:r>
            <a:r>
              <a:rPr lang="en-US" altLang="en-US" sz="2400" dirty="0" err="1" smtClean="0"/>
              <a:t>dipenuhi</a:t>
            </a:r>
            <a:r>
              <a:rPr lang="en-US" altLang="en-US" sz="2400" dirty="0" smtClean="0"/>
              <a:t> </a:t>
            </a:r>
            <a:r>
              <a:rPr lang="en-US" altLang="en-US" sz="2400" dirty="0" err="1" smtClean="0"/>
              <a:t>apabila</a:t>
            </a:r>
            <a:r>
              <a:rPr lang="en-US" altLang="en-US" sz="2400" dirty="0" smtClean="0"/>
              <a:t>:</a:t>
            </a:r>
          </a:p>
          <a:p>
            <a:pPr marL="914400" lvl="2" eaLnBrk="1" hangingPunct="1">
              <a:buFont typeface="Wingdings" panose="05000000000000000000" pitchFamily="2" charset="2"/>
              <a:buChar char="§"/>
              <a:defRPr/>
            </a:pPr>
            <a:r>
              <a:rPr lang="en-US" altLang="en-US" sz="2400" dirty="0" err="1" smtClean="0"/>
              <a:t>Informasi</a:t>
            </a:r>
            <a:r>
              <a:rPr lang="en-US" altLang="en-US" sz="2400" dirty="0" smtClean="0"/>
              <a:t> </a:t>
            </a:r>
            <a:r>
              <a:rPr lang="en-US" altLang="en-US" sz="2400" dirty="0" err="1" smtClean="0"/>
              <a:t>tersebut</a:t>
            </a:r>
            <a:r>
              <a:rPr lang="en-US" altLang="en-US" sz="2400" dirty="0" smtClean="0"/>
              <a:t> </a:t>
            </a:r>
            <a:r>
              <a:rPr lang="en-US" altLang="en-US" sz="2400" dirty="0" err="1" smtClean="0"/>
              <a:t>lengkap</a:t>
            </a:r>
            <a:r>
              <a:rPr lang="en-US" altLang="en-US" sz="2400" dirty="0" smtClean="0"/>
              <a:t>, </a:t>
            </a:r>
            <a:r>
              <a:rPr lang="en-US" altLang="en-US" sz="2400" dirty="0" err="1" smtClean="0"/>
              <a:t>tidak</a:t>
            </a:r>
            <a:r>
              <a:rPr lang="en-US" altLang="en-US" sz="2400" dirty="0" smtClean="0"/>
              <a:t> </a:t>
            </a:r>
            <a:r>
              <a:rPr lang="en-US" altLang="en-US" sz="2400" dirty="0" err="1" smtClean="0"/>
              <a:t>pernah</a:t>
            </a:r>
            <a:r>
              <a:rPr lang="en-US" altLang="en-US" sz="2400" dirty="0" smtClean="0"/>
              <a:t> </a:t>
            </a:r>
            <a:r>
              <a:rPr lang="en-US" altLang="en-US" sz="2400" dirty="0" err="1" smtClean="0"/>
              <a:t>dimodifikasi</a:t>
            </a:r>
            <a:r>
              <a:rPr lang="en-US" altLang="en-US" sz="2400" dirty="0" smtClean="0"/>
              <a:t>.</a:t>
            </a:r>
          </a:p>
          <a:p>
            <a:pPr marL="914400" lvl="2" eaLnBrk="1" hangingPunct="1">
              <a:buFont typeface="Wingdings" panose="05000000000000000000" pitchFamily="2" charset="2"/>
              <a:buChar char="§"/>
              <a:defRPr/>
            </a:pPr>
            <a:r>
              <a:rPr lang="en-US" altLang="en-US" sz="2400" dirty="0" err="1" smtClean="0"/>
              <a:t>Informasi</a:t>
            </a:r>
            <a:r>
              <a:rPr lang="en-US" altLang="en-US" sz="2400" dirty="0" smtClean="0"/>
              <a:t> </a:t>
            </a:r>
            <a:r>
              <a:rPr lang="en-US" altLang="en-US" sz="2400" dirty="0" err="1" smtClean="0"/>
              <a:t>tersebut</a:t>
            </a:r>
            <a:r>
              <a:rPr lang="en-US" altLang="en-US" sz="2400" dirty="0" smtClean="0"/>
              <a:t> </a:t>
            </a:r>
            <a:r>
              <a:rPr lang="en-US" altLang="en-US" sz="2400" dirty="0" err="1" smtClean="0"/>
              <a:t>dapat</a:t>
            </a:r>
            <a:r>
              <a:rPr lang="en-US" altLang="en-US" sz="2400" dirty="0" smtClean="0"/>
              <a:t> </a:t>
            </a:r>
            <a:r>
              <a:rPr lang="en-US" altLang="en-US" sz="2400" dirty="0" err="1" smtClean="0"/>
              <a:t>ditunjukkan</a:t>
            </a:r>
            <a:r>
              <a:rPr lang="en-US" altLang="en-US" sz="2400" dirty="0" smtClean="0"/>
              <a:t> </a:t>
            </a:r>
            <a:r>
              <a:rPr lang="en-US" altLang="en-US" sz="2400" dirty="0" err="1" smtClean="0"/>
              <a:t>kepada</a:t>
            </a:r>
            <a:r>
              <a:rPr lang="en-US" altLang="en-US" sz="2400" dirty="0" smtClean="0"/>
              <a:t> orang yang </a:t>
            </a:r>
            <a:r>
              <a:rPr lang="en-US" altLang="en-US" sz="2400" dirty="0" err="1" smtClean="0"/>
              <a:t>membutuhkan</a:t>
            </a:r>
            <a:r>
              <a:rPr lang="en-US" altLang="en-US" sz="2400" dirty="0" smtClean="0"/>
              <a:t>.</a:t>
            </a:r>
          </a:p>
        </p:txBody>
      </p:sp>
      <p:sp>
        <p:nvSpPr>
          <p:cNvPr id="3" name="Rectangle 2"/>
          <p:cNvSpPr>
            <a:spLocks noGrp="1" noChangeArrowheads="1"/>
          </p:cNvSpPr>
          <p:nvPr>
            <p:ph type="title"/>
          </p:nvPr>
        </p:nvSpPr>
        <p:spPr>
          <a:xfrm>
            <a:off x="822325" y="287338"/>
            <a:ext cx="8321675" cy="1449387"/>
          </a:xfrm>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Model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Hukum</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e-Commerce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TUGAS 1 (</a:t>
            </a:r>
            <a:r>
              <a:rPr lang="en-US" dirty="0" err="1" smtClean="0"/>
              <a:t>cermati</a:t>
            </a:r>
            <a:r>
              <a:rPr lang="en-US" dirty="0" smtClean="0"/>
              <a:t> Lazada.com)</a:t>
            </a:r>
            <a:endParaRPr lang="en-US" dirty="0"/>
          </a:p>
        </p:txBody>
      </p:sp>
      <p:pic>
        <p:nvPicPr>
          <p:cNvPr id="4" name="Content Placeholder 3"/>
          <p:cNvPicPr>
            <a:picLocks noGrp="1"/>
          </p:cNvPicPr>
          <p:nvPr>
            <p:ph idx="1"/>
          </p:nvPr>
        </p:nvPicPr>
        <p:blipFill rotWithShape="1">
          <a:blip r:embed="rId2">
            <a:grayscl/>
          </a:blip>
          <a:srcRect t="3843" b="5123"/>
          <a:stretch/>
        </p:blipFill>
        <p:spPr bwMode="auto">
          <a:xfrm>
            <a:off x="919487" y="1844824"/>
            <a:ext cx="7446638" cy="43204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1901206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300" dirty="0" smtClean="0"/>
              <a:t>TUGAS 2 (</a:t>
            </a:r>
            <a:r>
              <a:rPr lang="en-US" sz="4300" dirty="0" err="1" smtClean="0"/>
              <a:t>cermati</a:t>
            </a:r>
            <a:r>
              <a:rPr lang="en-US" sz="4300" dirty="0" smtClean="0"/>
              <a:t> Tokopedia.com)</a:t>
            </a:r>
            <a:endParaRPr lang="en-US" sz="4300" dirty="0"/>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BEBA8EAE-BF5A-486C-A8C5-ECC9F3942E4B}">
                <a14:imgProps xmlns:a14="http://schemas.microsoft.com/office/drawing/2010/main">
                  <a14:imgLayer r:embed="rId3">
                    <a14:imgEffect>
                      <a14:sharpenSoften amount="50000"/>
                    </a14:imgEffect>
                    <a14:imgEffect>
                      <a14:saturation sat="15000"/>
                    </a14:imgEffect>
                  </a14:imgLayer>
                </a14:imgProps>
              </a:ext>
            </a:extLst>
          </a:blip>
          <a:stretch>
            <a:fillRect/>
          </a:stretch>
        </p:blipFill>
        <p:spPr>
          <a:xfrm>
            <a:off x="853752" y="1831975"/>
            <a:ext cx="7512373" cy="4333329"/>
          </a:xfrm>
          <a:prstGeom prst="rect">
            <a:avLst/>
          </a:prstGeom>
        </p:spPr>
      </p:pic>
    </p:spTree>
    <p:extLst>
      <p:ext uri="{BB962C8B-B14F-4D97-AF65-F5344CB8AC3E}">
        <p14:creationId xmlns:p14="http://schemas.microsoft.com/office/powerpoint/2010/main" val="1730893804"/>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Pertanyaannya</a:t>
            </a:r>
            <a:r>
              <a:rPr lang="en-US" dirty="0" smtClean="0"/>
              <a:t>:</a:t>
            </a:r>
            <a:endParaRPr lang="en-US" dirty="0"/>
          </a:p>
        </p:txBody>
      </p:sp>
      <p:sp>
        <p:nvSpPr>
          <p:cNvPr id="3" name="Content Placeholder 2"/>
          <p:cNvSpPr>
            <a:spLocks noGrp="1"/>
          </p:cNvSpPr>
          <p:nvPr>
            <p:ph idx="1"/>
          </p:nvPr>
        </p:nvSpPr>
        <p:spPr/>
        <p:txBody>
          <a:bodyPr/>
          <a:lstStyle/>
          <a:p>
            <a:r>
              <a:rPr lang="en-US" sz="2400" dirty="0" err="1"/>
              <a:t>Jelaskan</a:t>
            </a:r>
            <a:r>
              <a:rPr lang="en-US" sz="2400" dirty="0"/>
              <a:t> </a:t>
            </a:r>
            <a:r>
              <a:rPr lang="en-US" sz="2400" dirty="0" err="1"/>
              <a:t>prinsip-prinsip</a:t>
            </a:r>
            <a:r>
              <a:rPr lang="en-US" sz="2400" dirty="0"/>
              <a:t> </a:t>
            </a:r>
            <a:r>
              <a:rPr lang="en-US" sz="2400" dirty="0" err="1"/>
              <a:t>bisnis</a:t>
            </a:r>
            <a:r>
              <a:rPr lang="en-US" sz="2400" dirty="0"/>
              <a:t> </a:t>
            </a:r>
            <a:r>
              <a:rPr lang="en-US" sz="2400" dirty="0" err="1"/>
              <a:t>dengan</a:t>
            </a:r>
            <a:r>
              <a:rPr lang="en-US" sz="2400" dirty="0"/>
              <a:t> internet yang </a:t>
            </a:r>
            <a:r>
              <a:rPr lang="id-ID" sz="2400" dirty="0"/>
              <a:t>terpenuhi dalam situs tersebut</a:t>
            </a:r>
            <a:r>
              <a:rPr lang="en-US" sz="2400" dirty="0"/>
              <a:t>!</a:t>
            </a:r>
          </a:p>
          <a:p>
            <a:pPr marL="457200" lvl="0" indent="-400050">
              <a:buFont typeface="+mj-lt"/>
              <a:buAutoNum type="arabicPeriod"/>
            </a:pPr>
            <a:r>
              <a:rPr lang="id-ID" sz="2400" dirty="0"/>
              <a:t>Prinsip Ekonomi</a:t>
            </a:r>
            <a:endParaRPr lang="en-US" sz="2400" dirty="0"/>
          </a:p>
          <a:p>
            <a:pPr marL="457200" lvl="0" indent="-400050">
              <a:buFont typeface="+mj-lt"/>
              <a:buAutoNum type="arabicPeriod"/>
            </a:pPr>
            <a:r>
              <a:rPr lang="id-ID" sz="2400" dirty="0"/>
              <a:t>Prinsip Kejujuran</a:t>
            </a:r>
            <a:endParaRPr lang="en-US" sz="2400" dirty="0"/>
          </a:p>
          <a:p>
            <a:pPr marL="457200" lvl="0" indent="-400050">
              <a:buFont typeface="+mj-lt"/>
              <a:buAutoNum type="arabicPeriod"/>
            </a:pPr>
            <a:r>
              <a:rPr lang="id-ID" sz="2400" dirty="0"/>
              <a:t>Prinsip Berbuat Baik</a:t>
            </a:r>
            <a:endParaRPr lang="en-US" sz="2400" dirty="0"/>
          </a:p>
          <a:p>
            <a:pPr marL="457200" lvl="0" indent="-400050">
              <a:buFont typeface="+mj-lt"/>
              <a:buAutoNum type="arabicPeriod"/>
            </a:pPr>
            <a:r>
              <a:rPr lang="id-ID" sz="2400" dirty="0"/>
              <a:t>Prinsir Keadilan</a:t>
            </a:r>
            <a:endParaRPr lang="en-US" sz="2400" dirty="0"/>
          </a:p>
          <a:p>
            <a:pPr marL="457200" lvl="0" indent="-400050">
              <a:buFont typeface="+mj-lt"/>
              <a:buAutoNum type="arabicPeriod"/>
            </a:pPr>
            <a:r>
              <a:rPr lang="id-ID" sz="2400" dirty="0"/>
              <a:t>Prinsip Hormat Pada Diri Sendiri</a:t>
            </a:r>
            <a:endParaRPr lang="en-US" sz="2400" dirty="0"/>
          </a:p>
          <a:p>
            <a:endParaRPr lang="en-US" sz="2400" dirty="0"/>
          </a:p>
        </p:txBody>
      </p:sp>
    </p:spTree>
    <p:extLst>
      <p:ext uri="{BB962C8B-B14F-4D97-AF65-F5344CB8AC3E}">
        <p14:creationId xmlns:p14="http://schemas.microsoft.com/office/powerpoint/2010/main" val="3328800146"/>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203779"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203780"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3781"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42963" y="4149725"/>
            <a:ext cx="6897687" cy="1162050"/>
          </a:xfrm>
        </p:spPr>
        <p:txBody>
          <a:bodyPr/>
          <a:lstStyle/>
          <a:p>
            <a:pPr eaLnBrk="1" fontAlgn="auto" hangingPunct="1">
              <a:spcAft>
                <a:spcPts val="0"/>
              </a:spcAft>
              <a:defRPr/>
            </a:pPr>
            <a:r>
              <a:rPr lang="en-US" sz="3300" b="1" dirty="0" smtClean="0"/>
              <a:t>HAK CIPTA </a:t>
            </a:r>
            <a:r>
              <a:rPr lang="en-US" sz="3300" b="1" dirty="0" err="1"/>
              <a:t>dan</a:t>
            </a:r>
            <a:r>
              <a:rPr lang="en-US" sz="3300" b="1" dirty="0"/>
              <a:t> </a:t>
            </a:r>
            <a:r>
              <a:rPr lang="en-US" sz="3300" b="1" dirty="0" smtClean="0"/>
              <a:t>PERLINDUNGAN PROGRAM KOMPUTER</a:t>
            </a:r>
            <a:endParaRPr lang="en-US" sz="3300" b="1" dirty="0"/>
          </a:p>
        </p:txBody>
      </p:sp>
      <p:sp>
        <p:nvSpPr>
          <p:cNvPr id="4" name="Rectangle 2"/>
          <p:cNvSpPr txBox="1">
            <a:spLocks noChangeArrowheads="1"/>
          </p:cNvSpPr>
          <p:nvPr/>
        </p:nvSpPr>
        <p:spPr>
          <a:xfrm>
            <a:off x="755650" y="3141663"/>
            <a:ext cx="9144000" cy="1162050"/>
          </a:xfrm>
          <a:prstGeom prst="rect">
            <a:avLst/>
          </a:prstGeom>
        </p:spPr>
        <p:txBody>
          <a:bodyPr anchor="b">
            <a:normAutofit fontScale="97500"/>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fontAlgn="auto">
              <a:spcAft>
                <a:spcPts val="0"/>
              </a:spcAft>
              <a:defRPr/>
            </a:pPr>
            <a:r>
              <a:rPr lang="en-US" dirty="0" smtClean="0">
                <a:solidFill>
                  <a:srgbClr val="002060"/>
                </a:solidFill>
                <a:latin typeface="Verdana" panose="020B0604030504040204" pitchFamily="34" charset="0"/>
                <a:ea typeface="Verdana" panose="020B0604030504040204" pitchFamily="34" charset="0"/>
                <a:cs typeface="Verdana" panose="020B0604030504040204" pitchFamily="34" charset="0"/>
              </a:rPr>
              <a:t>BAB IX</a:t>
            </a:r>
            <a:endParaRPr lang="en-US"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Tinjauan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Umum</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05827" name="Rectangle 3"/>
          <p:cNvSpPr>
            <a:spLocks noGrp="1" noChangeArrowheads="1"/>
          </p:cNvSpPr>
          <p:nvPr>
            <p:ph idx="1"/>
          </p:nvPr>
        </p:nvSpPr>
        <p:spPr>
          <a:xfrm>
            <a:off x="822325" y="1846263"/>
            <a:ext cx="8321675" cy="4022725"/>
          </a:xfrm>
        </p:spPr>
        <p:txBody>
          <a:bodyPr/>
          <a:lstStyle/>
          <a:p>
            <a:pPr marL="285750" indent="-285750" eaLnBrk="1" hangingPunct="1">
              <a:buFont typeface="Wingdings" panose="05000000000000000000" pitchFamily="2" charset="2"/>
              <a:buChar char="ü"/>
              <a:defRPr/>
            </a:pPr>
            <a:r>
              <a:rPr lang="en-US" altLang="en-US" sz="2400" dirty="0" err="1" smtClean="0"/>
              <a:t>Hak</a:t>
            </a:r>
            <a:r>
              <a:rPr lang="en-US" altLang="en-US" sz="2400" dirty="0" smtClean="0"/>
              <a:t> </a:t>
            </a:r>
            <a:r>
              <a:rPr lang="en-US" altLang="en-US" sz="2400" dirty="0" err="1" smtClean="0"/>
              <a:t>cipta</a:t>
            </a:r>
            <a:r>
              <a:rPr lang="en-US" altLang="en-US" sz="2400" dirty="0" smtClean="0"/>
              <a:t> </a:t>
            </a:r>
            <a:r>
              <a:rPr lang="en-US" altLang="en-US" sz="2400" dirty="0" err="1" smtClean="0"/>
              <a:t>adalah</a:t>
            </a:r>
            <a:r>
              <a:rPr lang="en-US" altLang="en-US" sz="2400" dirty="0" smtClean="0"/>
              <a:t> </a:t>
            </a:r>
            <a:r>
              <a:rPr lang="en-US" altLang="en-US" sz="2400" dirty="0" err="1" smtClean="0"/>
              <a:t>hak</a:t>
            </a:r>
            <a:r>
              <a:rPr lang="en-US" altLang="en-US" sz="2400" dirty="0" smtClean="0"/>
              <a:t> </a:t>
            </a:r>
            <a:r>
              <a:rPr lang="en-US" altLang="en-US" sz="2400" dirty="0" err="1" smtClean="0"/>
              <a:t>eksklusif</a:t>
            </a:r>
            <a:r>
              <a:rPr lang="en-US" altLang="en-US" sz="2400" dirty="0" smtClean="0"/>
              <a:t> </a:t>
            </a:r>
            <a:r>
              <a:rPr lang="en-US" altLang="en-US" sz="2400" dirty="0" err="1" smtClean="0"/>
              <a:t>bagi</a:t>
            </a:r>
            <a:r>
              <a:rPr lang="en-US" altLang="en-US" sz="2400" dirty="0" smtClean="0"/>
              <a:t> </a:t>
            </a:r>
            <a:r>
              <a:rPr lang="en-US" altLang="en-US" sz="2400" dirty="0" err="1" smtClean="0"/>
              <a:t>pencipta</a:t>
            </a:r>
            <a:r>
              <a:rPr lang="en-US" altLang="en-US" sz="2400" dirty="0" smtClean="0"/>
              <a:t> </a:t>
            </a:r>
            <a:r>
              <a:rPr lang="en-US" altLang="en-US" sz="2400" dirty="0" err="1" smtClean="0"/>
              <a:t>atau</a:t>
            </a:r>
            <a:r>
              <a:rPr lang="en-US" altLang="en-US" sz="2400" dirty="0" smtClean="0"/>
              <a:t> </a:t>
            </a:r>
            <a:r>
              <a:rPr lang="en-US" altLang="en-US" sz="2400" dirty="0" err="1" smtClean="0"/>
              <a:t>penerima</a:t>
            </a:r>
            <a:r>
              <a:rPr lang="en-US" altLang="en-US" sz="2400" dirty="0" smtClean="0"/>
              <a:t> </a:t>
            </a:r>
            <a:r>
              <a:rPr lang="en-US" altLang="en-US" sz="2400" dirty="0" err="1" smtClean="0"/>
              <a:t>hak</a:t>
            </a:r>
            <a:r>
              <a:rPr lang="en-US" altLang="en-US" sz="2400" dirty="0" smtClean="0"/>
              <a:t> </a:t>
            </a:r>
            <a:r>
              <a:rPr lang="en-US" altLang="en-US" sz="2400" dirty="0" err="1" smtClean="0"/>
              <a:t>untuk</a:t>
            </a:r>
            <a:r>
              <a:rPr lang="en-US" altLang="en-US" sz="2400" dirty="0" smtClean="0"/>
              <a:t> </a:t>
            </a:r>
            <a:r>
              <a:rPr lang="en-US" altLang="en-US" sz="2400" dirty="0" err="1" smtClean="0"/>
              <a:t>mengumumkan</a:t>
            </a:r>
            <a:r>
              <a:rPr lang="en-US" altLang="en-US" sz="2400" dirty="0" smtClean="0"/>
              <a:t> </a:t>
            </a:r>
            <a:r>
              <a:rPr lang="en-US" altLang="en-US" sz="2400" dirty="0" err="1" smtClean="0"/>
              <a:t>atau</a:t>
            </a:r>
            <a:r>
              <a:rPr lang="en-US" altLang="en-US" sz="2400" dirty="0" smtClean="0"/>
              <a:t> </a:t>
            </a:r>
            <a:r>
              <a:rPr lang="en-US" altLang="en-US" sz="2400" dirty="0" err="1" smtClean="0"/>
              <a:t>memperbanyak</a:t>
            </a:r>
            <a:r>
              <a:rPr lang="en-US" altLang="en-US" sz="2400" dirty="0" smtClean="0"/>
              <a:t> </a:t>
            </a:r>
            <a:r>
              <a:rPr lang="en-US" altLang="en-US" sz="2400" dirty="0" err="1" smtClean="0"/>
              <a:t>ciptaannya</a:t>
            </a:r>
            <a:r>
              <a:rPr lang="en-US" altLang="en-US" sz="2400" dirty="0" smtClean="0"/>
              <a:t> </a:t>
            </a:r>
            <a:r>
              <a:rPr lang="en-US" altLang="en-US" sz="2400" dirty="0" err="1" smtClean="0"/>
              <a:t>atau</a:t>
            </a:r>
            <a:r>
              <a:rPr lang="en-US" altLang="en-US" sz="2400" dirty="0" smtClean="0"/>
              <a:t> </a:t>
            </a:r>
            <a:r>
              <a:rPr lang="en-US" altLang="en-US" sz="2400" dirty="0" err="1" smtClean="0"/>
              <a:t>memberikan</a:t>
            </a:r>
            <a:r>
              <a:rPr lang="en-US" altLang="en-US" sz="2400" dirty="0" smtClean="0"/>
              <a:t> </a:t>
            </a:r>
            <a:r>
              <a:rPr lang="en-US" altLang="en-US" sz="2400" dirty="0" err="1" smtClean="0"/>
              <a:t>izin</a:t>
            </a:r>
            <a:r>
              <a:rPr lang="en-US" altLang="en-US" sz="2400" dirty="0" smtClean="0"/>
              <a:t> </a:t>
            </a:r>
            <a:r>
              <a:rPr lang="en-US" altLang="en-US" sz="2400" dirty="0" err="1" smtClean="0"/>
              <a:t>untuk</a:t>
            </a:r>
            <a:r>
              <a:rPr lang="en-US" altLang="en-US" sz="2400" dirty="0" smtClean="0"/>
              <a:t> </a:t>
            </a:r>
            <a:r>
              <a:rPr lang="en-US" altLang="en-US" sz="2400" dirty="0" err="1" smtClean="0"/>
              <a:t>itu</a:t>
            </a:r>
            <a:r>
              <a:rPr lang="en-US" altLang="en-US" sz="2400" dirty="0" smtClean="0"/>
              <a:t> </a:t>
            </a:r>
            <a:r>
              <a:rPr lang="en-US" altLang="en-US" sz="2400" dirty="0" err="1" smtClean="0"/>
              <a:t>dengan</a:t>
            </a:r>
            <a:r>
              <a:rPr lang="en-US" altLang="en-US" sz="2400" dirty="0" smtClean="0"/>
              <a:t> </a:t>
            </a:r>
            <a:r>
              <a:rPr lang="en-US" altLang="en-US" sz="2400" dirty="0" err="1" smtClean="0"/>
              <a:t>tidak</a:t>
            </a:r>
            <a:r>
              <a:rPr lang="en-US" altLang="en-US" sz="2400" dirty="0" smtClean="0"/>
              <a:t> </a:t>
            </a:r>
            <a:r>
              <a:rPr lang="en-US" altLang="en-US" sz="2400" dirty="0" err="1" smtClean="0"/>
              <a:t>mengurangi</a:t>
            </a:r>
            <a:r>
              <a:rPr lang="en-US" altLang="en-US" sz="2400" dirty="0" smtClean="0"/>
              <a:t> </a:t>
            </a:r>
            <a:r>
              <a:rPr lang="en-US" altLang="en-US" sz="2400" dirty="0" err="1" smtClean="0"/>
              <a:t>pembatasan-pembatasan</a:t>
            </a:r>
            <a:r>
              <a:rPr lang="en-US" altLang="en-US" sz="2400" dirty="0" smtClean="0"/>
              <a:t> </a:t>
            </a:r>
            <a:r>
              <a:rPr lang="en-US" altLang="en-US" sz="2400" dirty="0" err="1" smtClean="0"/>
              <a:t>menurut</a:t>
            </a:r>
            <a:r>
              <a:rPr lang="en-US" altLang="en-US" sz="2400" dirty="0" smtClean="0"/>
              <a:t> </a:t>
            </a:r>
            <a:r>
              <a:rPr lang="en-US" altLang="en-US" sz="2400" dirty="0" err="1" smtClean="0"/>
              <a:t>peraturan</a:t>
            </a:r>
            <a:r>
              <a:rPr lang="en-US" altLang="en-US" sz="2400" dirty="0" smtClean="0"/>
              <a:t> </a:t>
            </a:r>
            <a:r>
              <a:rPr lang="en-US" altLang="en-US" sz="2400" dirty="0" err="1" smtClean="0"/>
              <a:t>peundang-undangan</a:t>
            </a:r>
            <a:r>
              <a:rPr lang="en-US" altLang="en-US" sz="2400" dirty="0" smtClean="0"/>
              <a:t> yang </a:t>
            </a:r>
            <a:r>
              <a:rPr lang="en-US" altLang="en-US" sz="2400" dirty="0" err="1" smtClean="0"/>
              <a:t>berlaku</a:t>
            </a:r>
            <a:r>
              <a:rPr lang="en-US" altLang="en-US" sz="2400" dirty="0" smtClean="0"/>
              <a:t>.</a:t>
            </a:r>
          </a:p>
          <a:p>
            <a:pPr marL="285750" indent="-285750" eaLnBrk="1" hangingPunct="1">
              <a:buFont typeface="Wingdings" panose="05000000000000000000" pitchFamily="2" charset="2"/>
              <a:buChar char="ü"/>
              <a:defRPr/>
            </a:pPr>
            <a:r>
              <a:rPr lang="en-US" altLang="en-US" sz="2400" dirty="0" err="1" smtClean="0"/>
              <a:t>Beberapa</a:t>
            </a:r>
            <a:r>
              <a:rPr lang="en-US" altLang="en-US" sz="2400" dirty="0" smtClean="0"/>
              <a:t> point </a:t>
            </a:r>
            <a:r>
              <a:rPr lang="en-US" altLang="en-US" sz="2400" dirty="0" err="1" smtClean="0"/>
              <a:t>penting</a:t>
            </a:r>
            <a:r>
              <a:rPr lang="en-US" altLang="en-US" sz="2400" dirty="0" smtClean="0"/>
              <a:t> yang </a:t>
            </a:r>
            <a:r>
              <a:rPr lang="en-US" altLang="en-US" sz="2400" dirty="0" err="1" smtClean="0"/>
              <a:t>terkait</a:t>
            </a:r>
            <a:r>
              <a:rPr lang="en-US" altLang="en-US" sz="2400" dirty="0" smtClean="0"/>
              <a:t> :</a:t>
            </a:r>
          </a:p>
          <a:p>
            <a:pPr marL="685800" lvl="1" indent="-354013" eaLnBrk="1" hangingPunct="1">
              <a:buFont typeface="Arial" panose="020B0604020202020204" pitchFamily="34" charset="0"/>
              <a:buChar char="•"/>
              <a:defRPr/>
            </a:pPr>
            <a:r>
              <a:rPr lang="en-US" altLang="en-US" sz="2400" dirty="0" err="1" smtClean="0"/>
              <a:t>Pencipta</a:t>
            </a:r>
            <a:endParaRPr lang="en-US" altLang="en-US" sz="2400" dirty="0" smtClean="0"/>
          </a:p>
          <a:p>
            <a:pPr marL="685800" lvl="1" indent="-354013" eaLnBrk="1" hangingPunct="1">
              <a:buFont typeface="Arial" panose="020B0604020202020204" pitchFamily="34" charset="0"/>
              <a:buChar char="•"/>
              <a:defRPr/>
            </a:pPr>
            <a:r>
              <a:rPr lang="en-US" altLang="en-US" sz="2400" dirty="0" err="1" smtClean="0"/>
              <a:t>Ciptaan</a:t>
            </a:r>
            <a:endParaRPr lang="en-US" altLang="en-US" sz="2400" dirty="0" smtClean="0"/>
          </a:p>
          <a:p>
            <a:pPr marL="685800" lvl="1" indent="-354013" eaLnBrk="1" hangingPunct="1">
              <a:buFont typeface="Arial" panose="020B0604020202020204" pitchFamily="34" charset="0"/>
              <a:buChar char="•"/>
              <a:defRPr/>
            </a:pPr>
            <a:r>
              <a:rPr lang="en-US" altLang="en-US" sz="2400" dirty="0" err="1" smtClean="0"/>
              <a:t>Pemegang</a:t>
            </a:r>
            <a:r>
              <a:rPr lang="en-US" altLang="en-US" sz="2400" dirty="0" smtClean="0"/>
              <a:t> </a:t>
            </a:r>
            <a:r>
              <a:rPr lang="en-US" altLang="en-US" sz="2400" dirty="0" err="1" smtClean="0"/>
              <a:t>Hak</a:t>
            </a:r>
            <a:r>
              <a:rPr lang="en-US" altLang="en-US" sz="2400" dirty="0" smtClean="0"/>
              <a:t> </a:t>
            </a:r>
            <a:r>
              <a:rPr lang="en-US" altLang="en-US" sz="2400" dirty="0" err="1" smtClean="0"/>
              <a:t>cipta</a:t>
            </a:r>
            <a:endParaRPr lang="en-US" altLang="en-US" sz="2400" dirty="0" smtClean="0"/>
          </a:p>
          <a:p>
            <a:pPr eaLnBrk="1" hangingPunct="1">
              <a:defRPr/>
            </a:pPr>
            <a:endParaRPr lang="en-US" altLang="en-US" sz="2400" dirty="0" smtClean="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822325" y="287338"/>
            <a:ext cx="8070850" cy="1449387"/>
          </a:xfrm>
        </p:spPr>
        <p:txBody>
          <a:bodyPr/>
          <a:lstStyle/>
          <a:p>
            <a:pPr eaLnBrk="1" fontAlgn="auto" hangingPunct="1">
              <a:spcAft>
                <a:spcPts val="0"/>
              </a:spcAft>
              <a:defRPr/>
            </a:pPr>
            <a:r>
              <a:rPr lang="en-US" sz="3600" b="1" dirty="0" err="1" smtClean="0">
                <a:solidFill>
                  <a:srgbClr val="002060"/>
                </a:solidFill>
                <a:latin typeface="Verdana" pitchFamily="34" charset="0"/>
              </a:rPr>
              <a:t>Sejarah</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Komputer</a:t>
            </a:r>
            <a:r>
              <a:rPr lang="en-US" sz="3600" b="1" dirty="0" smtClean="0">
                <a:solidFill>
                  <a:srgbClr val="002060"/>
                </a:solidFill>
                <a:latin typeface="Verdana" pitchFamily="34" charset="0"/>
              </a:rPr>
              <a:t> (2)</a:t>
            </a:r>
          </a:p>
        </p:txBody>
      </p:sp>
      <p:sp>
        <p:nvSpPr>
          <p:cNvPr id="25603" name="Rectangle 3"/>
          <p:cNvSpPr>
            <a:spLocks noGrp="1" noChangeArrowheads="1"/>
          </p:cNvSpPr>
          <p:nvPr>
            <p:ph idx="1"/>
          </p:nvPr>
        </p:nvSpPr>
        <p:spPr/>
        <p:txBody>
          <a:bodyPr/>
          <a:lstStyle/>
          <a:p>
            <a:pPr eaLnBrk="1" hangingPunct="1">
              <a:defRPr/>
            </a:pPr>
            <a:r>
              <a:rPr lang="en-US" altLang="en-US" sz="2400" dirty="0" smtClean="0"/>
              <a:t>Era 1960-an</a:t>
            </a:r>
          </a:p>
          <a:p>
            <a:pPr marL="342900" indent="-342900" eaLnBrk="1" hangingPunct="1">
              <a:buFont typeface="Wingdings" panose="05000000000000000000" pitchFamily="2" charset="2"/>
              <a:buChar char="ü"/>
              <a:defRPr/>
            </a:pPr>
            <a:r>
              <a:rPr lang="en-US" altLang="en-US" sz="2400" dirty="0" err="1" smtClean="0"/>
              <a:t>Ungkapan</a:t>
            </a:r>
            <a:r>
              <a:rPr lang="en-US" altLang="en-US" sz="2400" dirty="0" smtClean="0"/>
              <a:t> </a:t>
            </a:r>
            <a:r>
              <a:rPr lang="en-US" altLang="en-US" sz="2400" dirty="0" err="1" smtClean="0"/>
              <a:t>Donn</a:t>
            </a:r>
            <a:r>
              <a:rPr lang="en-US" altLang="en-US" sz="2400" dirty="0" smtClean="0"/>
              <a:t> Parker: </a:t>
            </a:r>
            <a:r>
              <a:rPr lang="en-US" altLang="en-US" sz="2400" i="1" dirty="0" smtClean="0"/>
              <a:t>“that when people entered the computer center, they left their ethics at the door”</a:t>
            </a:r>
          </a:p>
          <a:p>
            <a:pPr marL="342900" indent="-342900" eaLnBrk="1" hangingPunct="1">
              <a:buFont typeface="Wingdings" panose="05000000000000000000" pitchFamily="2" charset="2"/>
              <a:buChar char="ü"/>
              <a:defRPr/>
            </a:pPr>
            <a:r>
              <a:rPr lang="en-US" altLang="en-US" sz="2400" dirty="0" err="1" smtClean="0"/>
              <a:t>Dalam</a:t>
            </a:r>
            <a:r>
              <a:rPr lang="en-US" altLang="en-US" sz="2400" dirty="0" smtClean="0"/>
              <a:t> </a:t>
            </a:r>
            <a:r>
              <a:rPr lang="en-US" altLang="en-US" sz="2400" dirty="0" err="1" smtClean="0"/>
              <a:t>contoh</a:t>
            </a:r>
            <a:r>
              <a:rPr lang="en-US" altLang="en-US" sz="2400" dirty="0" smtClean="0"/>
              <a:t> </a:t>
            </a:r>
            <a:r>
              <a:rPr lang="en-US" altLang="en-US" sz="2400" dirty="0" err="1" smtClean="0"/>
              <a:t>kasus</a:t>
            </a:r>
            <a:r>
              <a:rPr lang="en-US" altLang="en-US" sz="2400" dirty="0" smtClean="0"/>
              <a:t> </a:t>
            </a:r>
            <a:r>
              <a:rPr lang="en-US" altLang="en-US" sz="2400" dirty="0" err="1" smtClean="0"/>
              <a:t>pemrosesan</a:t>
            </a:r>
            <a:r>
              <a:rPr lang="en-US" altLang="en-US" sz="2400" dirty="0" smtClean="0"/>
              <a:t> data, </a:t>
            </a:r>
            <a:r>
              <a:rPr lang="en-US" altLang="en-US" sz="2400" dirty="0" err="1" smtClean="0"/>
              <a:t>spesialis</a:t>
            </a:r>
            <a:r>
              <a:rPr lang="en-US" altLang="en-US" sz="2400" dirty="0" smtClean="0"/>
              <a:t> </a:t>
            </a:r>
            <a:r>
              <a:rPr lang="en-US" altLang="en-US" sz="2400" dirty="0" err="1" smtClean="0"/>
              <a:t>komputer</a:t>
            </a:r>
            <a:r>
              <a:rPr lang="en-US" altLang="en-US" sz="2400" dirty="0" smtClean="0"/>
              <a:t> </a:t>
            </a:r>
            <a:r>
              <a:rPr lang="en-US" altLang="en-US" sz="2400" dirty="0" err="1" smtClean="0"/>
              <a:t>bisa</a:t>
            </a:r>
            <a:r>
              <a:rPr lang="en-US" altLang="en-US" sz="2400" dirty="0" smtClean="0"/>
              <a:t> </a:t>
            </a:r>
            <a:r>
              <a:rPr lang="en-US" altLang="en-US" sz="2400" dirty="0" err="1" smtClean="0"/>
              <a:t>mengetahui</a:t>
            </a:r>
            <a:r>
              <a:rPr lang="en-US" altLang="en-US" sz="2400" dirty="0" smtClean="0"/>
              <a:t> data </a:t>
            </a:r>
            <a:r>
              <a:rPr lang="en-US" altLang="en-US" sz="2400" dirty="0" err="1" smtClean="0"/>
              <a:t>apa</a:t>
            </a:r>
            <a:r>
              <a:rPr lang="en-US" altLang="en-US" sz="2400" dirty="0" smtClean="0"/>
              <a:t> </a:t>
            </a:r>
            <a:r>
              <a:rPr lang="en-US" altLang="en-US" sz="2400" dirty="0" err="1" smtClean="0"/>
              <a:t>saja</a:t>
            </a:r>
            <a:r>
              <a:rPr lang="en-US" altLang="en-US" sz="2400" dirty="0" smtClean="0"/>
              <a:t> </a:t>
            </a:r>
            <a:r>
              <a:rPr lang="en-US" altLang="en-US" sz="2400" dirty="0" err="1" smtClean="0"/>
              <a:t>secara</a:t>
            </a:r>
            <a:r>
              <a:rPr lang="en-US" altLang="en-US" sz="2400" dirty="0" smtClean="0"/>
              <a:t> </a:t>
            </a:r>
            <a:r>
              <a:rPr lang="en-US" altLang="en-US" sz="2400" dirty="0" err="1" smtClean="0"/>
              <a:t>cepat</a:t>
            </a:r>
            <a:r>
              <a:rPr lang="en-US" altLang="en-US" sz="2400" dirty="0" smtClean="0"/>
              <a:t>.</a:t>
            </a:r>
          </a:p>
          <a:p>
            <a:pPr eaLnBrk="1" hangingPunct="1">
              <a:defRPr/>
            </a:pPr>
            <a:endParaRPr lang="en-US" altLang="en-US" sz="2400" dirty="0" smtClean="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Rectangle 3"/>
          <p:cNvSpPr>
            <a:spLocks noGrp="1" noChangeArrowheads="1"/>
          </p:cNvSpPr>
          <p:nvPr>
            <p:ph idx="1"/>
          </p:nvPr>
        </p:nvSpPr>
        <p:spPr>
          <a:xfrm>
            <a:off x="806450" y="1792288"/>
            <a:ext cx="8229600" cy="5668962"/>
          </a:xfrm>
        </p:spPr>
        <p:txBody>
          <a:bodyPr/>
          <a:lstStyle/>
          <a:p>
            <a:pPr marL="342900" indent="-342900" eaLnBrk="1" hangingPunct="1">
              <a:buFont typeface="Wingdings" panose="05000000000000000000" pitchFamily="2" charset="2"/>
              <a:buChar char="ü"/>
            </a:pPr>
            <a:r>
              <a:rPr lang="en-US" altLang="en-US" sz="2400" smtClean="0"/>
              <a:t>Hak eksklusif adalah hak yang semata-mata diperuntukkan bagi pemegangnya sehingga tidak ada pihak lain yang boleh memanfaatkan seperti mengumumkan atau memperbanyak hak tersebut tanpa izin pemegangnya.</a:t>
            </a:r>
          </a:p>
          <a:p>
            <a:pPr marL="342900" indent="-342900" eaLnBrk="1" hangingPunct="1">
              <a:buFont typeface="Wingdings" panose="05000000000000000000" pitchFamily="2" charset="2"/>
              <a:buChar char="ü"/>
            </a:pPr>
            <a:r>
              <a:rPr lang="en-US" altLang="en-US" sz="2400" smtClean="0"/>
              <a:t>Dalam pengertian “mengumumkan atau memperbanyak” adalah termasuk didalamnya kegiatan menerjemahkan, mengadaptasi, menjual, menyewa dan mengomunikasikan ciptaan kepada publik melalui sarana apapun.</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Tinjauan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Umum</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Jenis-Jenis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Ciptaan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Yang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Dilindungi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07875" name="Rectangle 3"/>
          <p:cNvSpPr>
            <a:spLocks noGrp="1" noChangeArrowheads="1"/>
          </p:cNvSpPr>
          <p:nvPr>
            <p:ph idx="1"/>
          </p:nvPr>
        </p:nvSpPr>
        <p:spPr/>
        <p:txBody>
          <a:bodyPr/>
          <a:lstStyle/>
          <a:p>
            <a:pPr marL="285750" indent="-285750" eaLnBrk="1" hangingPunct="1">
              <a:buFont typeface="Wingdings" panose="05000000000000000000" pitchFamily="2" charset="2"/>
              <a:buChar char="§"/>
            </a:pPr>
            <a:r>
              <a:rPr lang="en-US" altLang="en-US" sz="2400" smtClean="0"/>
              <a:t>Buku, program komputer, pamlet, karya tulis yang diterbitkan</a:t>
            </a:r>
          </a:p>
          <a:p>
            <a:pPr marL="285750" indent="-285750" eaLnBrk="1" hangingPunct="1">
              <a:buFont typeface="Wingdings" panose="05000000000000000000" pitchFamily="2" charset="2"/>
              <a:buChar char="§"/>
            </a:pPr>
            <a:r>
              <a:rPr lang="en-US" altLang="en-US" sz="2400" smtClean="0"/>
              <a:t>Lagu atau musik dengan atau tanpa teks</a:t>
            </a:r>
          </a:p>
          <a:p>
            <a:pPr marL="285750" indent="-285750" eaLnBrk="1" hangingPunct="1">
              <a:buFont typeface="Wingdings" panose="05000000000000000000" pitchFamily="2" charset="2"/>
              <a:buChar char="§"/>
            </a:pPr>
            <a:r>
              <a:rPr lang="en-US" altLang="en-US" sz="2400" smtClean="0"/>
              <a:t>Seni rupa dalam segala bentuk seperti seni lukis, gambar, seni ukir, seni kaligrafi, seni pahat.</a:t>
            </a:r>
          </a:p>
          <a:p>
            <a:pPr marL="285750" indent="-285750" eaLnBrk="1" hangingPunct="1">
              <a:buFont typeface="Wingdings" panose="05000000000000000000" pitchFamily="2" charset="2"/>
              <a:buChar char="§"/>
            </a:pPr>
            <a:r>
              <a:rPr lang="en-US" altLang="en-US" sz="2400" smtClean="0"/>
              <a:t>Arsitektur, peta, seni batik.</a:t>
            </a:r>
          </a:p>
          <a:p>
            <a:pPr marL="285750" indent="-285750" eaLnBrk="1" hangingPunct="1">
              <a:buFont typeface="Wingdings" panose="05000000000000000000" pitchFamily="2" charset="2"/>
              <a:buChar char="§"/>
            </a:pPr>
            <a:r>
              <a:rPr lang="en-US" altLang="en-US" sz="2400" smtClean="0"/>
              <a:t>dll</a:t>
            </a: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Hal-Hal Yang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Tidak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Dianggap</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Pelanggaran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Cipta</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08899" name="Rectangle 3"/>
          <p:cNvSpPr>
            <a:spLocks noGrp="1" noChangeArrowheads="1"/>
          </p:cNvSpPr>
          <p:nvPr>
            <p:ph idx="1"/>
          </p:nvPr>
        </p:nvSpPr>
        <p:spPr>
          <a:xfrm>
            <a:off x="822325" y="1736725"/>
            <a:ext cx="8213725" cy="4024313"/>
          </a:xfrm>
        </p:spPr>
        <p:txBody>
          <a:bodyPr/>
          <a:lstStyle/>
          <a:p>
            <a:pPr marL="342900" indent="-342900" eaLnBrk="1" hangingPunct="1">
              <a:buFont typeface="Wingdings" panose="05000000000000000000" pitchFamily="2" charset="2"/>
              <a:buChar char="ü"/>
            </a:pPr>
            <a:r>
              <a:rPr lang="en-US" altLang="en-US" sz="2400" smtClean="0"/>
              <a:t>Pengumuman dan/atau perbanyakan lambang negara dan lagu kebangsaan menurut sifatnya yang asli.</a:t>
            </a:r>
          </a:p>
          <a:p>
            <a:pPr marL="342900" indent="-342900" eaLnBrk="1" hangingPunct="1">
              <a:buFont typeface="Wingdings" panose="05000000000000000000" pitchFamily="2" charset="2"/>
              <a:buChar char="ü"/>
            </a:pPr>
            <a:r>
              <a:rPr lang="en-US" altLang="en-US" sz="2400" smtClean="0"/>
              <a:t>Pengumuman dan/atau perbanyakan segala sesuatu yang diumumkan dan/atau diperbanyak oleh atau atas nama pemerintah, kecuali apabila hak cipta itu dinyatakan dilindungi baik dengan peraturan perundang-undangan maupun dengan pernyataan pada ciptaan itu sendiri ketika ciptaan diumumkan dan/atau diperbanyak.</a:t>
            </a:r>
          </a:p>
          <a:p>
            <a:pPr marL="342900" indent="-342900" eaLnBrk="1" hangingPunct="1">
              <a:buFont typeface="Wingdings" panose="05000000000000000000" pitchFamily="2" charset="2"/>
              <a:buChar char="ü"/>
            </a:pPr>
            <a:r>
              <a:rPr lang="en-US" altLang="en-US" sz="2400" smtClean="0"/>
              <a:t>Pengambilan berita aktual baik seluruhnya maupun sebagian dari kantor berita, lembaga penyiaran dan surat kabar, dengan ketentuan sumbernya harus disebutkan secara lengkap.</a:t>
            </a: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Masa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Berlaku</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Cipta</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09923" name="Rectangle 3"/>
          <p:cNvSpPr>
            <a:spLocks noGrp="1" noChangeArrowheads="1"/>
          </p:cNvSpPr>
          <p:nvPr>
            <p:ph idx="1"/>
          </p:nvPr>
        </p:nvSpPr>
        <p:spPr/>
        <p:txBody>
          <a:bodyPr/>
          <a:lstStyle/>
          <a:p>
            <a:pPr marL="285750" indent="-285750" eaLnBrk="1" hangingPunct="1">
              <a:buFont typeface="Wingdings" panose="05000000000000000000" pitchFamily="2" charset="2"/>
              <a:buChar char="ü"/>
            </a:pPr>
            <a:r>
              <a:rPr lang="en-US" altLang="en-US" sz="2400" smtClean="0"/>
              <a:t>Hak cipta atas ciptaan buku, pamlet, dan semua hasil karya tulis lain, drama atau drama musikal, tari, koreografi, segala bentuk seni rupa seperti seni pahat, seni lukis berlaku seumur hidup pencipta dan terus berlangsung hingga 50 tahun setelah pencipta meninggal dunia.</a:t>
            </a:r>
          </a:p>
          <a:p>
            <a:pPr marL="285750" indent="-285750" eaLnBrk="1" hangingPunct="1">
              <a:buFont typeface="Wingdings" panose="05000000000000000000" pitchFamily="2" charset="2"/>
              <a:buChar char="ü"/>
            </a:pPr>
            <a:r>
              <a:rPr lang="en-US" altLang="en-US" sz="2400" smtClean="0"/>
              <a:t>Hak cipta atas ciptaan program komputer, senimatografi berlaku selama 50 tahun sejak pertama kali diumumkan.</a:t>
            </a: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Ketentuan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Pidana</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10947" name="Rectangle 3"/>
          <p:cNvSpPr>
            <a:spLocks noGrp="1" noChangeArrowheads="1"/>
          </p:cNvSpPr>
          <p:nvPr>
            <p:ph idx="1"/>
          </p:nvPr>
        </p:nvSpPr>
        <p:spPr>
          <a:xfrm>
            <a:off x="822325" y="1846263"/>
            <a:ext cx="8321675" cy="4022725"/>
          </a:xfrm>
        </p:spPr>
        <p:txBody>
          <a:bodyPr/>
          <a:lstStyle/>
          <a:p>
            <a:pPr marL="285750" indent="-285750" eaLnBrk="1" hangingPunct="1">
              <a:lnSpc>
                <a:spcPct val="80000"/>
              </a:lnSpc>
              <a:buFont typeface="Wingdings" panose="05000000000000000000" pitchFamily="2" charset="2"/>
              <a:buChar char="ü"/>
            </a:pPr>
            <a:r>
              <a:rPr lang="en-US" altLang="en-US" sz="2400" smtClean="0"/>
              <a:t>Barang siapa dengan sengaja dan tanpa hak mengumumkan dan memperbanyak, dapat dipidana dengan pidana penjara masing-masing paling singkat 1 bulan dengan denda paling sedikit Rp.1.000.000,-atau paling lama 7 tahun denda paling banyak Rp.5.000.000.000 (Lima milyar rupiah)</a:t>
            </a:r>
          </a:p>
          <a:p>
            <a:pPr marL="285750" indent="-285750" eaLnBrk="1" hangingPunct="1">
              <a:lnSpc>
                <a:spcPct val="80000"/>
              </a:lnSpc>
              <a:buFont typeface="Wingdings" panose="05000000000000000000" pitchFamily="2" charset="2"/>
              <a:buChar char="ü"/>
            </a:pPr>
            <a:r>
              <a:rPr lang="en-US" altLang="en-US" sz="2400" smtClean="0"/>
              <a:t>Barang siapa dengan sengaja dan tanpa hak untuk kepentingan komersial suatu program komputer dipidana dengan pidana penjara paling lama 5 tahun dan denda paling banyak Rp.500.000.000 (Lima ratus juta rupiah)</a:t>
            </a: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xfrm>
            <a:off x="744538" y="836613"/>
            <a:ext cx="8229600" cy="792162"/>
          </a:xfrm>
        </p:spPr>
        <p:txBody>
          <a:bodyPr>
            <a:normAutofit fontScale="90000"/>
          </a:bodyPr>
          <a:lstStyle/>
          <a:p>
            <a:pPr eaLnBrk="1" fontAlgn="auto" hangingPunct="1">
              <a:spcAft>
                <a:spcPts val="0"/>
              </a:spcAft>
              <a:defRPr/>
            </a:pP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Perlindungan</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UUHC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bagi</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Karya</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Cipta</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Program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Komputer</a:t>
            </a:r>
            <a:endPar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11971" name="Rectangle 3"/>
          <p:cNvSpPr>
            <a:spLocks noGrp="1" noChangeArrowheads="1"/>
          </p:cNvSpPr>
          <p:nvPr>
            <p:ph idx="1"/>
          </p:nvPr>
        </p:nvSpPr>
        <p:spPr>
          <a:xfrm>
            <a:off x="755650" y="1844675"/>
            <a:ext cx="8229600" cy="5257800"/>
          </a:xfrm>
        </p:spPr>
        <p:txBody>
          <a:bodyPr/>
          <a:lstStyle/>
          <a:p>
            <a:pPr marL="342900" indent="-342900" eaLnBrk="1" hangingPunct="1">
              <a:lnSpc>
                <a:spcPct val="80000"/>
              </a:lnSpc>
              <a:buFont typeface="Wingdings" panose="05000000000000000000" pitchFamily="2" charset="2"/>
              <a:buChar char="ü"/>
            </a:pPr>
            <a:r>
              <a:rPr lang="en-US" altLang="en-US" sz="2400" smtClean="0"/>
              <a:t>Pada tahun 1970-an, Hak cipta pada program komputer belum dilindungi, hal itu terjadi karena indonesia mengacu pada konvensi Bern tahun 1971 </a:t>
            </a:r>
            <a:r>
              <a:rPr lang="en-US" altLang="en-US" sz="2400" smtClean="0">
                <a:sym typeface="Wingdings" panose="05000000000000000000" pitchFamily="2" charset="2"/>
              </a:rPr>
              <a:t> </a:t>
            </a:r>
            <a:r>
              <a:rPr lang="en-US" altLang="en-US" sz="2400" smtClean="0"/>
              <a:t>program komputer dan kompilasi data dilindungi hanya sebgai karya tulisan.</a:t>
            </a:r>
          </a:p>
          <a:p>
            <a:pPr marL="342900" indent="-342900" eaLnBrk="1" hangingPunct="1">
              <a:lnSpc>
                <a:spcPct val="80000"/>
              </a:lnSpc>
              <a:buFont typeface="Wingdings" panose="05000000000000000000" pitchFamily="2" charset="2"/>
              <a:buChar char="ü"/>
            </a:pPr>
            <a:r>
              <a:rPr lang="en-US" altLang="en-US" sz="2400" smtClean="0"/>
              <a:t>Baru pada tahun 1976 dengan adanya </a:t>
            </a:r>
            <a:r>
              <a:rPr lang="en-US" altLang="en-US" sz="2400" i="1" smtClean="0"/>
              <a:t>amandement to the copyright</a:t>
            </a:r>
            <a:r>
              <a:rPr lang="en-US" altLang="en-US" sz="2400" smtClean="0"/>
              <a:t> yang menambahkan proteksi pada hak cipta ke program komputer, sejak saat itu OS termasuk dalam perangkat lunak yang dilindungi oleh hak cipta pada beberapa negara.</a:t>
            </a:r>
          </a:p>
          <a:p>
            <a:pPr marL="342900" indent="-342900" eaLnBrk="1" hangingPunct="1">
              <a:lnSpc>
                <a:spcPct val="80000"/>
              </a:lnSpc>
              <a:buFont typeface="Wingdings" panose="05000000000000000000" pitchFamily="2" charset="2"/>
              <a:buChar char="ü"/>
            </a:pPr>
            <a:r>
              <a:rPr lang="en-US" altLang="en-US" sz="2400" smtClean="0"/>
              <a:t>Hal itu medorong kembali pemerintah untuk menyempurnakan UUHC tersebut dengan didasarkan pada perkembangan bahwa program komputer pada dasarnya adalah karya cipta dibidang ilmu pengetahuan, juga meningkatnya peran dan penggunaan komputer di masyarakat Indonesia.</a:t>
            </a: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3"/>
          <p:cNvSpPr>
            <a:spLocks noGrp="1" noChangeArrowheads="1"/>
          </p:cNvSpPr>
          <p:nvPr>
            <p:ph idx="1"/>
          </p:nvPr>
        </p:nvSpPr>
        <p:spPr>
          <a:xfrm>
            <a:off x="755650" y="1844675"/>
            <a:ext cx="8229600" cy="5592763"/>
          </a:xfrm>
        </p:spPr>
        <p:txBody>
          <a:bodyPr/>
          <a:lstStyle/>
          <a:p>
            <a:pPr marL="457200" indent="-457200" eaLnBrk="1" hangingPunct="1">
              <a:buFont typeface="Wingdings" panose="05000000000000000000" pitchFamily="2" charset="2"/>
              <a:buChar char="ü"/>
            </a:pPr>
            <a:r>
              <a:rPr lang="en-US" altLang="en-US" sz="2400" smtClean="0"/>
              <a:t>Dengan melihat perkembangan tersebut maka lahirlah UUHC No.12/1997 yang melindungi pemrograman komputer sebagai karya cipta yang meliputi sistem operasi, object code, source code, dll.</a:t>
            </a:r>
          </a:p>
          <a:p>
            <a:pPr marL="457200" indent="-457200" eaLnBrk="1" hangingPunct="1">
              <a:buFont typeface="Wingdings" panose="05000000000000000000" pitchFamily="2" charset="2"/>
              <a:buChar char="ü"/>
            </a:pPr>
            <a:r>
              <a:rPr lang="en-US" altLang="en-US" sz="2400" smtClean="0"/>
              <a:t>Yang terakhir, UUHC no.19/2002 dikeluarkan mengingat bahwa UUHC 1997 masih kurang melindungi elemen-elemen yang membangun program komputer </a:t>
            </a:r>
            <a:r>
              <a:rPr lang="en-US" altLang="en-US" sz="2400" smtClean="0">
                <a:sym typeface="Wingdings" panose="05000000000000000000" pitchFamily="2" charset="2"/>
              </a:rPr>
              <a:t> perlindungan untuk program komputer masih terbatas larangan untuk memperbanyak program komputer , mendistribusikan dan menyewakan tanpa izin pencipta program.</a:t>
            </a:r>
            <a:endParaRPr lang="en-US" altLang="en-US" sz="2400" smtClean="0"/>
          </a:p>
        </p:txBody>
      </p:sp>
      <p:sp>
        <p:nvSpPr>
          <p:cNvPr id="3" name="Rectangle 2"/>
          <p:cNvSpPr>
            <a:spLocks noGrp="1" noChangeArrowheads="1"/>
          </p:cNvSpPr>
          <p:nvPr>
            <p:ph type="title"/>
          </p:nvPr>
        </p:nvSpPr>
        <p:spPr>
          <a:xfrm>
            <a:off x="744538" y="836613"/>
            <a:ext cx="8229600" cy="792162"/>
          </a:xfrm>
        </p:spPr>
        <p:txBody>
          <a:bodyPr>
            <a:normAutofit fontScale="90000"/>
          </a:bodyPr>
          <a:lstStyle/>
          <a:p>
            <a:pPr eaLnBrk="1" fontAlgn="auto" hangingPunct="1">
              <a:spcAft>
                <a:spcPts val="0"/>
              </a:spcAft>
              <a:defRPr/>
            </a:pP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Perlindungan</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UUHC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bagi</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Karya</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Cipta</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Program </a:t>
            </a:r>
            <a:r>
              <a:rPr lang="en-US" sz="40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Komputer</a:t>
            </a:r>
            <a:r>
              <a:rPr lang="en-US" sz="40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UUHC no.19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Tahun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2002</a:t>
            </a:r>
          </a:p>
        </p:txBody>
      </p:sp>
      <p:sp>
        <p:nvSpPr>
          <p:cNvPr id="214019" name="Rectangle 3"/>
          <p:cNvSpPr>
            <a:spLocks noGrp="1" noChangeArrowheads="1"/>
          </p:cNvSpPr>
          <p:nvPr>
            <p:ph idx="1"/>
          </p:nvPr>
        </p:nvSpPr>
        <p:spPr>
          <a:xfrm>
            <a:off x="822325" y="1844675"/>
            <a:ext cx="8142288" cy="5562600"/>
          </a:xfrm>
        </p:spPr>
        <p:txBody>
          <a:bodyPr/>
          <a:lstStyle/>
          <a:p>
            <a:pPr eaLnBrk="1" hangingPunct="1">
              <a:lnSpc>
                <a:spcPct val="80000"/>
              </a:lnSpc>
            </a:pPr>
            <a:r>
              <a:rPr lang="en-US" altLang="en-US" sz="2400" smtClean="0"/>
              <a:t>Beberapa pasal dari undnag-undang hak cipta no.19 tahun 2002 adalah :</a:t>
            </a:r>
          </a:p>
          <a:p>
            <a:pPr lvl="1" indent="-268288" eaLnBrk="1" hangingPunct="1">
              <a:lnSpc>
                <a:spcPct val="80000"/>
              </a:lnSpc>
              <a:buFont typeface="Wingdings" panose="05000000000000000000" pitchFamily="2" charset="2"/>
              <a:buChar char="§"/>
            </a:pPr>
            <a:r>
              <a:rPr lang="en-US" altLang="en-US" sz="2400" smtClean="0"/>
              <a:t>Pasal 1 ayat 8 tentang definisi program komputer</a:t>
            </a:r>
          </a:p>
          <a:p>
            <a:pPr marL="384175" lvl="2" indent="0" eaLnBrk="1" hangingPunct="1">
              <a:lnSpc>
                <a:spcPct val="80000"/>
              </a:lnSpc>
              <a:buFont typeface="Calibri" panose="020F0502020204030204" pitchFamily="34" charset="0"/>
              <a:buNone/>
            </a:pPr>
            <a:r>
              <a:rPr lang="en-US" altLang="en-US" sz="2400" smtClean="0"/>
              <a:t>Program komputer adalah sekumpulan instruksi yang diwujudkan dalam bentuk bahasa, kode skema ataupun bentuk lain yang apabila digabungkan dengan media yang dapat dibaca dengan komputer akan membuat komputer bekerja untuk melakukan fungsi-fungsi khusus atau untuk mencapai hasil yang khusus, termasuk persiapan dalam meerancang instruksi-instruksi tersebut.</a:t>
            </a: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UUHC no.19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Tahun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2002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15043" name="Rectangle 3"/>
          <p:cNvSpPr>
            <a:spLocks noGrp="1" noChangeArrowheads="1"/>
          </p:cNvSpPr>
          <p:nvPr>
            <p:ph idx="1"/>
          </p:nvPr>
        </p:nvSpPr>
        <p:spPr>
          <a:xfrm>
            <a:off x="792163" y="1749425"/>
            <a:ext cx="8229600" cy="5562600"/>
          </a:xfrm>
        </p:spPr>
        <p:txBody>
          <a:bodyPr/>
          <a:lstStyle/>
          <a:p>
            <a:pPr lvl="1" indent="-268288" eaLnBrk="1" hangingPunct="1">
              <a:lnSpc>
                <a:spcPct val="80000"/>
              </a:lnSpc>
              <a:buFont typeface="Wingdings" panose="05000000000000000000" pitchFamily="2" charset="2"/>
              <a:buChar char="§"/>
            </a:pPr>
            <a:r>
              <a:rPr lang="en-US" altLang="en-US" sz="2400" smtClean="0"/>
              <a:t>Pasal 2 ayat 2 tentang pemegang hak cipta atas program komputer</a:t>
            </a:r>
          </a:p>
          <a:p>
            <a:pPr marL="800100" lvl="2" indent="-415925" eaLnBrk="1" hangingPunct="1">
              <a:lnSpc>
                <a:spcPct val="80000"/>
              </a:lnSpc>
              <a:buFont typeface="Wingdings" panose="05000000000000000000" pitchFamily="2" charset="2"/>
              <a:buChar char="ü"/>
            </a:pPr>
            <a:r>
              <a:rPr lang="en-US" altLang="en-US" sz="2400" smtClean="0"/>
              <a:t>Pencipta dan/atau pemegang hak cipta atas karya sinematografi dan program komputer memiliki hak untuk memberikan izin atau melarang orang lain yang tanpa persetujuannya menyewa ciptaan tersebut untuk kepentingan yang bersifat komersial.</a:t>
            </a:r>
          </a:p>
          <a:p>
            <a:pPr marL="800100" lvl="2" indent="-415925" eaLnBrk="1" hangingPunct="1">
              <a:lnSpc>
                <a:spcPct val="80000"/>
              </a:lnSpc>
              <a:buFont typeface="Wingdings" panose="05000000000000000000" pitchFamily="2" charset="2"/>
              <a:buChar char="ü"/>
            </a:pPr>
            <a:r>
              <a:rPr lang="en-US" altLang="en-US" sz="2400" smtClean="0"/>
              <a:t>Pasal ini berarti bahwa pemegang hak cipta memiliki hak untuk “memberikan izin” atau “melarang” penyebarluasan ciptaannya. Dalam hal ini perangkat lunak komputer 2 jenis lisensi yaitu lisensi program yang penyebarannya harus meminta izin pemegang hak cipta dan pemegang hak cipta yang membebaskan penyebarluasan perangkat lunak ciptaannya seperti yang terjadi pada perangkat lunak open source.</a:t>
            </a: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3"/>
          <p:cNvSpPr>
            <a:spLocks noGrp="1" noChangeArrowheads="1"/>
          </p:cNvSpPr>
          <p:nvPr>
            <p:ph idx="1"/>
          </p:nvPr>
        </p:nvSpPr>
        <p:spPr>
          <a:xfrm>
            <a:off x="684213" y="1773238"/>
            <a:ext cx="8229600" cy="5440362"/>
          </a:xfrm>
        </p:spPr>
        <p:txBody>
          <a:bodyPr/>
          <a:lstStyle/>
          <a:p>
            <a:pPr marL="571500" lvl="1" indent="-371475" eaLnBrk="1" hangingPunct="1">
              <a:lnSpc>
                <a:spcPct val="80000"/>
              </a:lnSpc>
              <a:buFont typeface="Wingdings" panose="05000000000000000000" pitchFamily="2" charset="2"/>
              <a:buChar char="§"/>
              <a:defRPr/>
            </a:pPr>
            <a:r>
              <a:rPr lang="en-US" altLang="en-US" sz="2400" dirty="0" err="1" smtClean="0"/>
              <a:t>Pasal</a:t>
            </a:r>
            <a:r>
              <a:rPr lang="en-US" altLang="en-US" sz="2400" dirty="0" smtClean="0"/>
              <a:t> 12 </a:t>
            </a:r>
            <a:r>
              <a:rPr lang="en-US" altLang="en-US" sz="2400" dirty="0" err="1" smtClean="0"/>
              <a:t>ayat</a:t>
            </a:r>
            <a:r>
              <a:rPr lang="en-US" altLang="en-US" sz="2400" dirty="0" smtClean="0"/>
              <a:t> 1 a</a:t>
            </a:r>
          </a:p>
          <a:p>
            <a:pPr marL="571500" lvl="2" indent="0" eaLnBrk="1" hangingPunct="1">
              <a:lnSpc>
                <a:spcPct val="80000"/>
              </a:lnSpc>
              <a:buFont typeface="Calibri" panose="020F0502020204030204" pitchFamily="34" charset="0"/>
              <a:buNone/>
              <a:defRPr/>
            </a:pPr>
            <a:r>
              <a:rPr lang="en-US" altLang="en-US" sz="2400" dirty="0" err="1" smtClean="0"/>
              <a:t>Dalam</a:t>
            </a:r>
            <a:r>
              <a:rPr lang="en-US" altLang="en-US" sz="2400" dirty="0" smtClean="0"/>
              <a:t> </a:t>
            </a:r>
            <a:r>
              <a:rPr lang="en-US" altLang="en-US" sz="2400" dirty="0" err="1" smtClean="0"/>
              <a:t>undang-undang</a:t>
            </a:r>
            <a:r>
              <a:rPr lang="en-US" altLang="en-US" sz="2400" dirty="0" smtClean="0"/>
              <a:t> </a:t>
            </a:r>
            <a:r>
              <a:rPr lang="en-US" altLang="en-US" sz="2400" dirty="0" err="1" smtClean="0"/>
              <a:t>ini</a:t>
            </a:r>
            <a:r>
              <a:rPr lang="en-US" altLang="en-US" sz="2400" dirty="0" smtClean="0"/>
              <a:t> </a:t>
            </a:r>
            <a:r>
              <a:rPr lang="en-US" altLang="en-US" sz="2400" dirty="0" err="1" smtClean="0"/>
              <a:t>ciptaan</a:t>
            </a:r>
            <a:r>
              <a:rPr lang="en-US" altLang="en-US" sz="2400" dirty="0" smtClean="0"/>
              <a:t> yang </a:t>
            </a:r>
            <a:r>
              <a:rPr lang="en-US" altLang="en-US" sz="2400" dirty="0" err="1" smtClean="0"/>
              <a:t>dilindungi</a:t>
            </a:r>
            <a:r>
              <a:rPr lang="en-US" altLang="en-US" sz="2400" dirty="0" smtClean="0"/>
              <a:t> </a:t>
            </a:r>
            <a:r>
              <a:rPr lang="en-US" altLang="en-US" sz="2400" dirty="0" err="1" smtClean="0"/>
              <a:t>adalah</a:t>
            </a:r>
            <a:r>
              <a:rPr lang="en-US" altLang="en-US" sz="2400" dirty="0" smtClean="0"/>
              <a:t> </a:t>
            </a:r>
            <a:r>
              <a:rPr lang="en-US" altLang="en-US" sz="2400" dirty="0" err="1" smtClean="0"/>
              <a:t>ciptaan</a:t>
            </a:r>
            <a:r>
              <a:rPr lang="en-US" altLang="en-US" sz="2400" dirty="0" smtClean="0"/>
              <a:t> </a:t>
            </a:r>
            <a:r>
              <a:rPr lang="en-US" altLang="en-US" sz="2400" dirty="0" err="1" smtClean="0"/>
              <a:t>dalam</a:t>
            </a:r>
            <a:r>
              <a:rPr lang="en-US" altLang="en-US" sz="2400" dirty="0" smtClean="0"/>
              <a:t> </a:t>
            </a:r>
            <a:r>
              <a:rPr lang="en-US" altLang="en-US" sz="2400" dirty="0" err="1" smtClean="0"/>
              <a:t>bidang</a:t>
            </a:r>
            <a:r>
              <a:rPr lang="en-US" altLang="en-US" sz="2400" dirty="0" smtClean="0"/>
              <a:t> </a:t>
            </a:r>
            <a:r>
              <a:rPr lang="en-US" altLang="en-US" sz="2400" dirty="0" err="1" smtClean="0"/>
              <a:t>ilmu</a:t>
            </a:r>
            <a:r>
              <a:rPr lang="en-US" altLang="en-US" sz="2400" dirty="0" smtClean="0"/>
              <a:t> </a:t>
            </a:r>
            <a:r>
              <a:rPr lang="en-US" altLang="en-US" sz="2400" dirty="0" err="1" smtClean="0"/>
              <a:t>pengetahuan</a:t>
            </a:r>
            <a:r>
              <a:rPr lang="en-US" altLang="en-US" sz="2400" dirty="0" smtClean="0"/>
              <a:t>, </a:t>
            </a:r>
            <a:r>
              <a:rPr lang="en-US" altLang="en-US" sz="2400" dirty="0" err="1" smtClean="0"/>
              <a:t>seni</a:t>
            </a:r>
            <a:r>
              <a:rPr lang="en-US" altLang="en-US" sz="2400" dirty="0" smtClean="0"/>
              <a:t> </a:t>
            </a:r>
            <a:r>
              <a:rPr lang="en-US" altLang="en-US" sz="2400" dirty="0" err="1" smtClean="0"/>
              <a:t>dan</a:t>
            </a:r>
            <a:r>
              <a:rPr lang="en-US" altLang="en-US" sz="2400" dirty="0" smtClean="0"/>
              <a:t> </a:t>
            </a:r>
            <a:r>
              <a:rPr lang="en-US" altLang="en-US" sz="2400" dirty="0" err="1" smtClean="0"/>
              <a:t>sastra</a:t>
            </a:r>
            <a:r>
              <a:rPr lang="en-US" altLang="en-US" sz="2400" dirty="0" smtClean="0"/>
              <a:t> yang </a:t>
            </a:r>
            <a:r>
              <a:rPr lang="en-US" altLang="en-US" sz="2400" dirty="0" err="1" smtClean="0"/>
              <a:t>mencakup</a:t>
            </a:r>
            <a:r>
              <a:rPr lang="en-US" altLang="en-US" sz="2400" dirty="0" smtClean="0"/>
              <a:t>: </a:t>
            </a:r>
            <a:r>
              <a:rPr lang="en-US" altLang="en-US" sz="2400" dirty="0" err="1" smtClean="0"/>
              <a:t>bbuku</a:t>
            </a:r>
            <a:r>
              <a:rPr lang="en-US" altLang="en-US" sz="2400" dirty="0" smtClean="0"/>
              <a:t>, program </a:t>
            </a:r>
            <a:r>
              <a:rPr lang="en-US" altLang="en-US" sz="2400" dirty="0" err="1" smtClean="0"/>
              <a:t>komputer</a:t>
            </a:r>
            <a:r>
              <a:rPr lang="en-US" altLang="en-US" sz="2400" dirty="0" smtClean="0"/>
              <a:t>, </a:t>
            </a:r>
            <a:r>
              <a:rPr lang="en-US" altLang="en-US" sz="2400" dirty="0" err="1" smtClean="0"/>
              <a:t>karya</a:t>
            </a:r>
            <a:r>
              <a:rPr lang="en-US" altLang="en-US" sz="2400" dirty="0" smtClean="0"/>
              <a:t> </a:t>
            </a:r>
            <a:r>
              <a:rPr lang="en-US" altLang="en-US" sz="2400" dirty="0" err="1" smtClean="0"/>
              <a:t>tulis</a:t>
            </a:r>
            <a:r>
              <a:rPr lang="en-US" altLang="en-US" sz="2400" dirty="0" smtClean="0"/>
              <a:t> yang </a:t>
            </a:r>
            <a:r>
              <a:rPr lang="en-US" altLang="en-US" sz="2400" dirty="0" err="1" smtClean="0"/>
              <a:t>diterbitkan</a:t>
            </a:r>
            <a:r>
              <a:rPr lang="en-US" altLang="en-US" sz="2400" dirty="0" smtClean="0"/>
              <a:t>.</a:t>
            </a:r>
          </a:p>
          <a:p>
            <a:pPr marL="571500" lvl="2" indent="0" eaLnBrk="1" hangingPunct="1">
              <a:lnSpc>
                <a:spcPct val="80000"/>
              </a:lnSpc>
              <a:buFont typeface="Calibri" panose="020F0502020204030204" pitchFamily="34" charset="0"/>
              <a:buNone/>
              <a:defRPr/>
            </a:pPr>
            <a:endParaRPr lang="en-US" altLang="en-US" sz="2400" dirty="0" smtClean="0"/>
          </a:p>
          <a:p>
            <a:pPr marL="571500" lvl="1" indent="-371475" eaLnBrk="1" hangingPunct="1">
              <a:lnSpc>
                <a:spcPct val="80000"/>
              </a:lnSpc>
              <a:buFont typeface="Wingdings" panose="05000000000000000000" pitchFamily="2" charset="2"/>
              <a:buChar char="§"/>
              <a:defRPr/>
            </a:pPr>
            <a:r>
              <a:rPr lang="en-US" altLang="en-US" sz="2400" dirty="0" err="1" smtClean="0"/>
              <a:t>Pasal</a:t>
            </a:r>
            <a:r>
              <a:rPr lang="en-US" altLang="en-US" sz="2400" dirty="0" smtClean="0"/>
              <a:t> 15 </a:t>
            </a:r>
            <a:r>
              <a:rPr lang="en-US" altLang="en-US" sz="2400" dirty="0" err="1" smtClean="0"/>
              <a:t>ayat</a:t>
            </a:r>
            <a:r>
              <a:rPr lang="en-US" altLang="en-US" sz="2400" dirty="0" smtClean="0"/>
              <a:t> 1 g</a:t>
            </a:r>
          </a:p>
          <a:p>
            <a:pPr marL="571500" lvl="2" indent="0" eaLnBrk="1" hangingPunct="1">
              <a:lnSpc>
                <a:spcPct val="80000"/>
              </a:lnSpc>
              <a:buFont typeface="Calibri" panose="020F0502020204030204" pitchFamily="34" charset="0"/>
              <a:buNone/>
              <a:defRPr/>
            </a:pPr>
            <a:r>
              <a:rPr lang="en-US" altLang="en-US" sz="2400" dirty="0" err="1" smtClean="0"/>
              <a:t>Pasal</a:t>
            </a:r>
            <a:r>
              <a:rPr lang="en-US" altLang="en-US" sz="2400" dirty="0" smtClean="0"/>
              <a:t> </a:t>
            </a:r>
            <a:r>
              <a:rPr lang="en-US" altLang="en-US" sz="2400" dirty="0" err="1" smtClean="0"/>
              <a:t>ini</a:t>
            </a:r>
            <a:r>
              <a:rPr lang="en-US" altLang="en-US" sz="2400" dirty="0" smtClean="0"/>
              <a:t> </a:t>
            </a:r>
            <a:r>
              <a:rPr lang="en-US" altLang="en-US" sz="2400" dirty="0" err="1" smtClean="0"/>
              <a:t>menyatakaan</a:t>
            </a:r>
            <a:r>
              <a:rPr lang="en-US" altLang="en-US" sz="2400" dirty="0" smtClean="0"/>
              <a:t> </a:t>
            </a:r>
            <a:r>
              <a:rPr lang="en-US" altLang="en-US" sz="2400" dirty="0" err="1" smtClean="0"/>
              <a:t>bahwa</a:t>
            </a:r>
            <a:r>
              <a:rPr lang="en-US" altLang="en-US" sz="2400" dirty="0" smtClean="0"/>
              <a:t> </a:t>
            </a:r>
            <a:r>
              <a:rPr lang="en-US" altLang="en-US" sz="2400" dirty="0" err="1" smtClean="0"/>
              <a:t>pembuatan</a:t>
            </a:r>
            <a:r>
              <a:rPr lang="en-US" altLang="en-US" sz="2400" dirty="0" smtClean="0"/>
              <a:t> </a:t>
            </a:r>
            <a:r>
              <a:rPr lang="en-US" altLang="en-US" sz="2400" dirty="0" err="1" smtClean="0"/>
              <a:t>salinan</a:t>
            </a:r>
            <a:r>
              <a:rPr lang="en-US" altLang="en-US" sz="2400" dirty="0" smtClean="0"/>
              <a:t> </a:t>
            </a:r>
            <a:r>
              <a:rPr lang="en-US" altLang="en-US" sz="2400" dirty="0" err="1" smtClean="0"/>
              <a:t>cadangan</a:t>
            </a:r>
            <a:r>
              <a:rPr lang="en-US" altLang="en-US" sz="2400" dirty="0" smtClean="0"/>
              <a:t> </a:t>
            </a:r>
            <a:r>
              <a:rPr lang="en-US" altLang="en-US" sz="2400" dirty="0" err="1" smtClean="0"/>
              <a:t>suatu</a:t>
            </a:r>
            <a:r>
              <a:rPr lang="en-US" altLang="en-US" sz="2400" dirty="0" smtClean="0"/>
              <a:t> </a:t>
            </a:r>
            <a:r>
              <a:rPr lang="en-US" altLang="en-US" sz="2400" dirty="0" err="1" smtClean="0"/>
              <a:t>komputer</a:t>
            </a:r>
            <a:r>
              <a:rPr lang="en-US" altLang="en-US" sz="2400" dirty="0" smtClean="0"/>
              <a:t> </a:t>
            </a:r>
            <a:r>
              <a:rPr lang="en-US" altLang="en-US" sz="2400" dirty="0" err="1" smtClean="0"/>
              <a:t>oleh</a:t>
            </a:r>
            <a:r>
              <a:rPr lang="en-US" altLang="en-US" sz="2400" dirty="0" smtClean="0"/>
              <a:t> </a:t>
            </a:r>
            <a:r>
              <a:rPr lang="en-US" altLang="en-US" sz="2400" dirty="0" err="1" smtClean="0"/>
              <a:t>pemiliki</a:t>
            </a:r>
            <a:r>
              <a:rPr lang="en-US" altLang="en-US" sz="2400" dirty="0" smtClean="0"/>
              <a:t> program </a:t>
            </a:r>
            <a:r>
              <a:rPr lang="en-US" altLang="en-US" sz="2400" dirty="0" err="1" smtClean="0"/>
              <a:t>komputer</a:t>
            </a:r>
            <a:r>
              <a:rPr lang="en-US" altLang="en-US" sz="2400" dirty="0" smtClean="0"/>
              <a:t> yang </a:t>
            </a:r>
            <a:r>
              <a:rPr lang="en-US" altLang="en-US" sz="2400" dirty="0" err="1" smtClean="0"/>
              <a:t>dilakukan</a:t>
            </a:r>
            <a:r>
              <a:rPr lang="en-US" altLang="en-US" sz="2400" dirty="0" smtClean="0"/>
              <a:t> </a:t>
            </a:r>
            <a:r>
              <a:rPr lang="en-US" altLang="en-US" sz="2400" dirty="0" err="1" smtClean="0"/>
              <a:t>semata-mata</a:t>
            </a:r>
            <a:r>
              <a:rPr lang="en-US" altLang="en-US" sz="2400" dirty="0" smtClean="0"/>
              <a:t> </a:t>
            </a:r>
            <a:r>
              <a:rPr lang="en-US" altLang="en-US" sz="2400" dirty="0" err="1" smtClean="0"/>
              <a:t>untuk</a:t>
            </a:r>
            <a:r>
              <a:rPr lang="en-US" altLang="en-US" sz="2400" dirty="0" smtClean="0"/>
              <a:t> </a:t>
            </a:r>
            <a:r>
              <a:rPr lang="en-US" altLang="en-US" sz="2400" dirty="0" err="1" smtClean="0"/>
              <a:t>digunakan</a:t>
            </a:r>
            <a:r>
              <a:rPr lang="en-US" altLang="en-US" sz="2400" dirty="0" smtClean="0"/>
              <a:t> </a:t>
            </a:r>
            <a:r>
              <a:rPr lang="en-US" altLang="en-US" sz="2400" dirty="0" err="1" smtClean="0"/>
              <a:t>sendiri</a:t>
            </a:r>
            <a:r>
              <a:rPr lang="en-US" altLang="en-US" sz="2400" dirty="0" smtClean="0"/>
              <a:t> </a:t>
            </a:r>
            <a:r>
              <a:rPr lang="en-US" altLang="en-US" sz="2400" dirty="0" err="1" smtClean="0"/>
              <a:t>tidak</a:t>
            </a:r>
            <a:r>
              <a:rPr lang="en-US" altLang="en-US" sz="2400" dirty="0" smtClean="0"/>
              <a:t> </a:t>
            </a:r>
            <a:r>
              <a:rPr lang="en-US" altLang="en-US" sz="2400" dirty="0" err="1" smtClean="0"/>
              <a:t>dianggap</a:t>
            </a:r>
            <a:r>
              <a:rPr lang="en-US" altLang="en-US" sz="2400" dirty="0" smtClean="0"/>
              <a:t> </a:t>
            </a:r>
            <a:r>
              <a:rPr lang="en-US" altLang="en-US" sz="2400" dirty="0" err="1" smtClean="0"/>
              <a:t>sebagai</a:t>
            </a:r>
            <a:r>
              <a:rPr lang="en-US" altLang="en-US" sz="2400" dirty="0" smtClean="0"/>
              <a:t> </a:t>
            </a:r>
            <a:r>
              <a:rPr lang="en-US" altLang="en-US" sz="2400" dirty="0" err="1" smtClean="0"/>
              <a:t>pelanggaran</a:t>
            </a:r>
            <a:r>
              <a:rPr lang="en-US" altLang="en-US" sz="2400" dirty="0" smtClean="0"/>
              <a:t> </a:t>
            </a:r>
            <a:r>
              <a:rPr lang="en-US" altLang="en-US" sz="2400" dirty="0" err="1" smtClean="0"/>
              <a:t>hak</a:t>
            </a:r>
            <a:r>
              <a:rPr lang="en-US" altLang="en-US" sz="2400" dirty="0" smtClean="0"/>
              <a:t> </a:t>
            </a:r>
            <a:r>
              <a:rPr lang="en-US" altLang="en-US" sz="2400" dirty="0" err="1" smtClean="0"/>
              <a:t>cipta</a:t>
            </a:r>
            <a:r>
              <a:rPr lang="en-US" altLang="en-US" sz="2400" dirty="0" smtClean="0"/>
              <a:t>.</a:t>
            </a:r>
          </a:p>
          <a:p>
            <a:pPr lvl="1" eaLnBrk="1" hangingPunct="1">
              <a:lnSpc>
                <a:spcPct val="80000"/>
              </a:lnSpc>
              <a:defRPr/>
            </a:pPr>
            <a:endParaRPr lang="en-US" altLang="en-US" sz="2400" dirty="0" smtClean="0"/>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UUHC no.19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Tahun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2002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822325" y="287338"/>
            <a:ext cx="8070850" cy="1449387"/>
          </a:xfrm>
        </p:spPr>
        <p:txBody>
          <a:bodyPr/>
          <a:lstStyle/>
          <a:p>
            <a:pPr eaLnBrk="1" fontAlgn="auto" hangingPunct="1">
              <a:spcAft>
                <a:spcPts val="0"/>
              </a:spcAft>
              <a:defRPr/>
            </a:pPr>
            <a:r>
              <a:rPr lang="en-US" sz="3600" b="1" dirty="0" err="1" smtClean="0">
                <a:solidFill>
                  <a:srgbClr val="002060"/>
                </a:solidFill>
                <a:latin typeface="Verdana" pitchFamily="34" charset="0"/>
              </a:rPr>
              <a:t>Sejarah</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Komputer</a:t>
            </a:r>
            <a:r>
              <a:rPr lang="en-US" sz="3600" b="1" dirty="0" smtClean="0">
                <a:solidFill>
                  <a:srgbClr val="002060"/>
                </a:solidFill>
                <a:latin typeface="Verdana" pitchFamily="34" charset="0"/>
              </a:rPr>
              <a:t> (3)</a:t>
            </a:r>
          </a:p>
        </p:txBody>
      </p:sp>
      <p:sp>
        <p:nvSpPr>
          <p:cNvPr id="26627" name="Rectangle 3"/>
          <p:cNvSpPr>
            <a:spLocks noGrp="1" noChangeArrowheads="1"/>
          </p:cNvSpPr>
          <p:nvPr>
            <p:ph idx="1"/>
          </p:nvPr>
        </p:nvSpPr>
        <p:spPr/>
        <p:txBody>
          <a:bodyPr/>
          <a:lstStyle/>
          <a:p>
            <a:pPr eaLnBrk="1" hangingPunct="1">
              <a:defRPr/>
            </a:pPr>
            <a:r>
              <a:rPr lang="en-US" altLang="en-US" sz="2400" dirty="0" smtClean="0"/>
              <a:t>Era 1980-an</a:t>
            </a:r>
          </a:p>
          <a:p>
            <a:pPr marL="285750" indent="-285750" eaLnBrk="1" hangingPunct="1">
              <a:buFont typeface="Wingdings" panose="05000000000000000000" pitchFamily="2" charset="2"/>
              <a:buChar char="ü"/>
              <a:defRPr/>
            </a:pPr>
            <a:r>
              <a:rPr lang="en-US" altLang="en-US" sz="2400" dirty="0" err="1" smtClean="0"/>
              <a:t>Kemunculan</a:t>
            </a:r>
            <a:r>
              <a:rPr lang="en-US" altLang="en-US" sz="2400" dirty="0" smtClean="0"/>
              <a:t> </a:t>
            </a:r>
            <a:r>
              <a:rPr lang="en-US" altLang="en-US" sz="2400" dirty="0" err="1" smtClean="0"/>
              <a:t>kejahatan</a:t>
            </a:r>
            <a:r>
              <a:rPr lang="en-US" altLang="en-US" sz="2400" dirty="0" smtClean="0"/>
              <a:t> </a:t>
            </a:r>
            <a:r>
              <a:rPr lang="en-US" altLang="en-US" sz="2400" dirty="0" err="1" smtClean="0"/>
              <a:t>komputer</a:t>
            </a:r>
            <a:r>
              <a:rPr lang="en-US" altLang="en-US" sz="2400" dirty="0" smtClean="0"/>
              <a:t> (virus, </a:t>
            </a:r>
            <a:r>
              <a:rPr lang="en-US" altLang="en-US" sz="2400" dirty="0" err="1" smtClean="0"/>
              <a:t>unautorizhed</a:t>
            </a:r>
            <a:r>
              <a:rPr lang="en-US" altLang="en-US" sz="2400" dirty="0" smtClean="0"/>
              <a:t> login, </a:t>
            </a:r>
            <a:r>
              <a:rPr lang="en-US" altLang="en-US" sz="2400" dirty="0" err="1" smtClean="0"/>
              <a:t>etc</a:t>
            </a:r>
            <a:r>
              <a:rPr lang="en-US" altLang="en-US" sz="2400" dirty="0" smtClean="0"/>
              <a:t>)</a:t>
            </a:r>
            <a:endParaRPr lang="en-US" altLang="en-US" sz="2400" i="1" dirty="0" smtClean="0"/>
          </a:p>
          <a:p>
            <a:pPr marL="285750" indent="-285750" eaLnBrk="1" hangingPunct="1">
              <a:buFont typeface="Wingdings" panose="05000000000000000000" pitchFamily="2" charset="2"/>
              <a:buChar char="ü"/>
              <a:defRPr/>
            </a:pPr>
            <a:r>
              <a:rPr lang="en-US" altLang="en-US" sz="2400" dirty="0" err="1" smtClean="0"/>
              <a:t>Studi</a:t>
            </a:r>
            <a:r>
              <a:rPr lang="en-US" altLang="en-US" sz="2400" dirty="0" smtClean="0"/>
              <a:t> </a:t>
            </a:r>
            <a:r>
              <a:rPr lang="en-US" altLang="en-US" sz="2400" dirty="0" err="1" smtClean="0"/>
              <a:t>berkembang</a:t>
            </a:r>
            <a:r>
              <a:rPr lang="en-US" altLang="en-US" sz="2400" dirty="0" smtClean="0"/>
              <a:t> </a:t>
            </a:r>
            <a:r>
              <a:rPr lang="en-US" altLang="en-US" sz="2400" dirty="0" err="1" smtClean="0"/>
              <a:t>menjadi</a:t>
            </a:r>
            <a:r>
              <a:rPr lang="en-US" altLang="en-US" sz="2400" dirty="0" smtClean="0"/>
              <a:t> </a:t>
            </a:r>
            <a:r>
              <a:rPr lang="en-US" altLang="en-US" sz="2400" dirty="0" err="1" smtClean="0"/>
              <a:t>suatu</a:t>
            </a:r>
            <a:r>
              <a:rPr lang="en-US" altLang="en-US" sz="2400" dirty="0" smtClean="0"/>
              <a:t> </a:t>
            </a:r>
            <a:r>
              <a:rPr lang="en-US" altLang="en-US" sz="2400" dirty="0" err="1" smtClean="0"/>
              <a:t>diskusi</a:t>
            </a:r>
            <a:r>
              <a:rPr lang="en-US" altLang="en-US" sz="2400" dirty="0" smtClean="0"/>
              <a:t> </a:t>
            </a:r>
            <a:r>
              <a:rPr lang="en-US" altLang="en-US" sz="2400" dirty="0" err="1" smtClean="0"/>
              <a:t>serius</a:t>
            </a:r>
            <a:r>
              <a:rPr lang="en-US" altLang="en-US" sz="2400" dirty="0" smtClean="0"/>
              <a:t> </a:t>
            </a:r>
            <a:r>
              <a:rPr lang="en-US" altLang="en-US" sz="2400" dirty="0" err="1" smtClean="0"/>
              <a:t>tentang</a:t>
            </a:r>
            <a:r>
              <a:rPr lang="en-US" altLang="en-US" sz="2400" dirty="0" smtClean="0"/>
              <a:t> </a:t>
            </a:r>
            <a:r>
              <a:rPr lang="en-US" altLang="en-US" sz="2400" dirty="0" err="1" smtClean="0"/>
              <a:t>masalah</a:t>
            </a:r>
            <a:r>
              <a:rPr lang="en-US" altLang="en-US" sz="2400" dirty="0" smtClean="0"/>
              <a:t> </a:t>
            </a:r>
            <a:r>
              <a:rPr lang="en-US" altLang="en-US" sz="2400" dirty="0" err="1" smtClean="0"/>
              <a:t>etika</a:t>
            </a:r>
            <a:r>
              <a:rPr lang="en-US" altLang="en-US" sz="2400" dirty="0" smtClean="0"/>
              <a:t> </a:t>
            </a:r>
            <a:r>
              <a:rPr lang="en-US" altLang="en-US" sz="2400" dirty="0" err="1" smtClean="0"/>
              <a:t>komputer</a:t>
            </a:r>
            <a:r>
              <a:rPr lang="en-US" altLang="en-US" sz="2400" dirty="0" smtClean="0"/>
              <a:t>. </a:t>
            </a:r>
            <a:r>
              <a:rPr lang="en-US" altLang="en-US" sz="2400" dirty="0" err="1" smtClean="0"/>
              <a:t>Lahirlah</a:t>
            </a:r>
            <a:r>
              <a:rPr lang="en-US" altLang="en-US" sz="2400" dirty="0" smtClean="0"/>
              <a:t> </a:t>
            </a:r>
            <a:r>
              <a:rPr lang="en-US" altLang="en-US" sz="2400" dirty="0" err="1" smtClean="0"/>
              <a:t>buku</a:t>
            </a:r>
            <a:r>
              <a:rPr lang="en-US" altLang="en-US" sz="2400" dirty="0" smtClean="0"/>
              <a:t> “Computer Ethics” (Johnson,1985)</a:t>
            </a:r>
          </a:p>
          <a:p>
            <a:pPr eaLnBrk="1" hangingPunct="1">
              <a:defRPr/>
            </a:pPr>
            <a:endParaRPr lang="en-US" altLang="en-US" sz="2400" dirty="0" smtClean="0"/>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3"/>
          <p:cNvSpPr>
            <a:spLocks noGrp="1" noChangeArrowheads="1"/>
          </p:cNvSpPr>
          <p:nvPr>
            <p:ph idx="1"/>
          </p:nvPr>
        </p:nvSpPr>
        <p:spPr>
          <a:xfrm>
            <a:off x="684213" y="1716088"/>
            <a:ext cx="8459787" cy="5440362"/>
          </a:xfrm>
        </p:spPr>
        <p:txBody>
          <a:bodyPr/>
          <a:lstStyle/>
          <a:p>
            <a:pPr marL="514350" lvl="1" indent="-314325" eaLnBrk="1" hangingPunct="1">
              <a:lnSpc>
                <a:spcPct val="80000"/>
              </a:lnSpc>
              <a:buFont typeface="Wingdings" panose="05000000000000000000" pitchFamily="2" charset="2"/>
              <a:buChar char="§"/>
              <a:defRPr/>
            </a:pPr>
            <a:r>
              <a:rPr lang="en-US" altLang="en-US" sz="2400" dirty="0" err="1" smtClean="0"/>
              <a:t>Pasal</a:t>
            </a:r>
            <a:r>
              <a:rPr lang="en-US" altLang="en-US" sz="2400" dirty="0" smtClean="0"/>
              <a:t> 30 </a:t>
            </a:r>
            <a:r>
              <a:rPr lang="en-US" altLang="en-US" sz="2400" dirty="0" err="1" smtClean="0"/>
              <a:t>ayat</a:t>
            </a:r>
            <a:r>
              <a:rPr lang="en-US" altLang="en-US" sz="2400" dirty="0" smtClean="0"/>
              <a:t> 1</a:t>
            </a:r>
          </a:p>
          <a:p>
            <a:pPr marL="514350" lvl="2" indent="0" eaLnBrk="1" hangingPunct="1">
              <a:lnSpc>
                <a:spcPct val="80000"/>
              </a:lnSpc>
              <a:buFont typeface="Calibri" panose="020F0502020204030204" pitchFamily="34" charset="0"/>
              <a:buNone/>
              <a:defRPr/>
            </a:pPr>
            <a:r>
              <a:rPr lang="en-US" altLang="en-US" sz="2400" dirty="0" err="1" smtClean="0"/>
              <a:t>Bahwa</a:t>
            </a:r>
            <a:r>
              <a:rPr lang="en-US" altLang="en-US" sz="2400" dirty="0" smtClean="0"/>
              <a:t> </a:t>
            </a:r>
            <a:r>
              <a:rPr lang="en-US" altLang="en-US" sz="2400" dirty="0" err="1" smtClean="0"/>
              <a:t>masa</a:t>
            </a:r>
            <a:r>
              <a:rPr lang="en-US" altLang="en-US" sz="2400" dirty="0" smtClean="0"/>
              <a:t> </a:t>
            </a:r>
            <a:r>
              <a:rPr lang="en-US" altLang="en-US" sz="2400" dirty="0" err="1" smtClean="0"/>
              <a:t>berlaku</a:t>
            </a:r>
            <a:r>
              <a:rPr lang="en-US" altLang="en-US" sz="2400" dirty="0" smtClean="0"/>
              <a:t> </a:t>
            </a:r>
            <a:r>
              <a:rPr lang="en-US" altLang="en-US" sz="2400" dirty="0" err="1" smtClean="0"/>
              <a:t>ciptaan</a:t>
            </a:r>
            <a:r>
              <a:rPr lang="en-US" altLang="en-US" sz="2400" dirty="0" smtClean="0"/>
              <a:t> program </a:t>
            </a:r>
            <a:r>
              <a:rPr lang="en-US" altLang="en-US" sz="2400" dirty="0" err="1" smtClean="0"/>
              <a:t>komputer</a:t>
            </a:r>
            <a:r>
              <a:rPr lang="en-US" altLang="en-US" sz="2400" dirty="0" smtClean="0"/>
              <a:t> </a:t>
            </a:r>
            <a:r>
              <a:rPr lang="en-US" altLang="en-US" sz="2400" dirty="0" err="1" smtClean="0"/>
              <a:t>adalah</a:t>
            </a:r>
            <a:r>
              <a:rPr lang="en-US" altLang="en-US" sz="2400" dirty="0" smtClean="0"/>
              <a:t> 50 </a:t>
            </a:r>
            <a:r>
              <a:rPr lang="en-US" altLang="en-US" sz="2400" dirty="0" err="1" smtClean="0"/>
              <a:t>tahun</a:t>
            </a:r>
            <a:r>
              <a:rPr lang="en-US" altLang="en-US" sz="2400" dirty="0" smtClean="0"/>
              <a:t> </a:t>
            </a:r>
            <a:r>
              <a:rPr lang="en-US" altLang="en-US" sz="2400" dirty="0" err="1" smtClean="0"/>
              <a:t>sejak</a:t>
            </a:r>
            <a:r>
              <a:rPr lang="en-US" altLang="en-US" sz="2400" dirty="0" smtClean="0"/>
              <a:t> </a:t>
            </a:r>
            <a:r>
              <a:rPr lang="en-US" altLang="en-US" sz="2400" dirty="0" err="1" smtClean="0"/>
              <a:t>ciptaan</a:t>
            </a:r>
            <a:r>
              <a:rPr lang="en-US" altLang="en-US" sz="2400" dirty="0" smtClean="0"/>
              <a:t> </a:t>
            </a:r>
            <a:r>
              <a:rPr lang="en-US" altLang="en-US" sz="2400" dirty="0" err="1" smtClean="0"/>
              <a:t>tersebit</a:t>
            </a:r>
            <a:r>
              <a:rPr lang="en-US" altLang="en-US" sz="2400" dirty="0" smtClean="0"/>
              <a:t> </a:t>
            </a:r>
            <a:r>
              <a:rPr lang="en-US" altLang="en-US" sz="2400" dirty="0" err="1" smtClean="0"/>
              <a:t>diumumkan</a:t>
            </a:r>
            <a:r>
              <a:rPr lang="en-US" altLang="en-US" sz="2400" dirty="0" smtClean="0"/>
              <a:t>.</a:t>
            </a:r>
          </a:p>
          <a:p>
            <a:pPr marL="514350" lvl="2" indent="0" eaLnBrk="1" hangingPunct="1">
              <a:lnSpc>
                <a:spcPct val="80000"/>
              </a:lnSpc>
              <a:buFont typeface="Calibri" panose="020F0502020204030204" pitchFamily="34" charset="0"/>
              <a:buNone/>
              <a:defRPr/>
            </a:pPr>
            <a:endParaRPr lang="en-US" altLang="en-US" sz="2400" dirty="0" smtClean="0"/>
          </a:p>
          <a:p>
            <a:pPr marL="571500" lvl="1" indent="-371475" eaLnBrk="1" hangingPunct="1">
              <a:lnSpc>
                <a:spcPct val="80000"/>
              </a:lnSpc>
              <a:buFont typeface="Wingdings" panose="05000000000000000000" pitchFamily="2" charset="2"/>
              <a:buChar char="§"/>
              <a:defRPr/>
            </a:pPr>
            <a:r>
              <a:rPr lang="en-US" altLang="en-US" sz="2400" dirty="0" err="1" smtClean="0"/>
              <a:t>Pasal</a:t>
            </a:r>
            <a:r>
              <a:rPr lang="en-US" altLang="en-US" sz="2400" dirty="0" smtClean="0"/>
              <a:t> 35</a:t>
            </a:r>
          </a:p>
          <a:p>
            <a:pPr marL="903287" lvl="2" indent="-342900" eaLnBrk="1" hangingPunct="1">
              <a:lnSpc>
                <a:spcPct val="80000"/>
              </a:lnSpc>
              <a:buFont typeface="Wingdings" panose="05000000000000000000" pitchFamily="2" charset="2"/>
              <a:buChar char="ü"/>
              <a:defRPr/>
            </a:pPr>
            <a:r>
              <a:rPr lang="en-US" altLang="en-US" sz="2400" dirty="0" err="1" smtClean="0"/>
              <a:t>Direktorat</a:t>
            </a:r>
            <a:r>
              <a:rPr lang="en-US" altLang="en-US" sz="2400" dirty="0" smtClean="0"/>
              <a:t> </a:t>
            </a:r>
            <a:r>
              <a:rPr lang="en-US" altLang="en-US" sz="2400" dirty="0" err="1" smtClean="0"/>
              <a:t>Jenderal</a:t>
            </a:r>
            <a:r>
              <a:rPr lang="en-US" altLang="en-US" sz="2400" dirty="0" smtClean="0"/>
              <a:t> </a:t>
            </a:r>
            <a:r>
              <a:rPr lang="en-US" altLang="en-US" sz="2400" dirty="0" err="1" smtClean="0"/>
              <a:t>menyelenggarakan</a:t>
            </a:r>
            <a:r>
              <a:rPr lang="en-US" altLang="en-US" sz="2400" dirty="0" smtClean="0"/>
              <a:t> </a:t>
            </a:r>
            <a:r>
              <a:rPr lang="en-US" altLang="en-US" sz="2400" dirty="0" err="1" smtClean="0"/>
              <a:t>pendaftaran</a:t>
            </a:r>
            <a:r>
              <a:rPr lang="en-US" altLang="en-US" sz="2400" dirty="0" smtClean="0"/>
              <a:t> </a:t>
            </a:r>
            <a:r>
              <a:rPr lang="en-US" altLang="en-US" sz="2400" dirty="0" err="1" smtClean="0"/>
              <a:t>ciptaan</a:t>
            </a:r>
            <a:r>
              <a:rPr lang="en-US" altLang="en-US" sz="2400" dirty="0" smtClean="0"/>
              <a:t> </a:t>
            </a:r>
            <a:r>
              <a:rPr lang="en-US" altLang="en-US" sz="2400" dirty="0" err="1" smtClean="0"/>
              <a:t>dan</a:t>
            </a:r>
            <a:r>
              <a:rPr lang="en-US" altLang="en-US" sz="2400" dirty="0" smtClean="0"/>
              <a:t> </a:t>
            </a:r>
            <a:r>
              <a:rPr lang="en-US" altLang="en-US" sz="2400" dirty="0" err="1" smtClean="0"/>
              <a:t>dicatat</a:t>
            </a:r>
            <a:r>
              <a:rPr lang="en-US" altLang="en-US" sz="2400" dirty="0" smtClean="0"/>
              <a:t> </a:t>
            </a:r>
            <a:r>
              <a:rPr lang="en-US" altLang="en-US" sz="2400" dirty="0" err="1" smtClean="0"/>
              <a:t>dalam</a:t>
            </a:r>
            <a:r>
              <a:rPr lang="en-US" altLang="en-US" sz="2400" dirty="0" smtClean="0"/>
              <a:t> </a:t>
            </a:r>
            <a:r>
              <a:rPr lang="en-US" altLang="en-US" sz="2400" dirty="0" err="1" smtClean="0"/>
              <a:t>daftar</a:t>
            </a:r>
            <a:r>
              <a:rPr lang="en-US" altLang="en-US" sz="2400" dirty="0" smtClean="0"/>
              <a:t> </a:t>
            </a:r>
            <a:r>
              <a:rPr lang="en-US" altLang="en-US" sz="2400" dirty="0" err="1" smtClean="0"/>
              <a:t>umum</a:t>
            </a:r>
            <a:r>
              <a:rPr lang="en-US" altLang="en-US" sz="2400" dirty="0" smtClean="0"/>
              <a:t> </a:t>
            </a:r>
            <a:r>
              <a:rPr lang="en-US" altLang="en-US" sz="2400" dirty="0" err="1" smtClean="0"/>
              <a:t>ciptaan</a:t>
            </a:r>
            <a:endParaRPr lang="en-US" altLang="en-US" sz="2400" dirty="0" smtClean="0"/>
          </a:p>
          <a:p>
            <a:pPr marL="903287" lvl="2" indent="-342900" eaLnBrk="1" hangingPunct="1">
              <a:lnSpc>
                <a:spcPct val="80000"/>
              </a:lnSpc>
              <a:buFont typeface="Wingdings" panose="05000000000000000000" pitchFamily="2" charset="2"/>
              <a:buChar char="ü"/>
              <a:defRPr/>
            </a:pPr>
            <a:r>
              <a:rPr lang="en-US" altLang="en-US" sz="2400" dirty="0" err="1" smtClean="0"/>
              <a:t>Daftar</a:t>
            </a:r>
            <a:r>
              <a:rPr lang="en-US" altLang="en-US" sz="2400" dirty="0" smtClean="0"/>
              <a:t> </a:t>
            </a:r>
            <a:r>
              <a:rPr lang="en-US" altLang="en-US" sz="2400" dirty="0" err="1" smtClean="0"/>
              <a:t>umum</a:t>
            </a:r>
            <a:r>
              <a:rPr lang="en-US" altLang="en-US" sz="2400" dirty="0" smtClean="0"/>
              <a:t> </a:t>
            </a:r>
            <a:r>
              <a:rPr lang="en-US" altLang="en-US" sz="2400" dirty="0" err="1" smtClean="0"/>
              <a:t>ciptaan</a:t>
            </a:r>
            <a:r>
              <a:rPr lang="en-US" altLang="en-US" sz="2400" dirty="0" smtClean="0"/>
              <a:t> </a:t>
            </a:r>
            <a:r>
              <a:rPr lang="en-US" altLang="en-US" sz="2400" dirty="0" err="1" smtClean="0"/>
              <a:t>tersebut</a:t>
            </a:r>
            <a:r>
              <a:rPr lang="en-US" altLang="en-US" sz="2400" dirty="0" smtClean="0"/>
              <a:t> </a:t>
            </a:r>
            <a:r>
              <a:rPr lang="en-US" altLang="en-US" sz="2400" dirty="0" err="1" smtClean="0"/>
              <a:t>dapat</a:t>
            </a:r>
            <a:r>
              <a:rPr lang="en-US" altLang="en-US" sz="2400" dirty="0" smtClean="0"/>
              <a:t> </a:t>
            </a:r>
            <a:r>
              <a:rPr lang="en-US" altLang="en-US" sz="2400" dirty="0" err="1" smtClean="0"/>
              <a:t>dilihat</a:t>
            </a:r>
            <a:r>
              <a:rPr lang="en-US" altLang="en-US" sz="2400" dirty="0" smtClean="0"/>
              <a:t> </a:t>
            </a:r>
            <a:r>
              <a:rPr lang="en-US" altLang="en-US" sz="2400" dirty="0" err="1" smtClean="0"/>
              <a:t>oleh</a:t>
            </a:r>
            <a:r>
              <a:rPr lang="en-US" altLang="en-US" sz="2400" dirty="0" smtClean="0"/>
              <a:t> </a:t>
            </a:r>
            <a:r>
              <a:rPr lang="en-US" altLang="en-US" sz="2400" dirty="0" err="1" smtClean="0"/>
              <a:t>setiap</a:t>
            </a:r>
            <a:r>
              <a:rPr lang="en-US" altLang="en-US" sz="2400" dirty="0" smtClean="0"/>
              <a:t> orang </a:t>
            </a:r>
            <a:r>
              <a:rPr lang="en-US" altLang="en-US" sz="2400" dirty="0" err="1" smtClean="0"/>
              <a:t>tanpa</a:t>
            </a:r>
            <a:r>
              <a:rPr lang="en-US" altLang="en-US" sz="2400" dirty="0" smtClean="0"/>
              <a:t> </a:t>
            </a:r>
            <a:r>
              <a:rPr lang="en-US" altLang="en-US" sz="2400" dirty="0" err="1" smtClean="0"/>
              <a:t>dikenai</a:t>
            </a:r>
            <a:r>
              <a:rPr lang="en-US" altLang="en-US" sz="2400" dirty="0" smtClean="0"/>
              <a:t> </a:t>
            </a:r>
            <a:r>
              <a:rPr lang="en-US" altLang="en-US" sz="2400" dirty="0" err="1" smtClean="0"/>
              <a:t>biaya</a:t>
            </a:r>
            <a:r>
              <a:rPr lang="en-US" altLang="en-US" sz="2400" dirty="0" smtClean="0"/>
              <a:t>.</a:t>
            </a:r>
          </a:p>
          <a:p>
            <a:pPr marL="903287" lvl="2" indent="-342900" eaLnBrk="1" hangingPunct="1">
              <a:lnSpc>
                <a:spcPct val="80000"/>
              </a:lnSpc>
              <a:buFont typeface="Wingdings" panose="05000000000000000000" pitchFamily="2" charset="2"/>
              <a:buChar char="ü"/>
              <a:defRPr/>
            </a:pPr>
            <a:r>
              <a:rPr lang="en-US" altLang="en-US" sz="2400" dirty="0" err="1" smtClean="0"/>
              <a:t>Setiap</a:t>
            </a:r>
            <a:r>
              <a:rPr lang="en-US" altLang="en-US" sz="2400" dirty="0" smtClean="0"/>
              <a:t> orang </a:t>
            </a:r>
            <a:r>
              <a:rPr lang="en-US" altLang="en-US" sz="2400" dirty="0" err="1" smtClean="0"/>
              <a:t>dapat</a:t>
            </a:r>
            <a:r>
              <a:rPr lang="en-US" altLang="en-US" sz="2400" dirty="0" smtClean="0"/>
              <a:t> </a:t>
            </a:r>
            <a:r>
              <a:rPr lang="en-US" altLang="en-US" sz="2400" dirty="0" err="1" smtClean="0"/>
              <a:t>memperoleh</a:t>
            </a:r>
            <a:r>
              <a:rPr lang="en-US" altLang="en-US" sz="2400" dirty="0" smtClean="0"/>
              <a:t> </a:t>
            </a:r>
            <a:r>
              <a:rPr lang="en-US" altLang="en-US" sz="2400" dirty="0" err="1" smtClean="0"/>
              <a:t>untuk</a:t>
            </a:r>
            <a:r>
              <a:rPr lang="en-US" altLang="en-US" sz="2400" dirty="0" smtClean="0"/>
              <a:t> </a:t>
            </a:r>
            <a:r>
              <a:rPr lang="en-US" altLang="en-US" sz="2400" dirty="0" err="1" smtClean="0"/>
              <a:t>dirinya</a:t>
            </a:r>
            <a:r>
              <a:rPr lang="en-US" altLang="en-US" sz="2400" dirty="0" smtClean="0"/>
              <a:t> </a:t>
            </a:r>
            <a:r>
              <a:rPr lang="en-US" altLang="en-US" sz="2400" dirty="0" err="1" smtClean="0"/>
              <a:t>sendiri</a:t>
            </a:r>
            <a:r>
              <a:rPr lang="en-US" altLang="en-US" sz="2400" dirty="0" smtClean="0"/>
              <a:t> </a:t>
            </a:r>
            <a:r>
              <a:rPr lang="en-US" altLang="en-US" sz="2400" dirty="0" err="1" smtClean="0"/>
              <a:t>suatu</a:t>
            </a:r>
            <a:r>
              <a:rPr lang="en-US" altLang="en-US" sz="2400" dirty="0" smtClean="0"/>
              <a:t> </a:t>
            </a:r>
            <a:r>
              <a:rPr lang="en-US" altLang="en-US" sz="2400" dirty="0" err="1" smtClean="0"/>
              <a:t>petikan</a:t>
            </a:r>
            <a:r>
              <a:rPr lang="en-US" altLang="en-US" sz="2400" dirty="0" smtClean="0"/>
              <a:t> </a:t>
            </a:r>
            <a:r>
              <a:rPr lang="en-US" altLang="en-US" sz="2400" dirty="0" err="1" smtClean="0"/>
              <a:t>dari</a:t>
            </a:r>
            <a:r>
              <a:rPr lang="en-US" altLang="en-US" sz="2400" dirty="0" smtClean="0"/>
              <a:t> </a:t>
            </a:r>
            <a:r>
              <a:rPr lang="en-US" altLang="en-US" sz="2400" dirty="0" err="1" smtClean="0"/>
              <a:t>daftar</a:t>
            </a:r>
            <a:r>
              <a:rPr lang="en-US" altLang="en-US" sz="2400" dirty="0" smtClean="0"/>
              <a:t> </a:t>
            </a:r>
            <a:r>
              <a:rPr lang="en-US" altLang="en-US" sz="2400" dirty="0" err="1" smtClean="0"/>
              <a:t>umum</a:t>
            </a:r>
            <a:r>
              <a:rPr lang="en-US" altLang="en-US" sz="2400" dirty="0" smtClean="0"/>
              <a:t> </a:t>
            </a:r>
            <a:r>
              <a:rPr lang="en-US" altLang="en-US" sz="2400" dirty="0" err="1" smtClean="0"/>
              <a:t>ciptaan</a:t>
            </a:r>
            <a:r>
              <a:rPr lang="en-US" altLang="en-US" sz="2400" dirty="0" smtClean="0"/>
              <a:t> </a:t>
            </a:r>
            <a:r>
              <a:rPr lang="en-US" altLang="en-US" sz="2400" dirty="0" err="1" smtClean="0"/>
              <a:t>tersebut</a:t>
            </a:r>
            <a:r>
              <a:rPr lang="en-US" altLang="en-US" sz="2400" dirty="0" smtClean="0"/>
              <a:t> </a:t>
            </a:r>
            <a:r>
              <a:rPr lang="en-US" altLang="en-US" sz="2400" dirty="0" err="1" smtClean="0"/>
              <a:t>dengan</a:t>
            </a:r>
            <a:r>
              <a:rPr lang="en-US" altLang="en-US" sz="2400" dirty="0" smtClean="0"/>
              <a:t> </a:t>
            </a:r>
            <a:r>
              <a:rPr lang="en-US" altLang="en-US" sz="2400" dirty="0" err="1" smtClean="0"/>
              <a:t>dikenai</a:t>
            </a:r>
            <a:r>
              <a:rPr lang="en-US" altLang="en-US" sz="2400" dirty="0" smtClean="0"/>
              <a:t> </a:t>
            </a:r>
            <a:r>
              <a:rPr lang="en-US" altLang="en-US" sz="2400" dirty="0" err="1" smtClean="0"/>
              <a:t>biaya</a:t>
            </a:r>
            <a:r>
              <a:rPr lang="en-US" altLang="en-US" sz="2400" dirty="0" smtClean="0"/>
              <a:t>.</a:t>
            </a:r>
          </a:p>
          <a:p>
            <a:pPr marL="903287" lvl="2" indent="-342900" eaLnBrk="1" hangingPunct="1">
              <a:lnSpc>
                <a:spcPct val="80000"/>
              </a:lnSpc>
              <a:buFont typeface="Wingdings" panose="05000000000000000000" pitchFamily="2" charset="2"/>
              <a:buChar char="ü"/>
              <a:defRPr/>
            </a:pPr>
            <a:r>
              <a:rPr lang="en-US" altLang="en-US" sz="2400" dirty="0" err="1" smtClean="0"/>
              <a:t>Ketentuan</a:t>
            </a:r>
            <a:r>
              <a:rPr lang="en-US" altLang="en-US" sz="2400" dirty="0" smtClean="0"/>
              <a:t> </a:t>
            </a:r>
            <a:r>
              <a:rPr lang="en-US" altLang="en-US" sz="2400" dirty="0" err="1" smtClean="0"/>
              <a:t>tentang</a:t>
            </a:r>
            <a:r>
              <a:rPr lang="en-US" altLang="en-US" sz="2400" dirty="0" smtClean="0"/>
              <a:t> </a:t>
            </a:r>
            <a:r>
              <a:rPr lang="en-US" altLang="en-US" sz="2400" dirty="0" err="1" smtClean="0"/>
              <a:t>pendaftaran</a:t>
            </a:r>
            <a:r>
              <a:rPr lang="en-US" altLang="en-US" sz="2400" dirty="0" smtClean="0"/>
              <a:t> </a:t>
            </a:r>
            <a:r>
              <a:rPr lang="en-US" altLang="en-US" sz="2400" dirty="0" err="1" smtClean="0"/>
              <a:t>bukan</a:t>
            </a:r>
            <a:r>
              <a:rPr lang="en-US" altLang="en-US" sz="2400" dirty="0" smtClean="0"/>
              <a:t> </a:t>
            </a:r>
            <a:r>
              <a:rPr lang="en-US" altLang="en-US" sz="2400" dirty="0" err="1" smtClean="0"/>
              <a:t>merupakan</a:t>
            </a:r>
            <a:r>
              <a:rPr lang="en-US" altLang="en-US" sz="2400" dirty="0" smtClean="0"/>
              <a:t> </a:t>
            </a:r>
            <a:r>
              <a:rPr lang="en-US" altLang="en-US" sz="2400" dirty="0" err="1" smtClean="0"/>
              <a:t>kewajiban</a:t>
            </a:r>
            <a:r>
              <a:rPr lang="en-US" altLang="en-US" sz="2400" dirty="0" smtClean="0"/>
              <a:t> </a:t>
            </a:r>
            <a:r>
              <a:rPr lang="en-US" altLang="en-US" sz="2400" dirty="0" err="1" smtClean="0"/>
              <a:t>untuk</a:t>
            </a:r>
            <a:r>
              <a:rPr lang="en-US" altLang="en-US" sz="2400" dirty="0" smtClean="0"/>
              <a:t> </a:t>
            </a:r>
            <a:r>
              <a:rPr lang="en-US" altLang="en-US" sz="2400" dirty="0" err="1" smtClean="0"/>
              <a:t>mendapatkan</a:t>
            </a:r>
            <a:r>
              <a:rPr lang="en-US" altLang="en-US" sz="2400" dirty="0" smtClean="0"/>
              <a:t> </a:t>
            </a:r>
            <a:r>
              <a:rPr lang="en-US" altLang="en-US" sz="2400" dirty="0" err="1" smtClean="0"/>
              <a:t>hak</a:t>
            </a:r>
            <a:r>
              <a:rPr lang="en-US" altLang="en-US" sz="2400" dirty="0" smtClean="0"/>
              <a:t> </a:t>
            </a:r>
            <a:r>
              <a:rPr lang="en-US" altLang="en-US" sz="2400" dirty="0" err="1" smtClean="0"/>
              <a:t>cipta</a:t>
            </a:r>
            <a:r>
              <a:rPr lang="en-US" altLang="en-US" sz="2400" dirty="0" smtClean="0"/>
              <a:t>.</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UUHC no.19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Tahun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2002 (4)</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Rectangle 3"/>
          <p:cNvSpPr>
            <a:spLocks noGrp="1" noChangeArrowheads="1"/>
          </p:cNvSpPr>
          <p:nvPr>
            <p:ph idx="1"/>
          </p:nvPr>
        </p:nvSpPr>
        <p:spPr>
          <a:xfrm>
            <a:off x="808038" y="1736725"/>
            <a:ext cx="8229600" cy="5516563"/>
          </a:xfrm>
        </p:spPr>
        <p:txBody>
          <a:bodyPr/>
          <a:lstStyle/>
          <a:p>
            <a:pPr lvl="1" indent="-268288" eaLnBrk="1" hangingPunct="1">
              <a:buFont typeface="Wingdings" panose="05000000000000000000" pitchFamily="2" charset="2"/>
              <a:buChar char="§"/>
              <a:defRPr/>
            </a:pPr>
            <a:r>
              <a:rPr lang="en-US" altLang="en-US" sz="2400" dirty="0" err="1" smtClean="0"/>
              <a:t>Pasal</a:t>
            </a:r>
            <a:r>
              <a:rPr lang="en-US" altLang="en-US" sz="2400" dirty="0" smtClean="0"/>
              <a:t> 36</a:t>
            </a:r>
          </a:p>
          <a:p>
            <a:pPr marL="384175" lvl="2" indent="0" eaLnBrk="1" hangingPunct="1">
              <a:buFont typeface="Calibri" panose="020F0502020204030204" pitchFamily="34" charset="0"/>
              <a:buNone/>
              <a:defRPr/>
            </a:pPr>
            <a:r>
              <a:rPr lang="en-US" altLang="en-US" sz="2400" dirty="0" err="1" smtClean="0"/>
              <a:t>Pedaftaran</a:t>
            </a:r>
            <a:r>
              <a:rPr lang="en-US" altLang="en-US" sz="2400" dirty="0" smtClean="0"/>
              <a:t> </a:t>
            </a:r>
            <a:r>
              <a:rPr lang="en-US" altLang="en-US" sz="2400" dirty="0" err="1" smtClean="0"/>
              <a:t>ciptaan</a:t>
            </a:r>
            <a:r>
              <a:rPr lang="en-US" altLang="en-US" sz="2400" dirty="0" smtClean="0"/>
              <a:t> </a:t>
            </a:r>
            <a:r>
              <a:rPr lang="en-US" altLang="en-US" sz="2400" dirty="0" err="1" smtClean="0"/>
              <a:t>dalam</a:t>
            </a:r>
            <a:r>
              <a:rPr lang="en-US" altLang="en-US" sz="2400" dirty="0" smtClean="0"/>
              <a:t> </a:t>
            </a:r>
            <a:r>
              <a:rPr lang="en-US" altLang="en-US" sz="2400" dirty="0" err="1" smtClean="0"/>
              <a:t>daftar</a:t>
            </a:r>
            <a:r>
              <a:rPr lang="en-US" altLang="en-US" sz="2400" dirty="0" smtClean="0"/>
              <a:t> </a:t>
            </a:r>
            <a:r>
              <a:rPr lang="en-US" altLang="en-US" sz="2400" dirty="0" err="1" smtClean="0"/>
              <a:t>umum</a:t>
            </a:r>
            <a:r>
              <a:rPr lang="en-US" altLang="en-US" sz="2400" dirty="0" smtClean="0"/>
              <a:t> </a:t>
            </a:r>
            <a:r>
              <a:rPr lang="en-US" altLang="en-US" sz="2400" dirty="0" err="1" smtClean="0"/>
              <a:t>ciptaan</a:t>
            </a:r>
            <a:r>
              <a:rPr lang="en-US" altLang="en-US" sz="2400" dirty="0" smtClean="0"/>
              <a:t> </a:t>
            </a:r>
            <a:r>
              <a:rPr lang="en-US" altLang="en-US" sz="2400" dirty="0" err="1" smtClean="0"/>
              <a:t>tidak</a:t>
            </a:r>
            <a:r>
              <a:rPr lang="en-US" altLang="en-US" sz="2400" dirty="0" smtClean="0"/>
              <a:t> </a:t>
            </a:r>
            <a:r>
              <a:rPr lang="en-US" altLang="en-US" sz="2400" dirty="0" err="1" smtClean="0"/>
              <a:t>mengandung</a:t>
            </a:r>
            <a:r>
              <a:rPr lang="en-US" altLang="en-US" sz="2400" dirty="0" smtClean="0"/>
              <a:t> </a:t>
            </a:r>
            <a:r>
              <a:rPr lang="en-US" altLang="en-US" sz="2400" dirty="0" err="1" smtClean="0"/>
              <a:t>arti</a:t>
            </a:r>
            <a:r>
              <a:rPr lang="en-US" altLang="en-US" sz="2400" dirty="0" smtClean="0"/>
              <a:t> </a:t>
            </a:r>
            <a:r>
              <a:rPr lang="en-US" altLang="en-US" sz="2400" dirty="0" err="1" smtClean="0"/>
              <a:t>sebagai</a:t>
            </a:r>
            <a:r>
              <a:rPr lang="en-US" altLang="en-US" sz="2400" dirty="0" smtClean="0"/>
              <a:t> </a:t>
            </a:r>
            <a:r>
              <a:rPr lang="en-US" altLang="en-US" sz="2400" dirty="0" err="1" smtClean="0"/>
              <a:t>pengesahan</a:t>
            </a:r>
            <a:r>
              <a:rPr lang="en-US" altLang="en-US" sz="2400" dirty="0" smtClean="0"/>
              <a:t> </a:t>
            </a:r>
            <a:r>
              <a:rPr lang="en-US" altLang="en-US" sz="2400" dirty="0" err="1" smtClean="0"/>
              <a:t>atas</a:t>
            </a:r>
            <a:r>
              <a:rPr lang="en-US" altLang="en-US" sz="2400" dirty="0" smtClean="0"/>
              <a:t> </a:t>
            </a:r>
            <a:r>
              <a:rPr lang="en-US" altLang="en-US" sz="2400" dirty="0" err="1" smtClean="0"/>
              <a:t>isi</a:t>
            </a:r>
            <a:r>
              <a:rPr lang="en-US" altLang="en-US" sz="2400" dirty="0" smtClean="0"/>
              <a:t>, </a:t>
            </a:r>
            <a:r>
              <a:rPr lang="en-US" altLang="en-US" sz="2400" dirty="0" err="1" smtClean="0"/>
              <a:t>arti</a:t>
            </a:r>
            <a:r>
              <a:rPr lang="en-US" altLang="en-US" sz="2400" dirty="0" smtClean="0"/>
              <a:t>, </a:t>
            </a:r>
            <a:r>
              <a:rPr lang="en-US" altLang="en-US" sz="2400" dirty="0" err="1" smtClean="0"/>
              <a:t>maksud</a:t>
            </a:r>
            <a:r>
              <a:rPr lang="en-US" altLang="en-US" sz="2400" dirty="0" smtClean="0"/>
              <a:t> </a:t>
            </a:r>
            <a:r>
              <a:rPr lang="en-US" altLang="en-US" sz="2400" dirty="0" err="1" smtClean="0"/>
              <a:t>atau</a:t>
            </a:r>
            <a:r>
              <a:rPr lang="en-US" altLang="en-US" sz="2400" dirty="0" smtClean="0"/>
              <a:t> </a:t>
            </a:r>
            <a:r>
              <a:rPr lang="en-US" altLang="en-US" sz="2400" dirty="0" err="1" smtClean="0"/>
              <a:t>bentuk</a:t>
            </a:r>
            <a:r>
              <a:rPr lang="en-US" altLang="en-US" sz="2400" dirty="0" smtClean="0"/>
              <a:t> </a:t>
            </a:r>
            <a:r>
              <a:rPr lang="en-US" altLang="en-US" sz="2400" dirty="0" err="1" smtClean="0"/>
              <a:t>dari</a:t>
            </a:r>
            <a:r>
              <a:rPr lang="en-US" altLang="en-US" sz="2400" dirty="0" smtClean="0"/>
              <a:t> </a:t>
            </a:r>
            <a:r>
              <a:rPr lang="en-US" altLang="en-US" sz="2400" dirty="0" err="1" smtClean="0"/>
              <a:t>ciptaan</a:t>
            </a:r>
            <a:r>
              <a:rPr lang="en-US" altLang="en-US" sz="2400" dirty="0" smtClean="0"/>
              <a:t> yang </a:t>
            </a:r>
            <a:r>
              <a:rPr lang="en-US" altLang="en-US" sz="2400" dirty="0" err="1" smtClean="0"/>
              <a:t>didaftar</a:t>
            </a:r>
            <a:endParaRPr lang="en-US" altLang="en-US" sz="2400" dirty="0" smtClean="0"/>
          </a:p>
          <a:p>
            <a:pPr marL="384175" lvl="2" indent="0" eaLnBrk="1" hangingPunct="1">
              <a:buFont typeface="Calibri" panose="020F0502020204030204" pitchFamily="34" charset="0"/>
              <a:buNone/>
              <a:defRPr/>
            </a:pPr>
            <a:endParaRPr lang="en-US" altLang="en-US" sz="2400" dirty="0" smtClean="0"/>
          </a:p>
          <a:p>
            <a:pPr lvl="1" indent="-268288" eaLnBrk="1" hangingPunct="1">
              <a:buFont typeface="Wingdings" panose="05000000000000000000" pitchFamily="2" charset="2"/>
              <a:buChar char="§"/>
              <a:defRPr/>
            </a:pPr>
            <a:r>
              <a:rPr lang="en-US" altLang="en-US" sz="2400" dirty="0" err="1" smtClean="0"/>
              <a:t>Pasal</a:t>
            </a:r>
            <a:r>
              <a:rPr lang="en-US" altLang="en-US" sz="2400" dirty="0" smtClean="0"/>
              <a:t> 72 </a:t>
            </a:r>
            <a:r>
              <a:rPr lang="en-US" altLang="en-US" sz="2400" dirty="0" err="1" smtClean="0"/>
              <a:t>ayat</a:t>
            </a:r>
            <a:r>
              <a:rPr lang="en-US" altLang="en-US" sz="2400" dirty="0" smtClean="0"/>
              <a:t> 3</a:t>
            </a:r>
          </a:p>
          <a:p>
            <a:pPr marL="384175" lvl="2" indent="0" eaLnBrk="1" hangingPunct="1">
              <a:buFont typeface="Calibri" panose="020F0502020204030204" pitchFamily="34" charset="0"/>
              <a:buNone/>
              <a:defRPr/>
            </a:pPr>
            <a:r>
              <a:rPr lang="en-US" altLang="en-US" sz="2400" dirty="0" err="1" smtClean="0"/>
              <a:t>Barang</a:t>
            </a:r>
            <a:r>
              <a:rPr lang="en-US" altLang="en-US" sz="2400" dirty="0" smtClean="0"/>
              <a:t> </a:t>
            </a:r>
            <a:r>
              <a:rPr lang="en-US" altLang="en-US" sz="2400" dirty="0" err="1" smtClean="0"/>
              <a:t>siapa</a:t>
            </a:r>
            <a:r>
              <a:rPr lang="en-US" altLang="en-US" sz="2400" dirty="0" smtClean="0"/>
              <a:t> </a:t>
            </a:r>
            <a:r>
              <a:rPr lang="en-US" altLang="en-US" sz="2400" dirty="0" err="1" smtClean="0"/>
              <a:t>dengan</a:t>
            </a:r>
            <a:r>
              <a:rPr lang="en-US" altLang="en-US" sz="2400" dirty="0" smtClean="0"/>
              <a:t> </a:t>
            </a:r>
            <a:r>
              <a:rPr lang="en-US" altLang="en-US" sz="2400" dirty="0" err="1" smtClean="0"/>
              <a:t>sengaja</a:t>
            </a:r>
            <a:r>
              <a:rPr lang="en-US" altLang="en-US" sz="2400" dirty="0" smtClean="0"/>
              <a:t> </a:t>
            </a:r>
            <a:r>
              <a:rPr lang="en-US" altLang="en-US" sz="2400" dirty="0" err="1" smtClean="0"/>
              <a:t>dan</a:t>
            </a:r>
            <a:r>
              <a:rPr lang="en-US" altLang="en-US" sz="2400" dirty="0" smtClean="0"/>
              <a:t> </a:t>
            </a:r>
            <a:r>
              <a:rPr lang="en-US" altLang="en-US" sz="2400" dirty="0" err="1" smtClean="0"/>
              <a:t>tanpa</a:t>
            </a:r>
            <a:r>
              <a:rPr lang="en-US" altLang="en-US" sz="2400" dirty="0" smtClean="0"/>
              <a:t> </a:t>
            </a:r>
            <a:r>
              <a:rPr lang="en-US" altLang="en-US" sz="2400" dirty="0" err="1" smtClean="0"/>
              <a:t>hak</a:t>
            </a:r>
            <a:r>
              <a:rPr lang="en-US" altLang="en-US" sz="2400" dirty="0" smtClean="0"/>
              <a:t> </a:t>
            </a:r>
            <a:r>
              <a:rPr lang="en-US" altLang="en-US" sz="2400" dirty="0" err="1" smtClean="0"/>
              <a:t>memperbanyak</a:t>
            </a:r>
            <a:r>
              <a:rPr lang="en-US" altLang="en-US" sz="2400" dirty="0" smtClean="0"/>
              <a:t> </a:t>
            </a:r>
            <a:r>
              <a:rPr lang="en-US" altLang="en-US" sz="2400" dirty="0" err="1" smtClean="0"/>
              <a:t>penggunaan</a:t>
            </a:r>
            <a:r>
              <a:rPr lang="en-US" altLang="en-US" sz="2400" dirty="0" smtClean="0"/>
              <a:t> </a:t>
            </a:r>
            <a:r>
              <a:rPr lang="en-US" altLang="en-US" sz="2400" dirty="0" err="1" smtClean="0"/>
              <a:t>untuk</a:t>
            </a:r>
            <a:r>
              <a:rPr lang="en-US" altLang="en-US" sz="2400" dirty="0" smtClean="0"/>
              <a:t> </a:t>
            </a:r>
            <a:r>
              <a:rPr lang="en-US" altLang="en-US" sz="2400" dirty="0" err="1" smtClean="0"/>
              <a:t>kepentingan</a:t>
            </a:r>
            <a:r>
              <a:rPr lang="en-US" altLang="en-US" sz="2400" dirty="0" smtClean="0"/>
              <a:t> </a:t>
            </a:r>
            <a:r>
              <a:rPr lang="en-US" altLang="en-US" sz="2400" dirty="0" err="1" smtClean="0"/>
              <a:t>komersial</a:t>
            </a:r>
            <a:r>
              <a:rPr lang="en-US" altLang="en-US" sz="2400" dirty="0" smtClean="0"/>
              <a:t> </a:t>
            </a:r>
            <a:r>
              <a:rPr lang="en-US" altLang="en-US" sz="2400" dirty="0" err="1" smtClean="0"/>
              <a:t>suatu</a:t>
            </a:r>
            <a:r>
              <a:rPr lang="en-US" altLang="en-US" sz="2400" dirty="0" smtClean="0"/>
              <a:t> program </a:t>
            </a:r>
            <a:r>
              <a:rPr lang="en-US" altLang="en-US" sz="2400" dirty="0" err="1" smtClean="0"/>
              <a:t>komputer</a:t>
            </a:r>
            <a:r>
              <a:rPr lang="en-US" altLang="en-US" sz="2400" dirty="0" smtClean="0"/>
              <a:t> </a:t>
            </a:r>
            <a:r>
              <a:rPr lang="en-US" altLang="en-US" sz="2400" dirty="0" err="1" smtClean="0"/>
              <a:t>dipidana</a:t>
            </a:r>
            <a:r>
              <a:rPr lang="en-US" altLang="en-US" sz="2400" dirty="0" smtClean="0"/>
              <a:t> </a:t>
            </a:r>
            <a:r>
              <a:rPr lang="en-US" altLang="en-US" sz="2400" dirty="0" err="1" smtClean="0"/>
              <a:t>dengan</a:t>
            </a:r>
            <a:r>
              <a:rPr lang="en-US" altLang="en-US" sz="2400" dirty="0" smtClean="0"/>
              <a:t> </a:t>
            </a:r>
            <a:r>
              <a:rPr lang="en-US" altLang="en-US" sz="2400" dirty="0" err="1" smtClean="0"/>
              <a:t>pidanan</a:t>
            </a:r>
            <a:r>
              <a:rPr lang="en-US" altLang="en-US" sz="2400" dirty="0" smtClean="0"/>
              <a:t> </a:t>
            </a:r>
            <a:r>
              <a:rPr lang="en-US" altLang="en-US" sz="2400" dirty="0" err="1" smtClean="0"/>
              <a:t>penjara</a:t>
            </a:r>
            <a:r>
              <a:rPr lang="en-US" altLang="en-US" sz="2400" dirty="0" smtClean="0"/>
              <a:t> paling lama 5 </a:t>
            </a:r>
            <a:r>
              <a:rPr lang="en-US" altLang="en-US" sz="2400" dirty="0" err="1" smtClean="0"/>
              <a:t>tahhun</a:t>
            </a:r>
            <a:r>
              <a:rPr lang="en-US" altLang="en-US" sz="2400" dirty="0" smtClean="0"/>
              <a:t> </a:t>
            </a:r>
            <a:r>
              <a:rPr lang="en-US" altLang="en-US" sz="2400" dirty="0" err="1" smtClean="0"/>
              <a:t>dan</a:t>
            </a:r>
            <a:r>
              <a:rPr lang="en-US" altLang="en-US" sz="2400" dirty="0" smtClean="0"/>
              <a:t> </a:t>
            </a:r>
            <a:r>
              <a:rPr lang="en-US" altLang="en-US" sz="2400" dirty="0" err="1" smtClean="0"/>
              <a:t>denda</a:t>
            </a:r>
            <a:r>
              <a:rPr lang="en-US" altLang="en-US" sz="2400" dirty="0" smtClean="0"/>
              <a:t> paling </a:t>
            </a:r>
            <a:r>
              <a:rPr lang="en-US" altLang="en-US" sz="2400" dirty="0" err="1" smtClean="0"/>
              <a:t>banyak</a:t>
            </a:r>
            <a:r>
              <a:rPr lang="en-US" altLang="en-US" sz="2400" dirty="0" smtClean="0"/>
              <a:t> Rp.500.000.000,- (lima </a:t>
            </a:r>
            <a:r>
              <a:rPr lang="en-US" altLang="en-US" sz="2400" dirty="0" err="1" smtClean="0"/>
              <a:t>ratus</a:t>
            </a:r>
            <a:r>
              <a:rPr lang="en-US" altLang="en-US" sz="2400" dirty="0" smtClean="0"/>
              <a:t> </a:t>
            </a:r>
            <a:r>
              <a:rPr lang="en-US" altLang="en-US" sz="2400" dirty="0" err="1" smtClean="0"/>
              <a:t>juta</a:t>
            </a:r>
            <a:r>
              <a:rPr lang="en-US" altLang="en-US" sz="2400" dirty="0" smtClean="0"/>
              <a:t> rupiah)</a:t>
            </a:r>
          </a:p>
          <a:p>
            <a:pPr lvl="2" eaLnBrk="1" hangingPunct="1">
              <a:defRPr/>
            </a:pPr>
            <a:endParaRPr lang="en-US" altLang="en-US" sz="2400" dirty="0" smtClean="0"/>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UUHC no.19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Tahun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2002 (5)</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Pendaftaran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Cipta</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5363" name="Rectangle 3"/>
          <p:cNvSpPr>
            <a:spLocks noGrp="1" noChangeArrowheads="1"/>
          </p:cNvSpPr>
          <p:nvPr>
            <p:ph idx="1"/>
          </p:nvPr>
        </p:nvSpPr>
        <p:spPr/>
        <p:txBody>
          <a:bodyPr rtlCol="0">
            <a:normAutofit lnSpcReduction="10000"/>
          </a:bodyPr>
          <a:lstStyle/>
          <a:p>
            <a:pPr marL="285750" indent="-285750" eaLnBrk="1" fontAlgn="auto" hangingPunct="1">
              <a:lnSpc>
                <a:spcPct val="80000"/>
              </a:lnSpc>
              <a:buFont typeface="Wingdings" panose="05000000000000000000" pitchFamily="2" charset="2"/>
              <a:buChar char="ü"/>
              <a:defRPr/>
            </a:pPr>
            <a:r>
              <a:rPr lang="en-US" altLang="en-US" sz="2400" dirty="0" err="1" smtClean="0">
                <a:solidFill>
                  <a:schemeClr val="tx1"/>
                </a:solidFill>
              </a:rPr>
              <a:t>Dalam</a:t>
            </a:r>
            <a:r>
              <a:rPr lang="en-US" altLang="en-US" sz="2400" dirty="0" smtClean="0">
                <a:solidFill>
                  <a:schemeClr val="tx1"/>
                </a:solidFill>
              </a:rPr>
              <a:t> UUHC </a:t>
            </a:r>
            <a:r>
              <a:rPr lang="en-US" altLang="en-US" sz="2400" dirty="0" err="1" smtClean="0">
                <a:solidFill>
                  <a:schemeClr val="tx1"/>
                </a:solidFill>
              </a:rPr>
              <a:t>pasal</a:t>
            </a:r>
            <a:r>
              <a:rPr lang="en-US" altLang="en-US" sz="2400" dirty="0" smtClean="0">
                <a:solidFill>
                  <a:schemeClr val="tx1"/>
                </a:solidFill>
              </a:rPr>
              <a:t> 2 </a:t>
            </a:r>
            <a:r>
              <a:rPr lang="en-US" altLang="en-US" sz="2400" dirty="0" err="1" smtClean="0">
                <a:solidFill>
                  <a:schemeClr val="tx1"/>
                </a:solidFill>
              </a:rPr>
              <a:t>ayat</a:t>
            </a:r>
            <a:r>
              <a:rPr lang="en-US" altLang="en-US" sz="2400" dirty="0" smtClean="0">
                <a:solidFill>
                  <a:schemeClr val="tx1"/>
                </a:solidFill>
              </a:rPr>
              <a:t> 1, </a:t>
            </a:r>
            <a:r>
              <a:rPr lang="en-US" altLang="en-US" sz="2400" dirty="0" err="1" smtClean="0">
                <a:solidFill>
                  <a:schemeClr val="tx1"/>
                </a:solidFill>
              </a:rPr>
              <a:t>menyataakan</a:t>
            </a:r>
            <a:r>
              <a:rPr lang="en-US" altLang="en-US" sz="2400" dirty="0" smtClean="0">
                <a:solidFill>
                  <a:schemeClr val="tx1"/>
                </a:solidFill>
              </a:rPr>
              <a:t> </a:t>
            </a:r>
            <a:r>
              <a:rPr lang="en-US" altLang="en-US" sz="2400" dirty="0" err="1" smtClean="0">
                <a:solidFill>
                  <a:schemeClr val="tx1"/>
                </a:solidFill>
              </a:rPr>
              <a:t>bahwa</a:t>
            </a:r>
            <a:r>
              <a:rPr lang="en-US" altLang="en-US" sz="2400" dirty="0" smtClean="0">
                <a:solidFill>
                  <a:schemeClr val="tx1"/>
                </a:solidFill>
              </a:rPr>
              <a:t> </a:t>
            </a:r>
            <a:r>
              <a:rPr lang="en-US" altLang="en-US" sz="2400" dirty="0" err="1" smtClean="0">
                <a:solidFill>
                  <a:schemeClr val="tx1"/>
                </a:solidFill>
              </a:rPr>
              <a:t>begitu</a:t>
            </a:r>
            <a:r>
              <a:rPr lang="en-US" altLang="en-US" sz="2400" dirty="0" smtClean="0">
                <a:solidFill>
                  <a:schemeClr val="tx1"/>
                </a:solidFill>
              </a:rPr>
              <a:t> </a:t>
            </a:r>
            <a:r>
              <a:rPr lang="en-US" altLang="en-US" sz="2400" dirty="0" err="1" smtClean="0">
                <a:solidFill>
                  <a:schemeClr val="tx1"/>
                </a:solidFill>
              </a:rPr>
              <a:t>ciptaan</a:t>
            </a:r>
            <a:r>
              <a:rPr lang="en-US" altLang="en-US" sz="2400" dirty="0" smtClean="0">
                <a:solidFill>
                  <a:schemeClr val="tx1"/>
                </a:solidFill>
              </a:rPr>
              <a:t> </a:t>
            </a:r>
            <a:r>
              <a:rPr lang="en-US" altLang="en-US" sz="2400" dirty="0" err="1" smtClean="0">
                <a:solidFill>
                  <a:schemeClr val="tx1"/>
                </a:solidFill>
              </a:rPr>
              <a:t>itu</a:t>
            </a:r>
            <a:r>
              <a:rPr lang="en-US" altLang="en-US" sz="2400" dirty="0" smtClean="0">
                <a:solidFill>
                  <a:schemeClr val="tx1"/>
                </a:solidFill>
              </a:rPr>
              <a:t> </a:t>
            </a:r>
            <a:r>
              <a:rPr lang="en-US" altLang="en-US" sz="2400" dirty="0" err="1" smtClean="0">
                <a:solidFill>
                  <a:schemeClr val="tx1"/>
                </a:solidFill>
              </a:rPr>
              <a:t>lahir</a:t>
            </a:r>
            <a:r>
              <a:rPr lang="en-US" altLang="en-US" sz="2400" dirty="0" smtClean="0">
                <a:solidFill>
                  <a:schemeClr val="tx1"/>
                </a:solidFill>
              </a:rPr>
              <a:t> </a:t>
            </a:r>
            <a:r>
              <a:rPr lang="en-US" altLang="en-US" sz="2400" dirty="0" err="1" smtClean="0">
                <a:solidFill>
                  <a:schemeClr val="tx1"/>
                </a:solidFill>
              </a:rPr>
              <a:t>maka</a:t>
            </a:r>
            <a:r>
              <a:rPr lang="en-US" altLang="en-US" sz="2400" dirty="0" smtClean="0">
                <a:solidFill>
                  <a:schemeClr val="tx1"/>
                </a:solidFill>
              </a:rPr>
              <a:t> </a:t>
            </a:r>
            <a:r>
              <a:rPr lang="en-US" altLang="en-US" sz="2400" dirty="0" err="1" smtClean="0">
                <a:solidFill>
                  <a:schemeClr val="tx1"/>
                </a:solidFill>
              </a:rPr>
              <a:t>saat</a:t>
            </a:r>
            <a:r>
              <a:rPr lang="en-US" altLang="en-US" sz="2400" dirty="0" smtClean="0">
                <a:solidFill>
                  <a:schemeClr val="tx1"/>
                </a:solidFill>
              </a:rPr>
              <a:t> </a:t>
            </a:r>
            <a:r>
              <a:rPr lang="en-US" altLang="en-US" sz="2400" dirty="0" err="1" smtClean="0">
                <a:solidFill>
                  <a:schemeClr val="tx1"/>
                </a:solidFill>
              </a:rPr>
              <a:t>itu</a:t>
            </a:r>
            <a:r>
              <a:rPr lang="en-US" altLang="en-US" sz="2400" dirty="0" smtClean="0">
                <a:solidFill>
                  <a:schemeClr val="tx1"/>
                </a:solidFill>
              </a:rPr>
              <a:t> </a:t>
            </a:r>
            <a:r>
              <a:rPr lang="en-US" altLang="en-US" sz="2400" dirty="0" err="1" smtClean="0">
                <a:solidFill>
                  <a:schemeClr val="tx1"/>
                </a:solidFill>
              </a:rPr>
              <a:t>juga</a:t>
            </a:r>
            <a:r>
              <a:rPr lang="en-US" altLang="en-US" sz="2400" dirty="0" smtClean="0">
                <a:solidFill>
                  <a:schemeClr val="tx1"/>
                </a:solidFill>
              </a:rPr>
              <a:t> </a:t>
            </a:r>
            <a:r>
              <a:rPr lang="en-US" altLang="en-US" sz="2400" dirty="0" err="1" smtClean="0">
                <a:solidFill>
                  <a:schemeClr val="tx1"/>
                </a:solidFill>
              </a:rPr>
              <a:t>secara</a:t>
            </a:r>
            <a:r>
              <a:rPr lang="en-US" altLang="en-US" sz="2400" dirty="0" smtClean="0">
                <a:solidFill>
                  <a:schemeClr val="tx1"/>
                </a:solidFill>
              </a:rPr>
              <a:t> </a:t>
            </a:r>
            <a:r>
              <a:rPr lang="en-US" altLang="en-US" sz="2400" dirty="0" err="1" smtClean="0">
                <a:solidFill>
                  <a:schemeClr val="tx1"/>
                </a:solidFill>
              </a:rPr>
              <a:t>otomatis</a:t>
            </a:r>
            <a:r>
              <a:rPr lang="en-US" altLang="en-US" sz="2400" dirty="0" smtClean="0">
                <a:solidFill>
                  <a:schemeClr val="tx1"/>
                </a:solidFill>
              </a:rPr>
              <a:t> </a:t>
            </a:r>
            <a:r>
              <a:rPr lang="en-US" altLang="en-US" sz="2400" dirty="0" err="1" smtClean="0">
                <a:solidFill>
                  <a:schemeClr val="tx1"/>
                </a:solidFill>
              </a:rPr>
              <a:t>hak</a:t>
            </a:r>
            <a:r>
              <a:rPr lang="en-US" altLang="en-US" sz="2400" dirty="0" smtClean="0">
                <a:solidFill>
                  <a:schemeClr val="tx1"/>
                </a:solidFill>
              </a:rPr>
              <a:t> </a:t>
            </a:r>
            <a:r>
              <a:rPr lang="en-US" altLang="en-US" sz="2400" dirty="0" err="1" smtClean="0">
                <a:solidFill>
                  <a:schemeClr val="tx1"/>
                </a:solidFill>
              </a:rPr>
              <a:t>cipta</a:t>
            </a:r>
            <a:r>
              <a:rPr lang="en-US" altLang="en-US" sz="2400" dirty="0" smtClean="0">
                <a:solidFill>
                  <a:schemeClr val="tx1"/>
                </a:solidFill>
              </a:rPr>
              <a:t> </a:t>
            </a:r>
            <a:r>
              <a:rPr lang="en-US" altLang="en-US" sz="2400" dirty="0" err="1" smtClean="0">
                <a:solidFill>
                  <a:schemeClr val="tx1"/>
                </a:solidFill>
              </a:rPr>
              <a:t>akan</a:t>
            </a:r>
            <a:r>
              <a:rPr lang="en-US" altLang="en-US" sz="2400" dirty="0" smtClean="0">
                <a:solidFill>
                  <a:schemeClr val="tx1"/>
                </a:solidFill>
              </a:rPr>
              <a:t> </a:t>
            </a:r>
            <a:r>
              <a:rPr lang="en-US" altLang="en-US" sz="2400" dirty="0" err="1" smtClean="0">
                <a:solidFill>
                  <a:schemeClr val="tx1"/>
                </a:solidFill>
              </a:rPr>
              <a:t>melekat</a:t>
            </a:r>
            <a:r>
              <a:rPr lang="en-US" altLang="en-US" sz="2400" dirty="0" smtClean="0">
                <a:solidFill>
                  <a:schemeClr val="tx1"/>
                </a:solidFill>
              </a:rPr>
              <a:t> </a:t>
            </a:r>
            <a:r>
              <a:rPr lang="en-US" altLang="en-US" sz="2400" dirty="0" err="1" smtClean="0">
                <a:solidFill>
                  <a:schemeClr val="tx1"/>
                </a:solidFill>
              </a:rPr>
              <a:t>pada</a:t>
            </a:r>
            <a:r>
              <a:rPr lang="en-US" altLang="en-US" sz="2400" dirty="0" smtClean="0">
                <a:solidFill>
                  <a:schemeClr val="tx1"/>
                </a:solidFill>
              </a:rPr>
              <a:t> </a:t>
            </a:r>
            <a:r>
              <a:rPr lang="en-US" altLang="en-US" sz="2400" dirty="0" err="1" smtClean="0">
                <a:solidFill>
                  <a:schemeClr val="tx1"/>
                </a:solidFill>
              </a:rPr>
              <a:t>penciptanya</a:t>
            </a:r>
            <a:r>
              <a:rPr lang="en-US" altLang="en-US" sz="2400" dirty="0" smtClean="0">
                <a:solidFill>
                  <a:schemeClr val="tx1"/>
                </a:solidFill>
              </a:rPr>
              <a:t>.</a:t>
            </a:r>
          </a:p>
          <a:p>
            <a:pPr marL="285750" indent="-285750" eaLnBrk="1" fontAlgn="auto" hangingPunct="1">
              <a:lnSpc>
                <a:spcPct val="80000"/>
              </a:lnSpc>
              <a:buFont typeface="Wingdings" panose="05000000000000000000" pitchFamily="2" charset="2"/>
              <a:buChar char="ü"/>
              <a:defRPr/>
            </a:pPr>
            <a:r>
              <a:rPr lang="en-US" altLang="en-US" sz="2400" dirty="0" err="1" smtClean="0">
                <a:solidFill>
                  <a:schemeClr val="tx1"/>
                </a:solidFill>
              </a:rPr>
              <a:t>Kemudian</a:t>
            </a:r>
            <a:r>
              <a:rPr lang="en-US" altLang="en-US" sz="2400" dirty="0" smtClean="0">
                <a:solidFill>
                  <a:schemeClr val="tx1"/>
                </a:solidFill>
              </a:rPr>
              <a:t> </a:t>
            </a:r>
            <a:r>
              <a:rPr lang="en-US" altLang="en-US" sz="2400" dirty="0" err="1" smtClean="0">
                <a:solidFill>
                  <a:schemeClr val="tx1"/>
                </a:solidFill>
              </a:rPr>
              <a:t>muncul</a:t>
            </a:r>
            <a:r>
              <a:rPr lang="en-US" altLang="en-US" sz="2400" dirty="0" smtClean="0">
                <a:solidFill>
                  <a:schemeClr val="tx1"/>
                </a:solidFill>
              </a:rPr>
              <a:t> </a:t>
            </a:r>
            <a:r>
              <a:rPr lang="en-US" altLang="en-US" sz="2400" dirty="0" err="1" smtClean="0">
                <a:solidFill>
                  <a:schemeClr val="tx1"/>
                </a:solidFill>
              </a:rPr>
              <a:t>pertanyaan</a:t>
            </a:r>
            <a:r>
              <a:rPr lang="en-US" altLang="en-US" sz="2400" dirty="0" smtClean="0">
                <a:solidFill>
                  <a:schemeClr val="tx1"/>
                </a:solidFill>
              </a:rPr>
              <a:t> “</a:t>
            </a:r>
            <a:r>
              <a:rPr lang="en-US" altLang="en-US" sz="2400" dirty="0" err="1" smtClean="0">
                <a:solidFill>
                  <a:schemeClr val="tx1"/>
                </a:solidFill>
              </a:rPr>
              <a:t>perlukah</a:t>
            </a:r>
            <a:r>
              <a:rPr lang="en-US" altLang="en-US" sz="2400" dirty="0" smtClean="0">
                <a:solidFill>
                  <a:schemeClr val="tx1"/>
                </a:solidFill>
              </a:rPr>
              <a:t> </a:t>
            </a:r>
            <a:r>
              <a:rPr lang="en-US" altLang="en-US" sz="2400" dirty="0" err="1" smtClean="0">
                <a:solidFill>
                  <a:schemeClr val="tx1"/>
                </a:solidFill>
              </a:rPr>
              <a:t>kita</a:t>
            </a:r>
            <a:r>
              <a:rPr lang="en-US" altLang="en-US" sz="2400" dirty="0" smtClean="0">
                <a:solidFill>
                  <a:schemeClr val="tx1"/>
                </a:solidFill>
              </a:rPr>
              <a:t> </a:t>
            </a:r>
            <a:r>
              <a:rPr lang="en-US" altLang="en-US" sz="2400" dirty="0" err="1" smtClean="0">
                <a:solidFill>
                  <a:schemeClr val="tx1"/>
                </a:solidFill>
              </a:rPr>
              <a:t>mendaftarkan</a:t>
            </a:r>
            <a:r>
              <a:rPr lang="en-US" altLang="en-US" sz="2400" dirty="0" smtClean="0">
                <a:solidFill>
                  <a:schemeClr val="tx1"/>
                </a:solidFill>
              </a:rPr>
              <a:t> </a:t>
            </a:r>
            <a:r>
              <a:rPr lang="en-US" altLang="en-US" sz="2400" dirty="0" err="1" smtClean="0">
                <a:solidFill>
                  <a:schemeClr val="tx1"/>
                </a:solidFill>
              </a:rPr>
              <a:t>hak</a:t>
            </a:r>
            <a:r>
              <a:rPr lang="en-US" altLang="en-US" sz="2400" dirty="0" smtClean="0">
                <a:solidFill>
                  <a:schemeClr val="tx1"/>
                </a:solidFill>
              </a:rPr>
              <a:t> </a:t>
            </a:r>
            <a:r>
              <a:rPr lang="en-US" altLang="en-US" sz="2400" dirty="0" err="1" smtClean="0">
                <a:solidFill>
                  <a:schemeClr val="tx1"/>
                </a:solidFill>
              </a:rPr>
              <a:t>cipta</a:t>
            </a:r>
            <a:r>
              <a:rPr lang="en-US" altLang="en-US" sz="2400" dirty="0" smtClean="0">
                <a:solidFill>
                  <a:schemeClr val="tx1"/>
                </a:solidFill>
              </a:rPr>
              <a:t> </a:t>
            </a:r>
            <a:r>
              <a:rPr lang="en-US" altLang="en-US" sz="2400" dirty="0" err="1" smtClean="0">
                <a:solidFill>
                  <a:schemeClr val="tx1"/>
                </a:solidFill>
              </a:rPr>
              <a:t>tersebut</a:t>
            </a:r>
            <a:r>
              <a:rPr lang="en-US" altLang="en-US" sz="2400" dirty="0" smtClean="0">
                <a:solidFill>
                  <a:schemeClr val="tx1"/>
                </a:solidFill>
              </a:rPr>
              <a:t> </a:t>
            </a:r>
            <a:r>
              <a:rPr lang="en-US" altLang="en-US" sz="2400" dirty="0" err="1" smtClean="0">
                <a:solidFill>
                  <a:schemeClr val="tx1"/>
                </a:solidFill>
              </a:rPr>
              <a:t>kepada</a:t>
            </a:r>
            <a:r>
              <a:rPr lang="en-US" altLang="en-US" sz="2400" dirty="0" smtClean="0">
                <a:solidFill>
                  <a:schemeClr val="tx1"/>
                </a:solidFill>
              </a:rPr>
              <a:t> </a:t>
            </a:r>
            <a:r>
              <a:rPr lang="en-US" altLang="en-US" sz="2400" dirty="0" err="1" smtClean="0">
                <a:solidFill>
                  <a:schemeClr val="tx1"/>
                </a:solidFill>
              </a:rPr>
              <a:t>direktorat</a:t>
            </a:r>
            <a:r>
              <a:rPr lang="en-US" altLang="en-US" sz="2400" dirty="0" smtClean="0">
                <a:solidFill>
                  <a:schemeClr val="tx1"/>
                </a:solidFill>
              </a:rPr>
              <a:t> </a:t>
            </a:r>
            <a:r>
              <a:rPr lang="en-US" altLang="en-US" sz="2400" dirty="0" err="1" smtClean="0">
                <a:solidFill>
                  <a:schemeClr val="tx1"/>
                </a:solidFill>
              </a:rPr>
              <a:t>jendral</a:t>
            </a:r>
            <a:r>
              <a:rPr lang="en-US" altLang="en-US" sz="2400" dirty="0" smtClean="0">
                <a:solidFill>
                  <a:schemeClr val="tx1"/>
                </a:solidFill>
              </a:rPr>
              <a:t> </a:t>
            </a:r>
            <a:r>
              <a:rPr lang="en-US" altLang="en-US" sz="2400" dirty="0" err="1" smtClean="0">
                <a:solidFill>
                  <a:schemeClr val="tx1"/>
                </a:solidFill>
              </a:rPr>
              <a:t>hak</a:t>
            </a:r>
            <a:r>
              <a:rPr lang="en-US" altLang="en-US" sz="2400" dirty="0" smtClean="0">
                <a:solidFill>
                  <a:schemeClr val="tx1"/>
                </a:solidFill>
              </a:rPr>
              <a:t> </a:t>
            </a:r>
            <a:r>
              <a:rPr lang="en-US" altLang="en-US" sz="2400" dirty="0" err="1" smtClean="0">
                <a:solidFill>
                  <a:schemeClr val="tx1"/>
                </a:solidFill>
              </a:rPr>
              <a:t>cipta</a:t>
            </a:r>
            <a:r>
              <a:rPr lang="en-US" altLang="en-US" sz="2400" dirty="0" smtClean="0">
                <a:solidFill>
                  <a:schemeClr val="tx1"/>
                </a:solidFill>
              </a:rPr>
              <a:t>, </a:t>
            </a:r>
            <a:r>
              <a:rPr lang="en-US" altLang="en-US" sz="2400" dirty="0" err="1" smtClean="0">
                <a:solidFill>
                  <a:schemeClr val="tx1"/>
                </a:solidFill>
              </a:rPr>
              <a:t>terutama</a:t>
            </a:r>
            <a:r>
              <a:rPr lang="en-US" altLang="en-US" sz="2400" dirty="0" smtClean="0">
                <a:solidFill>
                  <a:schemeClr val="tx1"/>
                </a:solidFill>
              </a:rPr>
              <a:t> </a:t>
            </a:r>
            <a:r>
              <a:rPr lang="en-US" altLang="en-US" sz="2400" dirty="0" err="1" smtClean="0">
                <a:solidFill>
                  <a:schemeClr val="tx1"/>
                </a:solidFill>
              </a:rPr>
              <a:t>berkaitan</a:t>
            </a:r>
            <a:r>
              <a:rPr lang="en-US" altLang="en-US" sz="2400" dirty="0" smtClean="0">
                <a:solidFill>
                  <a:schemeClr val="tx1"/>
                </a:solidFill>
              </a:rPr>
              <a:t> </a:t>
            </a:r>
            <a:r>
              <a:rPr lang="en-US" altLang="en-US" sz="2400" dirty="0" err="1" smtClean="0">
                <a:solidFill>
                  <a:schemeClr val="tx1"/>
                </a:solidFill>
              </a:rPr>
              <a:t>dengan</a:t>
            </a:r>
            <a:r>
              <a:rPr lang="en-US" altLang="en-US" sz="2400" dirty="0" smtClean="0">
                <a:solidFill>
                  <a:schemeClr val="tx1"/>
                </a:solidFill>
              </a:rPr>
              <a:t> program-program </a:t>
            </a:r>
            <a:r>
              <a:rPr lang="en-US" altLang="en-US" sz="2400" dirty="0" err="1" smtClean="0">
                <a:solidFill>
                  <a:schemeClr val="tx1"/>
                </a:solidFill>
              </a:rPr>
              <a:t>perangkat</a:t>
            </a:r>
            <a:r>
              <a:rPr lang="en-US" altLang="en-US" sz="2400" dirty="0" smtClean="0">
                <a:solidFill>
                  <a:schemeClr val="tx1"/>
                </a:solidFill>
              </a:rPr>
              <a:t> </a:t>
            </a:r>
            <a:r>
              <a:rPr lang="en-US" altLang="en-US" sz="2400" dirty="0" err="1" smtClean="0">
                <a:solidFill>
                  <a:schemeClr val="tx1"/>
                </a:solidFill>
              </a:rPr>
              <a:t>lunak</a:t>
            </a:r>
            <a:r>
              <a:rPr lang="en-US" altLang="en-US" sz="2400" dirty="0" smtClean="0">
                <a:solidFill>
                  <a:schemeClr val="tx1"/>
                </a:solidFill>
              </a:rPr>
              <a:t> </a:t>
            </a:r>
            <a:r>
              <a:rPr lang="en-US" altLang="en-US" sz="2400" dirty="0" err="1" smtClean="0">
                <a:solidFill>
                  <a:schemeClr val="tx1"/>
                </a:solidFill>
              </a:rPr>
              <a:t>komputer</a:t>
            </a:r>
            <a:r>
              <a:rPr lang="en-US" altLang="en-US" sz="2400" dirty="0" smtClean="0">
                <a:solidFill>
                  <a:schemeClr val="tx1"/>
                </a:solidFill>
              </a:rPr>
              <a:t>?</a:t>
            </a:r>
          </a:p>
          <a:p>
            <a:pPr marL="285750" indent="-285750" eaLnBrk="1" fontAlgn="auto" hangingPunct="1">
              <a:lnSpc>
                <a:spcPct val="80000"/>
              </a:lnSpc>
              <a:buFont typeface="Wingdings" panose="05000000000000000000" pitchFamily="2" charset="2"/>
              <a:buChar char="ü"/>
              <a:defRPr/>
            </a:pPr>
            <a:r>
              <a:rPr lang="en-US" altLang="en-US" sz="2400" dirty="0" err="1" smtClean="0">
                <a:solidFill>
                  <a:schemeClr val="tx1"/>
                </a:solidFill>
              </a:rPr>
              <a:t>Pada</a:t>
            </a:r>
            <a:r>
              <a:rPr lang="en-US" altLang="en-US" sz="2400" dirty="0" smtClean="0">
                <a:solidFill>
                  <a:schemeClr val="tx1"/>
                </a:solidFill>
              </a:rPr>
              <a:t> </a:t>
            </a:r>
            <a:r>
              <a:rPr lang="en-US" altLang="en-US" sz="2400" dirty="0" err="1" smtClean="0">
                <a:solidFill>
                  <a:schemeClr val="tx1"/>
                </a:solidFill>
              </a:rPr>
              <a:t>perkembangannya</a:t>
            </a:r>
            <a:r>
              <a:rPr lang="en-US" altLang="en-US" sz="2400" dirty="0" smtClean="0">
                <a:solidFill>
                  <a:schemeClr val="tx1"/>
                </a:solidFill>
              </a:rPr>
              <a:t>, </a:t>
            </a:r>
            <a:r>
              <a:rPr lang="en-US" altLang="en-US" sz="2400" dirty="0" err="1" smtClean="0">
                <a:solidFill>
                  <a:schemeClr val="tx1"/>
                </a:solidFill>
              </a:rPr>
              <a:t>tentu</a:t>
            </a:r>
            <a:r>
              <a:rPr lang="en-US" altLang="en-US" sz="2400" dirty="0" smtClean="0">
                <a:solidFill>
                  <a:schemeClr val="tx1"/>
                </a:solidFill>
              </a:rPr>
              <a:t> </a:t>
            </a:r>
            <a:r>
              <a:rPr lang="en-US" altLang="en-US" sz="2400" dirty="0" err="1" smtClean="0">
                <a:solidFill>
                  <a:schemeClr val="tx1"/>
                </a:solidFill>
              </a:rPr>
              <a:t>saja</a:t>
            </a:r>
            <a:r>
              <a:rPr lang="en-US" altLang="en-US" sz="2400" dirty="0" smtClean="0">
                <a:solidFill>
                  <a:schemeClr val="tx1"/>
                </a:solidFill>
              </a:rPr>
              <a:t> </a:t>
            </a:r>
            <a:r>
              <a:rPr lang="en-US" altLang="en-US" sz="2400" dirty="0" err="1" smtClean="0">
                <a:solidFill>
                  <a:schemeClr val="tx1"/>
                </a:solidFill>
              </a:rPr>
              <a:t>kita</a:t>
            </a:r>
            <a:r>
              <a:rPr lang="en-US" altLang="en-US" sz="2400" dirty="0" smtClean="0">
                <a:solidFill>
                  <a:schemeClr val="tx1"/>
                </a:solidFill>
              </a:rPr>
              <a:t> </a:t>
            </a:r>
            <a:r>
              <a:rPr lang="en-US" altLang="en-US" sz="2400" dirty="0" err="1" smtClean="0">
                <a:solidFill>
                  <a:schemeClr val="tx1"/>
                </a:solidFill>
              </a:rPr>
              <a:t>perlu</a:t>
            </a:r>
            <a:r>
              <a:rPr lang="en-US" altLang="en-US" sz="2400" dirty="0" smtClean="0">
                <a:solidFill>
                  <a:schemeClr val="tx1"/>
                </a:solidFill>
              </a:rPr>
              <a:t> </a:t>
            </a:r>
            <a:r>
              <a:rPr lang="en-US" altLang="en-US" sz="2400" dirty="0" err="1" smtClean="0">
                <a:solidFill>
                  <a:schemeClr val="tx1"/>
                </a:solidFill>
              </a:rPr>
              <a:t>mendaftarkan</a:t>
            </a:r>
            <a:r>
              <a:rPr lang="en-US" altLang="en-US" sz="2400" dirty="0" smtClean="0">
                <a:solidFill>
                  <a:schemeClr val="tx1"/>
                </a:solidFill>
              </a:rPr>
              <a:t> program </a:t>
            </a:r>
            <a:r>
              <a:rPr lang="en-US" altLang="en-US" sz="2400" dirty="0" err="1" smtClean="0">
                <a:solidFill>
                  <a:schemeClr val="tx1"/>
                </a:solidFill>
              </a:rPr>
              <a:t>komputer</a:t>
            </a:r>
            <a:r>
              <a:rPr lang="en-US" altLang="en-US" sz="2400" dirty="0" smtClean="0">
                <a:solidFill>
                  <a:schemeClr val="tx1"/>
                </a:solidFill>
              </a:rPr>
              <a:t> </a:t>
            </a:r>
            <a:r>
              <a:rPr lang="en-US" altLang="en-US" sz="2400" dirty="0" err="1" smtClean="0">
                <a:solidFill>
                  <a:schemeClr val="tx1"/>
                </a:solidFill>
              </a:rPr>
              <a:t>ciptaan</a:t>
            </a:r>
            <a:r>
              <a:rPr lang="en-US" altLang="en-US" sz="2400" dirty="0" smtClean="0">
                <a:solidFill>
                  <a:schemeClr val="tx1"/>
                </a:solidFill>
              </a:rPr>
              <a:t> </a:t>
            </a:r>
            <a:r>
              <a:rPr lang="en-US" altLang="en-US" sz="2400" dirty="0" err="1" smtClean="0">
                <a:solidFill>
                  <a:schemeClr val="tx1"/>
                </a:solidFill>
              </a:rPr>
              <a:t>kita</a:t>
            </a:r>
            <a:r>
              <a:rPr lang="en-US" altLang="en-US" sz="2400" dirty="0" smtClean="0">
                <a:solidFill>
                  <a:schemeClr val="tx1"/>
                </a:solidFill>
              </a:rPr>
              <a:t>, </a:t>
            </a:r>
            <a:r>
              <a:rPr lang="en-US" altLang="en-US" sz="2400" dirty="0" err="1" smtClean="0">
                <a:solidFill>
                  <a:schemeClr val="tx1"/>
                </a:solidFill>
              </a:rPr>
              <a:t>terutama</a:t>
            </a:r>
            <a:r>
              <a:rPr lang="en-US" altLang="en-US" sz="2400" dirty="0" smtClean="0">
                <a:solidFill>
                  <a:schemeClr val="tx1"/>
                </a:solidFill>
              </a:rPr>
              <a:t> </a:t>
            </a:r>
            <a:r>
              <a:rPr lang="en-US" altLang="en-US" sz="2400" dirty="0" err="1" smtClean="0">
                <a:solidFill>
                  <a:schemeClr val="tx1"/>
                </a:solidFill>
              </a:rPr>
              <a:t>jika</a:t>
            </a:r>
            <a:r>
              <a:rPr lang="en-US" altLang="en-US" sz="2400" dirty="0" smtClean="0">
                <a:solidFill>
                  <a:schemeClr val="tx1"/>
                </a:solidFill>
              </a:rPr>
              <a:t> </a:t>
            </a:r>
            <a:r>
              <a:rPr lang="en-US" altLang="en-US" sz="2400" dirty="0" err="1" smtClean="0">
                <a:solidFill>
                  <a:schemeClr val="tx1"/>
                </a:solidFill>
              </a:rPr>
              <a:t>memang</a:t>
            </a:r>
            <a:r>
              <a:rPr lang="en-US" altLang="en-US" sz="2400" dirty="0" smtClean="0">
                <a:solidFill>
                  <a:schemeClr val="tx1"/>
                </a:solidFill>
              </a:rPr>
              <a:t> program-program </a:t>
            </a:r>
            <a:r>
              <a:rPr lang="en-US" altLang="en-US" sz="2400" dirty="0" err="1" smtClean="0">
                <a:solidFill>
                  <a:schemeClr val="tx1"/>
                </a:solidFill>
              </a:rPr>
              <a:t>tersebut</a:t>
            </a:r>
            <a:r>
              <a:rPr lang="en-US" altLang="en-US" sz="2400" dirty="0" smtClean="0">
                <a:solidFill>
                  <a:schemeClr val="tx1"/>
                </a:solidFill>
              </a:rPr>
              <a:t> </a:t>
            </a:r>
            <a:r>
              <a:rPr lang="en-US" altLang="en-US" sz="2400" dirty="0" err="1" smtClean="0">
                <a:solidFill>
                  <a:schemeClr val="tx1"/>
                </a:solidFill>
              </a:rPr>
              <a:t>dibuat</a:t>
            </a:r>
            <a:r>
              <a:rPr lang="en-US" altLang="en-US" sz="2400" dirty="0" smtClean="0">
                <a:solidFill>
                  <a:schemeClr val="tx1"/>
                </a:solidFill>
              </a:rPr>
              <a:t> </a:t>
            </a:r>
            <a:r>
              <a:rPr lang="en-US" altLang="en-US" sz="2400" dirty="0" err="1" smtClean="0">
                <a:solidFill>
                  <a:schemeClr val="tx1"/>
                </a:solidFill>
              </a:rPr>
              <a:t>dengan</a:t>
            </a:r>
            <a:r>
              <a:rPr lang="en-US" altLang="en-US" sz="2400" dirty="0" smtClean="0">
                <a:solidFill>
                  <a:schemeClr val="tx1"/>
                </a:solidFill>
              </a:rPr>
              <a:t> </a:t>
            </a:r>
            <a:r>
              <a:rPr lang="en-US" altLang="en-US" sz="2400" dirty="0" err="1" smtClean="0">
                <a:solidFill>
                  <a:schemeClr val="tx1"/>
                </a:solidFill>
              </a:rPr>
              <a:t>tujuan</a:t>
            </a:r>
            <a:r>
              <a:rPr lang="en-US" altLang="en-US" sz="2400" dirty="0" smtClean="0">
                <a:solidFill>
                  <a:schemeClr val="tx1"/>
                </a:solidFill>
              </a:rPr>
              <a:t> </a:t>
            </a:r>
            <a:r>
              <a:rPr lang="en-US" altLang="en-US" sz="2400" dirty="0" err="1" smtClean="0">
                <a:solidFill>
                  <a:schemeClr val="tx1"/>
                </a:solidFill>
              </a:rPr>
              <a:t>komersial</a:t>
            </a:r>
            <a:r>
              <a:rPr lang="en-US" altLang="en-US" sz="2400" dirty="0" smtClean="0">
                <a:solidFill>
                  <a:schemeClr val="tx1"/>
                </a:solidFill>
              </a:rPr>
              <a:t> </a:t>
            </a:r>
            <a:r>
              <a:rPr lang="en-US" altLang="en-US" sz="2400" dirty="0" err="1" smtClean="0">
                <a:solidFill>
                  <a:schemeClr val="tx1"/>
                </a:solidFill>
              </a:rPr>
              <a:t>serta</a:t>
            </a:r>
            <a:r>
              <a:rPr lang="en-US" altLang="en-US" sz="2400" dirty="0" smtClean="0">
                <a:solidFill>
                  <a:schemeClr val="tx1"/>
                </a:solidFill>
              </a:rPr>
              <a:t> </a:t>
            </a:r>
            <a:r>
              <a:rPr lang="en-US" altLang="en-US" sz="2400" dirty="0" err="1" smtClean="0">
                <a:solidFill>
                  <a:schemeClr val="tx1"/>
                </a:solidFill>
              </a:rPr>
              <a:t>proaktif</a:t>
            </a:r>
            <a:r>
              <a:rPr lang="en-US" altLang="en-US" sz="2400" dirty="0" smtClean="0">
                <a:solidFill>
                  <a:schemeClr val="tx1"/>
                </a:solidFill>
              </a:rPr>
              <a:t> </a:t>
            </a:r>
            <a:r>
              <a:rPr lang="en-US" altLang="en-US" sz="2400" dirty="0" err="1" smtClean="0">
                <a:solidFill>
                  <a:schemeClr val="tx1"/>
                </a:solidFill>
              </a:rPr>
              <a:t>mendekati</a:t>
            </a:r>
            <a:r>
              <a:rPr lang="en-US" altLang="en-US" sz="2400" dirty="0" smtClean="0">
                <a:solidFill>
                  <a:schemeClr val="tx1"/>
                </a:solidFill>
              </a:rPr>
              <a:t> target </a:t>
            </a:r>
            <a:r>
              <a:rPr lang="en-US" altLang="en-US" sz="2400" dirty="0" err="1" smtClean="0">
                <a:solidFill>
                  <a:schemeClr val="tx1"/>
                </a:solidFill>
              </a:rPr>
              <a:t>pasar</a:t>
            </a:r>
            <a:r>
              <a:rPr lang="en-US" altLang="en-US" sz="2400" dirty="0" smtClean="0">
                <a:solidFill>
                  <a:schemeClr val="tx1"/>
                </a:solidFill>
              </a:rPr>
              <a:t> </a:t>
            </a:r>
            <a:r>
              <a:rPr lang="en-US" altLang="en-US" sz="2400" dirty="0" err="1" smtClean="0">
                <a:solidFill>
                  <a:schemeClr val="tx1"/>
                </a:solidFill>
              </a:rPr>
              <a:t>untuk</a:t>
            </a:r>
            <a:r>
              <a:rPr lang="en-US" altLang="en-US" sz="2400" dirty="0" smtClean="0">
                <a:solidFill>
                  <a:schemeClr val="tx1"/>
                </a:solidFill>
              </a:rPr>
              <a:t> </a:t>
            </a:r>
            <a:r>
              <a:rPr lang="en-US" altLang="en-US" sz="2400" dirty="0" err="1" smtClean="0">
                <a:solidFill>
                  <a:schemeClr val="tx1"/>
                </a:solidFill>
              </a:rPr>
              <a:t>mencegah</a:t>
            </a:r>
            <a:r>
              <a:rPr lang="en-US" altLang="en-US" sz="2400" dirty="0" smtClean="0">
                <a:solidFill>
                  <a:schemeClr val="tx1"/>
                </a:solidFill>
              </a:rPr>
              <a:t> </a:t>
            </a:r>
            <a:r>
              <a:rPr lang="en-US" altLang="en-US" sz="2400" dirty="0" err="1" smtClean="0">
                <a:solidFill>
                  <a:schemeClr val="tx1"/>
                </a:solidFill>
              </a:rPr>
              <a:t>maraknya</a:t>
            </a:r>
            <a:r>
              <a:rPr lang="en-US" altLang="en-US" sz="2400" dirty="0" smtClean="0">
                <a:solidFill>
                  <a:schemeClr val="tx1"/>
                </a:solidFill>
              </a:rPr>
              <a:t> </a:t>
            </a:r>
            <a:r>
              <a:rPr lang="en-US" altLang="en-US" sz="2400" dirty="0" err="1" smtClean="0">
                <a:solidFill>
                  <a:schemeClr val="tx1"/>
                </a:solidFill>
              </a:rPr>
              <a:t>pembajakan</a:t>
            </a:r>
            <a:r>
              <a:rPr lang="en-US" altLang="en-US" sz="2400" dirty="0" smtClean="0">
                <a:solidFill>
                  <a:schemeClr val="tx1"/>
                </a:solidFill>
              </a:rPr>
              <a:t> program </a:t>
            </a:r>
            <a:r>
              <a:rPr lang="en-US" altLang="en-US" sz="2400" dirty="0" err="1" smtClean="0">
                <a:solidFill>
                  <a:schemeClr val="tx1"/>
                </a:solidFill>
              </a:rPr>
              <a:t>tersebut</a:t>
            </a:r>
            <a:r>
              <a:rPr lang="en-US" altLang="en-US" sz="2400" dirty="0" smtClean="0">
                <a:solidFill>
                  <a:schemeClr val="tx1"/>
                </a:solidFill>
              </a:rPr>
              <a:t>.</a:t>
            </a:r>
          </a:p>
          <a:p>
            <a:pPr marL="285750" indent="-285750" eaLnBrk="1" fontAlgn="auto" hangingPunct="1">
              <a:lnSpc>
                <a:spcPct val="80000"/>
              </a:lnSpc>
              <a:buFont typeface="Wingdings" panose="05000000000000000000" pitchFamily="2" charset="2"/>
              <a:buChar char="ü"/>
              <a:defRPr/>
            </a:pPr>
            <a:r>
              <a:rPr lang="en-US" altLang="en-US" sz="2400" dirty="0" err="1" smtClean="0">
                <a:solidFill>
                  <a:schemeClr val="tx1"/>
                </a:solidFill>
              </a:rPr>
              <a:t>Situs</a:t>
            </a:r>
            <a:r>
              <a:rPr lang="en-US" altLang="en-US" sz="2400" dirty="0" smtClean="0">
                <a:solidFill>
                  <a:schemeClr val="tx1"/>
                </a:solidFill>
              </a:rPr>
              <a:t> </a:t>
            </a:r>
            <a:r>
              <a:rPr lang="en-US" altLang="en-US" sz="2400" dirty="0" err="1" smtClean="0">
                <a:solidFill>
                  <a:schemeClr val="tx1"/>
                </a:solidFill>
              </a:rPr>
              <a:t>resmi</a:t>
            </a:r>
            <a:r>
              <a:rPr lang="en-US" altLang="en-US" sz="2400" dirty="0" smtClean="0">
                <a:solidFill>
                  <a:schemeClr val="tx1"/>
                </a:solidFill>
              </a:rPr>
              <a:t> </a:t>
            </a:r>
            <a:r>
              <a:rPr lang="en-US" altLang="en-US" sz="2400" dirty="0" err="1" smtClean="0">
                <a:solidFill>
                  <a:schemeClr val="tx1"/>
                </a:solidFill>
              </a:rPr>
              <a:t>ditjen</a:t>
            </a:r>
            <a:r>
              <a:rPr lang="en-US" altLang="en-US" sz="2400" dirty="0" smtClean="0">
                <a:solidFill>
                  <a:schemeClr val="tx1"/>
                </a:solidFill>
              </a:rPr>
              <a:t> HAKI </a:t>
            </a:r>
            <a:r>
              <a:rPr lang="en-US" altLang="en-US" sz="2400" dirty="0" smtClean="0">
                <a:solidFill>
                  <a:schemeClr val="tx1"/>
                </a:solidFill>
                <a:sym typeface="Wingdings" panose="05000000000000000000" pitchFamily="2" charset="2"/>
              </a:rPr>
              <a:t> </a:t>
            </a:r>
            <a:r>
              <a:rPr lang="en-US" altLang="en-US" sz="2400" dirty="0" smtClean="0">
                <a:solidFill>
                  <a:schemeClr val="tx1"/>
                </a:solidFill>
                <a:sym typeface="Wingdings" panose="05000000000000000000" pitchFamily="2" charset="2"/>
                <a:hlinkClick r:id="rId2"/>
              </a:rPr>
              <a:t>www.dgip.co.id</a:t>
            </a:r>
            <a:endParaRPr lang="en-US" altLang="en-US" sz="2400" dirty="0" smtClean="0">
              <a:solidFill>
                <a:schemeClr val="tx1"/>
              </a:solidFill>
            </a:endParaRPr>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Rectangle 3"/>
          <p:cNvSpPr>
            <a:spLocks noGrp="1" noChangeArrowheads="1"/>
          </p:cNvSpPr>
          <p:nvPr>
            <p:ph idx="1"/>
          </p:nvPr>
        </p:nvSpPr>
        <p:spPr>
          <a:xfrm>
            <a:off x="914400" y="1773238"/>
            <a:ext cx="8050213" cy="5668962"/>
          </a:xfrm>
        </p:spPr>
        <p:txBody>
          <a:bodyPr/>
          <a:lstStyle/>
          <a:p>
            <a:pPr marL="285750" indent="-285750" eaLnBrk="1" hangingPunct="1">
              <a:buFont typeface="Wingdings" panose="05000000000000000000" pitchFamily="2" charset="2"/>
              <a:buChar char="ü"/>
            </a:pPr>
            <a:r>
              <a:rPr lang="en-US" altLang="en-US" sz="2400" smtClean="0"/>
              <a:t>Sertifikat pendaftaran hak cipta perangkat lunak akan menjadi prima facie evidence (bukti utama) untuk proses hukum pada saat terjadinya pembajakan perangkat tersebut.</a:t>
            </a:r>
          </a:p>
          <a:p>
            <a:pPr marL="285750" indent="-285750" eaLnBrk="1" hangingPunct="1">
              <a:buFont typeface="Wingdings" panose="05000000000000000000" pitchFamily="2" charset="2"/>
              <a:buChar char="ü"/>
            </a:pPr>
            <a:r>
              <a:rPr lang="en-US" altLang="en-US" sz="2400" smtClean="0"/>
              <a:t>Jadi walaupun dalam UU 19/2002 disebutkan, pencipta dalam hal ini pengembang program komputer akan langsung memperoleh hak cipta begitu peranti lunak diwujudkan. Walaupun tidak didaftarkan ke Dirjen Hak Kekayaan Intelektual (HAKI), sertifikat pendaftaran tetap diperlukan untuk mempermudah pengusutan pelanggaran hak cipta dan membuktikan kepemilikan.</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Pendaftaran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Cipta</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3"/>
          <p:cNvSpPr>
            <a:spLocks noGrp="1" noChangeArrowheads="1"/>
          </p:cNvSpPr>
          <p:nvPr>
            <p:ph idx="1"/>
          </p:nvPr>
        </p:nvSpPr>
        <p:spPr>
          <a:xfrm>
            <a:off x="879475" y="1844675"/>
            <a:ext cx="8229600" cy="5592763"/>
          </a:xfrm>
        </p:spPr>
        <p:txBody>
          <a:bodyPr/>
          <a:lstStyle/>
          <a:p>
            <a:pPr marL="285750" indent="-285750" eaLnBrk="1" hangingPunct="1">
              <a:buFont typeface="Wingdings" panose="05000000000000000000" pitchFamily="2" charset="2"/>
              <a:buChar char="ü"/>
            </a:pPr>
            <a:r>
              <a:rPr lang="en-US" altLang="en-US" sz="2400" smtClean="0"/>
              <a:t>Mengenai teknis pendaftaranya, pada pasal 35 UUHC dijelaskan bahwa pendaftaran hak cipta diselenggarakan Ditjen HAKI dan akan dimuat dalam daftar Umum Ciptaan.</a:t>
            </a:r>
          </a:p>
          <a:p>
            <a:pPr marL="285750" indent="-285750" eaLnBrk="1" hangingPunct="1">
              <a:buFont typeface="Wingdings" panose="05000000000000000000" pitchFamily="2" charset="2"/>
              <a:buChar char="ü"/>
            </a:pPr>
            <a:r>
              <a:rPr lang="en-US" altLang="en-US" sz="2400" smtClean="0"/>
              <a:t>Namun pendaftaran itu bukan persyaratan wajib untuk mendapatkan hak cipta.</a:t>
            </a:r>
          </a:p>
          <a:p>
            <a:pPr marL="285750" indent="-285750" eaLnBrk="1" hangingPunct="1">
              <a:buFont typeface="Wingdings" panose="05000000000000000000" pitchFamily="2" charset="2"/>
              <a:buChar char="ü"/>
            </a:pPr>
            <a:r>
              <a:rPr lang="en-US" altLang="en-US" sz="2400" smtClean="0"/>
              <a:t>Dalam UU itu juga dijelaskan tata cara pemberian lisensi pemanfaatan hak cipta diantaranya program komputer.</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Pendaftaran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Cipta</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Pelanggaran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Cipta</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22211" name="Rectangle 3"/>
          <p:cNvSpPr>
            <a:spLocks noGrp="1" noChangeArrowheads="1"/>
          </p:cNvSpPr>
          <p:nvPr>
            <p:ph idx="1"/>
          </p:nvPr>
        </p:nvSpPr>
        <p:spPr>
          <a:xfrm>
            <a:off x="857250" y="1844675"/>
            <a:ext cx="8229600" cy="5257800"/>
          </a:xfrm>
        </p:spPr>
        <p:txBody>
          <a:bodyPr/>
          <a:lstStyle/>
          <a:p>
            <a:pPr marL="285750" indent="-285750" eaLnBrk="1" hangingPunct="1">
              <a:buFont typeface="Wingdings" panose="05000000000000000000" pitchFamily="2" charset="2"/>
              <a:buChar char="ü"/>
            </a:pPr>
            <a:r>
              <a:rPr lang="en-US" altLang="en-US" sz="2400" smtClean="0"/>
              <a:t>Sebagai sebuah produk digital, perangkat lunak komputer sangat rentan terhadap pembajakan.</a:t>
            </a:r>
          </a:p>
          <a:p>
            <a:pPr marL="285750" indent="-285750" eaLnBrk="1" hangingPunct="1">
              <a:buFont typeface="Wingdings" panose="05000000000000000000" pitchFamily="2" charset="2"/>
              <a:buChar char="ü"/>
            </a:pPr>
            <a:r>
              <a:rPr lang="en-US" altLang="en-US" sz="2400" smtClean="0"/>
              <a:t>Microsoft Coorporation sebagai sebuah perusahaan perangkat lunak raksasa dunia mengelompokan 5 macam bentuk pemabajakn perangkat lunak yaitu:</a:t>
            </a:r>
          </a:p>
          <a:p>
            <a:pPr marL="628650" lvl="1" indent="-268288" eaLnBrk="1" hangingPunct="1">
              <a:buFont typeface="Wingdings" panose="05000000000000000000" pitchFamily="2" charset="2"/>
              <a:buChar char="§"/>
            </a:pPr>
            <a:r>
              <a:rPr lang="en-US" altLang="en-US" sz="2400" smtClean="0"/>
              <a:t>Memasukkan perangkat lunak ilegal ke hardisk</a:t>
            </a:r>
          </a:p>
          <a:p>
            <a:pPr marL="628650" lvl="2" indent="0" eaLnBrk="1" hangingPunct="1">
              <a:buFont typeface="Calibri" panose="020F0502020204030204" pitchFamily="34" charset="0"/>
              <a:buNone/>
            </a:pPr>
            <a:r>
              <a:rPr lang="en-US" altLang="en-US" sz="2400" smtClean="0"/>
              <a:t>Pemuatan perangkat lunak ke hardisk ini biasanya dilakukan seseorang pada saat membeli komputer PC ditoko komputer, yang oleh penjual langsung diinstal disalah satu OS. Tidak bisa dipungkiri bahwa kebanyakan dari OS yang dibajak tersebut adalah OS Windows.</a:t>
            </a:r>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3"/>
          <p:cNvSpPr>
            <a:spLocks noGrp="1" noChangeArrowheads="1"/>
          </p:cNvSpPr>
          <p:nvPr>
            <p:ph idx="1"/>
          </p:nvPr>
        </p:nvSpPr>
        <p:spPr>
          <a:xfrm>
            <a:off x="896938" y="1773238"/>
            <a:ext cx="8229600" cy="5516562"/>
          </a:xfrm>
        </p:spPr>
        <p:txBody>
          <a:bodyPr/>
          <a:lstStyle/>
          <a:p>
            <a:pPr lvl="1" indent="-325438" eaLnBrk="1" hangingPunct="1">
              <a:buFont typeface="Wingdings" panose="05000000000000000000" pitchFamily="2" charset="2"/>
              <a:buChar char="§"/>
            </a:pPr>
            <a:r>
              <a:rPr lang="en-US" altLang="en-US" sz="2400" smtClean="0"/>
              <a:t>Softlifting</a:t>
            </a:r>
          </a:p>
          <a:p>
            <a:pPr marL="384175" lvl="2" indent="0" eaLnBrk="1" hangingPunct="1">
              <a:buFont typeface="Calibri" panose="020F0502020204030204" pitchFamily="34" charset="0"/>
              <a:buNone/>
            </a:pPr>
            <a:r>
              <a:rPr lang="en-US" altLang="en-US" sz="2400" smtClean="0"/>
              <a:t>Softlifting terjadi jika sebuah lisensi dipakai melebihi kapasitas penggunaan seperti yang tercantum dalam lisensi tersebut.</a:t>
            </a:r>
          </a:p>
          <a:p>
            <a:pPr marL="384175" lvl="2" indent="0" eaLnBrk="1" hangingPunct="1">
              <a:buFont typeface="Calibri" panose="020F0502020204030204" pitchFamily="34" charset="0"/>
              <a:buNone/>
            </a:pPr>
            <a:endParaRPr lang="en-US" altLang="en-US" sz="2400" smtClean="0"/>
          </a:p>
          <a:p>
            <a:pPr lvl="1" indent="-325438" eaLnBrk="1" hangingPunct="1">
              <a:buFont typeface="Wingdings" panose="05000000000000000000" pitchFamily="2" charset="2"/>
              <a:buChar char="§"/>
            </a:pPr>
            <a:r>
              <a:rPr lang="en-US" altLang="en-US" sz="2400" smtClean="0"/>
              <a:t>Penjualan CDROM ilegal</a:t>
            </a:r>
          </a:p>
          <a:p>
            <a:pPr marL="384175" lvl="2" indent="0" eaLnBrk="1" hangingPunct="1">
              <a:buFont typeface="Calibri" panose="020F0502020204030204" pitchFamily="34" charset="0"/>
              <a:buNone/>
            </a:pPr>
            <a:r>
              <a:rPr lang="en-US" altLang="en-US" sz="2400" smtClean="0"/>
              <a:t>Penjualan CDROM ilegal ini sering dijumpai di pasar atau counter-counter tidak resmi yang menjual CD ROM program yang dikopi tanpa izin dari program aslinya</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Pelanggaran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Cipta</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Rectangle 3"/>
          <p:cNvSpPr>
            <a:spLocks noGrp="1" noChangeArrowheads="1"/>
          </p:cNvSpPr>
          <p:nvPr>
            <p:ph idx="1"/>
          </p:nvPr>
        </p:nvSpPr>
        <p:spPr>
          <a:xfrm>
            <a:off x="896938" y="1773238"/>
            <a:ext cx="8229600" cy="5516562"/>
          </a:xfrm>
        </p:spPr>
        <p:txBody>
          <a:bodyPr/>
          <a:lstStyle/>
          <a:p>
            <a:pPr lvl="1" indent="-325438" eaLnBrk="1" hangingPunct="1">
              <a:buFont typeface="Wingdings" panose="05000000000000000000" pitchFamily="2" charset="2"/>
              <a:buChar char="§"/>
            </a:pPr>
            <a:r>
              <a:rPr lang="en-US" altLang="en-US" sz="2400" smtClean="0"/>
              <a:t>Penyewaan perangkat lunak ilegal</a:t>
            </a:r>
          </a:p>
          <a:p>
            <a:pPr marL="384175" lvl="2" indent="0" eaLnBrk="1" hangingPunct="1">
              <a:buFont typeface="Calibri" panose="020F0502020204030204" pitchFamily="34" charset="0"/>
              <a:buNone/>
            </a:pPr>
            <a:r>
              <a:rPr lang="en-US" altLang="en-US" sz="2400" smtClean="0"/>
              <a:t>Perangkat lunak yang dikopi tanpa izin dari program asli kemudian disewakan secara murah dirental-rental CD. Hal ini juga sering kita jumpai pada banyak tempat diindonesia.</a:t>
            </a:r>
          </a:p>
          <a:p>
            <a:pPr marL="384175" lvl="2" indent="0" eaLnBrk="1" hangingPunct="1">
              <a:buFont typeface="Calibri" panose="020F0502020204030204" pitchFamily="34" charset="0"/>
              <a:buNone/>
            </a:pPr>
            <a:endParaRPr lang="en-US" altLang="en-US" sz="2400" smtClean="0"/>
          </a:p>
          <a:p>
            <a:pPr lvl="1" indent="-325438" eaLnBrk="1" hangingPunct="1">
              <a:buFont typeface="Wingdings" panose="05000000000000000000" pitchFamily="2" charset="2"/>
              <a:buChar char="§"/>
            </a:pPr>
            <a:r>
              <a:rPr lang="en-US" altLang="en-US" sz="2400" smtClean="0"/>
              <a:t>Downloading ilegal</a:t>
            </a:r>
          </a:p>
          <a:p>
            <a:pPr marL="384175" lvl="2" indent="0" eaLnBrk="1" hangingPunct="1">
              <a:buFont typeface="Calibri" panose="020F0502020204030204" pitchFamily="34" charset="0"/>
              <a:buNone/>
            </a:pPr>
            <a:r>
              <a:rPr lang="en-US" altLang="en-US" sz="2400" smtClean="0"/>
              <a:t>Downloading ilegal adalah melakukan download terhadap sebuah program komputer dari internet dengan tidak mematuhi kaidah yang tertera pada lisensi download</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Pelanggaran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Cipta</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3"/>
          <p:cNvSpPr>
            <a:spLocks noGrp="1" noChangeArrowheads="1"/>
          </p:cNvSpPr>
          <p:nvPr>
            <p:ph idx="1"/>
          </p:nvPr>
        </p:nvSpPr>
        <p:spPr>
          <a:xfrm>
            <a:off x="890588" y="1844675"/>
            <a:ext cx="8229600" cy="5592763"/>
          </a:xfrm>
        </p:spPr>
        <p:txBody>
          <a:bodyPr/>
          <a:lstStyle/>
          <a:p>
            <a:pPr marL="400050" indent="-400050" eaLnBrk="1" hangingPunct="1">
              <a:buFont typeface="Wingdings" panose="05000000000000000000" pitchFamily="2" charset="2"/>
              <a:buChar char="ü"/>
            </a:pPr>
            <a:r>
              <a:rPr lang="en-US" altLang="en-US" sz="2400" smtClean="0"/>
              <a:t>Indonesia adalah salah satu negara yang memiliki tingkat pembajakan perangkat lunak cukup tinggi.</a:t>
            </a:r>
          </a:p>
          <a:p>
            <a:pPr marL="400050" indent="-400050" eaLnBrk="1" hangingPunct="1">
              <a:buFont typeface="Wingdings" panose="05000000000000000000" pitchFamily="2" charset="2"/>
              <a:buChar char="ü"/>
            </a:pPr>
            <a:r>
              <a:rPr lang="en-US" altLang="en-US" sz="2400" smtClean="0"/>
              <a:t>Tahun 1997, indonesia menempati peringkat ke-4 terparah dalam pembajakan perangkat lunak dari 65 negara yang disurvei oleh Business Software Alliance.</a:t>
            </a:r>
          </a:p>
          <a:p>
            <a:pPr marL="742950" lvl="1" indent="-296863" eaLnBrk="1" hangingPunct="1">
              <a:buFont typeface="Arial" panose="020B0604020202020204" pitchFamily="34" charset="0"/>
              <a:buChar char="•"/>
            </a:pPr>
            <a:r>
              <a:rPr lang="en-US" altLang="en-US" sz="2400" smtClean="0"/>
              <a:t>BSA adalah sebuah kelompok produsen perangkat lunak dan personal komputer internasional.</a:t>
            </a:r>
          </a:p>
          <a:p>
            <a:pPr marL="742950" lvl="1" indent="-296863" eaLnBrk="1" hangingPunct="1">
              <a:buFont typeface="Arial" panose="020B0604020202020204" pitchFamily="34" charset="0"/>
              <a:buChar char="•"/>
            </a:pPr>
            <a:r>
              <a:rPr lang="en-US" altLang="en-US" sz="2400" smtClean="0"/>
              <a:t>peringkat ke-1: vietnam dan peringkat ke-2: cina.</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Pelanggaran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Cipta</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(4)</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Penyebab</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Maraknya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Tingkat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Pelanggaran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Cipta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PL</a:t>
            </a:r>
          </a:p>
        </p:txBody>
      </p:sp>
      <p:sp>
        <p:nvSpPr>
          <p:cNvPr id="226307" name="Rectangle 3"/>
          <p:cNvSpPr>
            <a:spLocks noGrp="1" noChangeArrowheads="1"/>
          </p:cNvSpPr>
          <p:nvPr>
            <p:ph idx="1"/>
          </p:nvPr>
        </p:nvSpPr>
        <p:spPr/>
        <p:txBody>
          <a:bodyPr/>
          <a:lstStyle/>
          <a:p>
            <a:pPr eaLnBrk="1" hangingPunct="1">
              <a:lnSpc>
                <a:spcPct val="80000"/>
              </a:lnSpc>
            </a:pPr>
            <a:r>
              <a:rPr lang="en-US" altLang="en-US" sz="2400" smtClean="0"/>
              <a:t>Beberapa alasan yang menyebabkan maraknya tingkat pelanggaran terhadap hak cipta perangkat lunak di Indonesia:</a:t>
            </a:r>
          </a:p>
          <a:p>
            <a:pPr lvl="1" indent="-325438" eaLnBrk="1" hangingPunct="1">
              <a:lnSpc>
                <a:spcPct val="80000"/>
              </a:lnSpc>
              <a:buFont typeface="Wingdings" panose="05000000000000000000" pitchFamily="2" charset="2"/>
              <a:buChar char="ü"/>
            </a:pPr>
            <a:r>
              <a:rPr lang="en-US" altLang="en-US" sz="2400" smtClean="0"/>
              <a:t>Perangkat lunak bajakan lebih murah dibandingkan dengan membeli lisensi.</a:t>
            </a:r>
          </a:p>
          <a:p>
            <a:pPr lvl="1" indent="-325438" eaLnBrk="1" hangingPunct="1">
              <a:lnSpc>
                <a:spcPct val="80000"/>
              </a:lnSpc>
              <a:buFont typeface="Wingdings" panose="05000000000000000000" pitchFamily="2" charset="2"/>
              <a:buChar char="ü"/>
            </a:pPr>
            <a:r>
              <a:rPr lang="en-US" altLang="en-US" sz="2400" smtClean="0"/>
              <a:t>Data-data yang dimuat dalam format digital, memudahkan pemakainya untuk melakukan penyalinan pada data-data dari satu media ke media lain.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822325" y="287338"/>
            <a:ext cx="8070850" cy="1449387"/>
          </a:xfrm>
        </p:spPr>
        <p:txBody>
          <a:bodyPr/>
          <a:lstStyle/>
          <a:p>
            <a:pPr eaLnBrk="1" fontAlgn="auto" hangingPunct="1">
              <a:spcAft>
                <a:spcPts val="0"/>
              </a:spcAft>
              <a:defRPr/>
            </a:pPr>
            <a:r>
              <a:rPr lang="en-US" sz="3600" b="1" dirty="0" err="1" smtClean="0">
                <a:solidFill>
                  <a:srgbClr val="002060"/>
                </a:solidFill>
                <a:latin typeface="Verdana" pitchFamily="34" charset="0"/>
              </a:rPr>
              <a:t>Sejarah</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Komputer</a:t>
            </a:r>
            <a:r>
              <a:rPr lang="en-US" sz="3600" b="1" dirty="0" smtClean="0">
                <a:solidFill>
                  <a:srgbClr val="002060"/>
                </a:solidFill>
                <a:latin typeface="Verdana" pitchFamily="34" charset="0"/>
              </a:rPr>
              <a:t> (4)</a:t>
            </a:r>
          </a:p>
        </p:txBody>
      </p:sp>
      <p:sp>
        <p:nvSpPr>
          <p:cNvPr id="27651" name="Rectangle 3"/>
          <p:cNvSpPr>
            <a:spLocks noGrp="1" noChangeArrowheads="1"/>
          </p:cNvSpPr>
          <p:nvPr>
            <p:ph idx="1"/>
          </p:nvPr>
        </p:nvSpPr>
        <p:spPr/>
        <p:txBody>
          <a:bodyPr/>
          <a:lstStyle/>
          <a:p>
            <a:pPr eaLnBrk="1" hangingPunct="1">
              <a:defRPr/>
            </a:pPr>
            <a:r>
              <a:rPr lang="en-US" altLang="en-US" sz="2400" dirty="0" smtClean="0"/>
              <a:t>Era 1990-an </a:t>
            </a:r>
            <a:r>
              <a:rPr lang="en-US" altLang="en-US" sz="2400" dirty="0" err="1" smtClean="0"/>
              <a:t>sampai</a:t>
            </a:r>
            <a:r>
              <a:rPr lang="en-US" altLang="en-US" sz="2400" dirty="0" smtClean="0"/>
              <a:t> </a:t>
            </a:r>
            <a:r>
              <a:rPr lang="en-US" altLang="en-US" sz="2400" dirty="0" err="1" smtClean="0"/>
              <a:t>sekarang</a:t>
            </a:r>
            <a:endParaRPr lang="en-US" altLang="en-US" sz="2400" dirty="0" smtClean="0"/>
          </a:p>
          <a:p>
            <a:pPr marL="285750" indent="-285750" eaLnBrk="1" hangingPunct="1">
              <a:buFont typeface="Wingdings" panose="05000000000000000000" pitchFamily="2" charset="2"/>
              <a:buChar char="ü"/>
              <a:defRPr/>
            </a:pPr>
            <a:r>
              <a:rPr lang="en-US" altLang="en-US" sz="2400" dirty="0" err="1" smtClean="0"/>
              <a:t>Implikasi</a:t>
            </a:r>
            <a:r>
              <a:rPr lang="en-US" altLang="en-US" sz="2400" dirty="0" smtClean="0"/>
              <a:t> </a:t>
            </a:r>
            <a:r>
              <a:rPr lang="en-US" altLang="en-US" sz="2400" dirty="0" err="1" smtClean="0"/>
              <a:t>pada</a:t>
            </a:r>
            <a:r>
              <a:rPr lang="en-US" altLang="en-US" sz="2400" dirty="0" smtClean="0"/>
              <a:t> </a:t>
            </a:r>
            <a:r>
              <a:rPr lang="en-US" altLang="en-US" sz="2400" dirty="0" err="1" smtClean="0"/>
              <a:t>bisnis</a:t>
            </a:r>
            <a:r>
              <a:rPr lang="en-US" altLang="en-US" sz="2400" dirty="0" smtClean="0"/>
              <a:t> yang </a:t>
            </a:r>
            <a:r>
              <a:rPr lang="en-US" altLang="en-US" sz="2400" dirty="0" err="1" smtClean="0"/>
              <a:t>semakin</a:t>
            </a:r>
            <a:r>
              <a:rPr lang="en-US" altLang="en-US" sz="2400" dirty="0" smtClean="0"/>
              <a:t> </a:t>
            </a:r>
            <a:r>
              <a:rPr lang="en-US" altLang="en-US" sz="2400" dirty="0" err="1" smtClean="0"/>
              <a:t>meluas</a:t>
            </a:r>
            <a:r>
              <a:rPr lang="en-US" altLang="en-US" sz="2400" dirty="0" smtClean="0"/>
              <a:t> </a:t>
            </a:r>
            <a:r>
              <a:rPr lang="en-US" altLang="en-US" sz="2400" dirty="0" err="1" smtClean="0"/>
              <a:t>akibat</a:t>
            </a:r>
            <a:r>
              <a:rPr lang="en-US" altLang="en-US" sz="2400" dirty="0" smtClean="0"/>
              <a:t> </a:t>
            </a:r>
            <a:r>
              <a:rPr lang="en-US" altLang="en-US" sz="2400" dirty="0" err="1" smtClean="0"/>
              <a:t>dari</a:t>
            </a:r>
            <a:r>
              <a:rPr lang="en-US" altLang="en-US" sz="2400" dirty="0" smtClean="0"/>
              <a:t> </a:t>
            </a:r>
            <a:r>
              <a:rPr lang="en-US" altLang="en-US" sz="2400" dirty="0" err="1" smtClean="0"/>
              <a:t>kejahatan</a:t>
            </a:r>
            <a:r>
              <a:rPr lang="en-US" altLang="en-US" sz="2400" dirty="0" smtClean="0"/>
              <a:t> </a:t>
            </a:r>
            <a:r>
              <a:rPr lang="en-US" altLang="en-US" sz="2400" dirty="0" err="1" smtClean="0"/>
              <a:t>komputer</a:t>
            </a:r>
            <a:r>
              <a:rPr lang="en-US" altLang="en-US" sz="2400" dirty="0" smtClean="0"/>
              <a:t>, </a:t>
            </a:r>
            <a:r>
              <a:rPr lang="en-US" altLang="en-US" sz="2400" dirty="0" err="1" smtClean="0"/>
              <a:t>membuat</a:t>
            </a:r>
            <a:r>
              <a:rPr lang="en-US" altLang="en-US" sz="2400" dirty="0" smtClean="0"/>
              <a:t> </a:t>
            </a:r>
            <a:r>
              <a:rPr lang="en-US" altLang="en-US" sz="2400" dirty="0" err="1" smtClean="0"/>
              <a:t>lahirnya</a:t>
            </a:r>
            <a:r>
              <a:rPr lang="en-US" altLang="en-US" sz="2400" dirty="0" smtClean="0"/>
              <a:t> forum-forum yang </a:t>
            </a:r>
            <a:r>
              <a:rPr lang="en-US" altLang="en-US" sz="2400" dirty="0" err="1" smtClean="0"/>
              <a:t>peduli</a:t>
            </a:r>
            <a:r>
              <a:rPr lang="en-US" altLang="en-US" sz="2400" dirty="0" smtClean="0"/>
              <a:t> </a:t>
            </a:r>
            <a:r>
              <a:rPr lang="en-US" altLang="en-US" sz="2400" dirty="0" err="1" smtClean="0"/>
              <a:t>pada</a:t>
            </a:r>
            <a:r>
              <a:rPr lang="en-US" altLang="en-US" sz="2400" dirty="0" smtClean="0"/>
              <a:t> </a:t>
            </a:r>
            <a:r>
              <a:rPr lang="en-US" altLang="en-US" sz="2400" dirty="0" err="1" smtClean="0"/>
              <a:t>masalah</a:t>
            </a:r>
            <a:r>
              <a:rPr lang="en-US" altLang="en-US" sz="2400" dirty="0" smtClean="0"/>
              <a:t> </a:t>
            </a:r>
            <a:r>
              <a:rPr lang="en-US" altLang="en-US" sz="2400" dirty="0" err="1" smtClean="0"/>
              <a:t>tersebut</a:t>
            </a:r>
            <a:r>
              <a:rPr lang="en-US" altLang="en-US" sz="2400" dirty="0" smtClean="0"/>
              <a:t>.</a:t>
            </a:r>
          </a:p>
          <a:p>
            <a:pPr marL="285750" indent="-285750" eaLnBrk="1" hangingPunct="1">
              <a:buFont typeface="Wingdings" panose="05000000000000000000" pitchFamily="2" charset="2"/>
              <a:buChar char="ü"/>
              <a:defRPr/>
            </a:pPr>
            <a:r>
              <a:rPr lang="en-US" altLang="en-US" sz="2400" i="1" dirty="0" smtClean="0"/>
              <a:t>(ETHICOMP by Simon </a:t>
            </a:r>
            <a:r>
              <a:rPr lang="en-US" altLang="en-US" sz="2400" i="1" dirty="0" err="1" smtClean="0"/>
              <a:t>Rogerson</a:t>
            </a:r>
            <a:r>
              <a:rPr lang="en-US" altLang="en-US" sz="2400" i="1" dirty="0" smtClean="0"/>
              <a:t>, CEPE by </a:t>
            </a:r>
            <a:r>
              <a:rPr lang="en-US" altLang="en-US" sz="2400" i="1" dirty="0" err="1" smtClean="0"/>
              <a:t>Jeroe</a:t>
            </a:r>
            <a:r>
              <a:rPr lang="en-US" altLang="en-US" sz="2400" i="1" dirty="0" smtClean="0"/>
              <a:t> van Hoven </a:t>
            </a:r>
            <a:r>
              <a:rPr lang="en-US" altLang="en-US" sz="2400" i="1" dirty="0" err="1" smtClean="0"/>
              <a:t>etc</a:t>
            </a:r>
            <a:r>
              <a:rPr lang="en-US" altLang="en-US" sz="2400" i="1" dirty="0" smtClean="0"/>
              <a:t>)</a:t>
            </a:r>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a:xfrm>
            <a:off x="822325" y="287338"/>
            <a:ext cx="7926388" cy="1449387"/>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Penyebab</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Maraknya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Tingkat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Pelanggaran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Cipta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PL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27331" name="Rectangle 3"/>
          <p:cNvSpPr>
            <a:spLocks noGrp="1" noChangeArrowheads="1"/>
          </p:cNvSpPr>
          <p:nvPr>
            <p:ph idx="1"/>
          </p:nvPr>
        </p:nvSpPr>
        <p:spPr/>
        <p:txBody>
          <a:bodyPr/>
          <a:lstStyle/>
          <a:p>
            <a:pPr lvl="1" indent="-268288" eaLnBrk="1" hangingPunct="1">
              <a:lnSpc>
                <a:spcPct val="80000"/>
              </a:lnSpc>
              <a:buFont typeface="Wingdings" panose="05000000000000000000" pitchFamily="2" charset="2"/>
              <a:buChar char="ü"/>
            </a:pPr>
            <a:r>
              <a:rPr lang="en-US" altLang="en-US" sz="2400" smtClean="0"/>
              <a:t>Adanya kecenderungan manusia untuk selalu mencoba sesuatu yang baru.</a:t>
            </a:r>
          </a:p>
          <a:p>
            <a:pPr lvl="1" indent="-268288" eaLnBrk="1" hangingPunct="1">
              <a:lnSpc>
                <a:spcPct val="80000"/>
              </a:lnSpc>
              <a:buFont typeface="Wingdings" panose="05000000000000000000" pitchFamily="2" charset="2"/>
              <a:buChar char="ü"/>
            </a:pPr>
            <a:r>
              <a:rPr lang="en-US" altLang="en-US" sz="2400" smtClean="0"/>
              <a:t>Belum adanya perangkat undang-undang yang mampu menjerat seseorang secara tegas ketika orang tersebut diketahui menyebarluaskan dan/atau menggunakan perangkat lunak secara ilegal.</a:t>
            </a:r>
          </a:p>
          <a:p>
            <a:pPr lvl="1" indent="-268288" eaLnBrk="1" hangingPunct="1">
              <a:lnSpc>
                <a:spcPct val="80000"/>
              </a:lnSpc>
              <a:buFont typeface="Wingdings" panose="05000000000000000000" pitchFamily="2" charset="2"/>
              <a:buChar char="ü"/>
            </a:pPr>
            <a:r>
              <a:rPr lang="en-US" altLang="en-US" sz="2400" smtClean="0"/>
              <a:t>Kurang kesadaran masyarakat untuk menghargai hasil ciptaan orang lain dan pemikiran bahwa memanfaatkan ciptaan tanpa izin akan memberikan pengaruh negatif terhadap para pencipta dalam berkreasi bahkan dampak buruk terhadap nama indonesia di mata dunia internasioal</a:t>
            </a: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Upaya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Mengatasi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Pelanggaran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Hak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Cipta</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28355" name="Rectangle 3"/>
          <p:cNvSpPr>
            <a:spLocks noGrp="1" noChangeArrowheads="1"/>
          </p:cNvSpPr>
          <p:nvPr>
            <p:ph idx="1"/>
          </p:nvPr>
        </p:nvSpPr>
        <p:spPr>
          <a:xfrm>
            <a:off x="822325" y="1846263"/>
            <a:ext cx="8070850" cy="4022725"/>
          </a:xfrm>
        </p:spPr>
        <p:txBody>
          <a:bodyPr/>
          <a:lstStyle/>
          <a:p>
            <a:pPr marL="285750" indent="-285750" eaLnBrk="1" hangingPunct="1">
              <a:buFont typeface="Wingdings" panose="05000000000000000000" pitchFamily="2" charset="2"/>
              <a:buChar char="ü"/>
            </a:pPr>
            <a:r>
              <a:rPr lang="en-US" altLang="en-US" sz="2400" smtClean="0"/>
              <a:t>Membangun budaya masyarakat untuk menghargai hasil karya orang lain.</a:t>
            </a:r>
          </a:p>
          <a:p>
            <a:pPr marL="285750" indent="-285750" eaLnBrk="1" hangingPunct="1">
              <a:buFont typeface="Wingdings" panose="05000000000000000000" pitchFamily="2" charset="2"/>
              <a:buChar char="ü"/>
            </a:pPr>
            <a:r>
              <a:rPr lang="en-US" altLang="en-US" sz="2400" smtClean="0"/>
              <a:t>Membangun masyarakat sadar hukum sehingga mengerti dan melaksanakan mana yang boleh dan tidak boleh dilakukan.</a:t>
            </a:r>
          </a:p>
          <a:p>
            <a:pPr marL="285750" indent="-285750" eaLnBrk="1" hangingPunct="1">
              <a:buFont typeface="Wingdings" panose="05000000000000000000" pitchFamily="2" charset="2"/>
              <a:buChar char="ü"/>
            </a:pPr>
            <a:r>
              <a:rPr lang="en-US" altLang="en-US" sz="2400" smtClean="0"/>
              <a:t>Pemerintah baik dari penegak hukum dan segenap masyarakat secara bersama-sama memerangi pembajakan terhadap karya-karya intelektual karena dapat merugikan perekonomian bangsa.</a:t>
            </a: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Lisensi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Open Source</a:t>
            </a:r>
          </a:p>
        </p:txBody>
      </p:sp>
      <p:sp>
        <p:nvSpPr>
          <p:cNvPr id="23555" name="Rectangle 3"/>
          <p:cNvSpPr>
            <a:spLocks noGrp="1" noChangeArrowheads="1"/>
          </p:cNvSpPr>
          <p:nvPr>
            <p:ph idx="1"/>
          </p:nvPr>
        </p:nvSpPr>
        <p:spPr/>
        <p:txBody>
          <a:bodyPr rtlCol="0">
            <a:normAutofit lnSpcReduction="10000"/>
          </a:bodyPr>
          <a:lstStyle/>
          <a:p>
            <a:pPr marL="400050" indent="-400050" eaLnBrk="1" fontAlgn="auto" hangingPunct="1">
              <a:lnSpc>
                <a:spcPct val="80000"/>
              </a:lnSpc>
              <a:buFont typeface="Wingdings" panose="05000000000000000000" pitchFamily="2" charset="2"/>
              <a:buChar char="ü"/>
              <a:defRPr/>
            </a:pPr>
            <a:r>
              <a:rPr lang="en-US" altLang="en-US" sz="2400" dirty="0" err="1" smtClean="0">
                <a:solidFill>
                  <a:schemeClr val="tx1">
                    <a:lumMod val="75000"/>
                    <a:lumOff val="25000"/>
                  </a:schemeClr>
                </a:solidFill>
              </a:rPr>
              <a:t>Dalam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perkembangannya</a:t>
            </a:r>
            <a:r>
              <a:rPr lang="en-US" altLang="en-US" sz="2400" dirty="0" smtClean="0">
                <a:solidFill>
                  <a:schemeClr val="tx1">
                    <a:lumMod val="75000"/>
                    <a:lumOff val="25000"/>
                  </a:schemeClr>
                </a:solidFill>
              </a:rPr>
              <a:t>, para </a:t>
            </a:r>
            <a:r>
              <a:rPr lang="en-US" altLang="en-US" sz="2400" dirty="0" err="1" smtClean="0">
                <a:solidFill>
                  <a:schemeClr val="tx1">
                    <a:lumMod val="75000"/>
                    <a:lumOff val="25000"/>
                  </a:schemeClr>
                </a:solidFill>
              </a:rPr>
              <a:t>pengguna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komputer</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sekarang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telah</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mempunyai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pilihan</a:t>
            </a:r>
            <a:r>
              <a:rPr lang="en-US" altLang="en-US" sz="2400" dirty="0" smtClean="0">
                <a:solidFill>
                  <a:schemeClr val="tx1">
                    <a:lumMod val="75000"/>
                    <a:lumOff val="25000"/>
                  </a:schemeClr>
                </a:solidFill>
              </a:rPr>
              <a:t> lain </a:t>
            </a:r>
            <a:r>
              <a:rPr lang="en-US" altLang="en-US" sz="2400" dirty="0" err="1" smtClean="0">
                <a:solidFill>
                  <a:schemeClr val="tx1">
                    <a:lumMod val="75000"/>
                    <a:lumOff val="25000"/>
                  </a:schemeClr>
                </a:solidFill>
              </a:rPr>
              <a:t>selain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menggunakan</a:t>
            </a:r>
            <a:r>
              <a:rPr lang="en-US" altLang="en-US" sz="2400" dirty="0" smtClean="0">
                <a:solidFill>
                  <a:schemeClr val="tx1">
                    <a:lumMod val="75000"/>
                    <a:lumOff val="25000"/>
                  </a:schemeClr>
                </a:solidFill>
              </a:rPr>
              <a:t> program </a:t>
            </a:r>
            <a:r>
              <a:rPr lang="en-US" altLang="en-US" sz="2400" dirty="0" err="1" smtClean="0">
                <a:solidFill>
                  <a:schemeClr val="tx1">
                    <a:lumMod val="75000"/>
                    <a:lumOff val="25000"/>
                  </a:schemeClr>
                </a:solidFill>
              </a:rPr>
              <a:t>keluaran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microsoft</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komersial</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yaitu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dengan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menggunakan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berbagai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jenis</a:t>
            </a:r>
            <a:r>
              <a:rPr lang="en-US" altLang="en-US" sz="2400" dirty="0" smtClean="0">
                <a:solidFill>
                  <a:schemeClr val="tx1">
                    <a:lumMod val="75000"/>
                    <a:lumOff val="25000"/>
                  </a:schemeClr>
                </a:solidFill>
              </a:rPr>
              <a:t> program yang </a:t>
            </a:r>
            <a:r>
              <a:rPr lang="en-US" altLang="en-US" sz="2400" dirty="0" err="1" smtClean="0">
                <a:solidFill>
                  <a:schemeClr val="tx1">
                    <a:lumMod val="75000"/>
                    <a:lumOff val="25000"/>
                  </a:schemeClr>
                </a:solidFill>
              </a:rPr>
              <a:t>memiliki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lisensi</a:t>
            </a:r>
            <a:r>
              <a:rPr lang="en-US" altLang="en-US" sz="2400" dirty="0" smtClean="0">
                <a:solidFill>
                  <a:schemeClr val="tx1">
                    <a:lumMod val="75000"/>
                    <a:lumOff val="25000"/>
                  </a:schemeClr>
                </a:solidFill>
              </a:rPr>
              <a:t> Open source.</a:t>
            </a:r>
          </a:p>
          <a:p>
            <a:pPr marL="400050" indent="-400050" eaLnBrk="1" fontAlgn="auto" hangingPunct="1">
              <a:lnSpc>
                <a:spcPct val="80000"/>
              </a:lnSpc>
              <a:buFont typeface="Wingdings" panose="05000000000000000000" pitchFamily="2" charset="2"/>
              <a:buChar char="ü"/>
              <a:defRPr/>
            </a:pPr>
            <a:r>
              <a:rPr lang="en-US" altLang="en-US" sz="2400" dirty="0" err="1" smtClean="0">
                <a:solidFill>
                  <a:schemeClr val="tx1">
                    <a:lumMod val="75000"/>
                    <a:lumOff val="25000"/>
                  </a:schemeClr>
                </a:solidFill>
              </a:rPr>
              <a:t>Lisensi</a:t>
            </a:r>
            <a:r>
              <a:rPr lang="en-US" altLang="en-US" sz="2400" dirty="0" smtClean="0">
                <a:solidFill>
                  <a:schemeClr val="tx1">
                    <a:lumMod val="75000"/>
                    <a:lumOff val="25000"/>
                  </a:schemeClr>
                </a:solidFill>
              </a:rPr>
              <a:t> open source </a:t>
            </a:r>
            <a:r>
              <a:rPr lang="en-US" altLang="en-US" sz="2400" dirty="0" err="1" smtClean="0">
                <a:solidFill>
                  <a:schemeClr val="tx1">
                    <a:lumMod val="75000"/>
                    <a:lumOff val="25000"/>
                  </a:schemeClr>
                </a:solidFill>
              </a:rPr>
              <a:t>tidak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memerlukan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royalti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atau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biaya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apapun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untuk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pendistribusian</a:t>
            </a:r>
            <a:r>
              <a:rPr lang="en-US" altLang="en-US" sz="2400" dirty="0" smtClean="0">
                <a:solidFill>
                  <a:schemeClr val="tx1">
                    <a:lumMod val="75000"/>
                    <a:lumOff val="25000"/>
                  </a:schemeClr>
                </a:solidFill>
              </a:rPr>
              <a:t> program open source.</a:t>
            </a:r>
          </a:p>
          <a:p>
            <a:pPr marL="400050" indent="-400050" eaLnBrk="1" fontAlgn="auto" hangingPunct="1">
              <a:lnSpc>
                <a:spcPct val="80000"/>
              </a:lnSpc>
              <a:buFont typeface="Wingdings" panose="05000000000000000000" pitchFamily="2" charset="2"/>
              <a:buChar char="ü"/>
              <a:defRPr/>
            </a:pPr>
            <a:r>
              <a:rPr lang="en-US" altLang="en-US" sz="2400" dirty="0" err="1" smtClean="0">
                <a:solidFill>
                  <a:schemeClr val="tx1">
                    <a:lumMod val="75000"/>
                    <a:lumOff val="25000"/>
                  </a:schemeClr>
                </a:solidFill>
              </a:rPr>
              <a:t>Ketersediaan</a:t>
            </a:r>
            <a:r>
              <a:rPr lang="en-US" altLang="en-US" sz="2400" dirty="0" smtClean="0">
                <a:solidFill>
                  <a:schemeClr val="tx1">
                    <a:lumMod val="75000"/>
                    <a:lumOff val="25000"/>
                  </a:schemeClr>
                </a:solidFill>
              </a:rPr>
              <a:t> source code </a:t>
            </a:r>
            <a:r>
              <a:rPr lang="en-US" altLang="en-US" sz="2400" dirty="0" err="1" smtClean="0">
                <a:solidFill>
                  <a:schemeClr val="tx1">
                    <a:lumMod val="75000"/>
                    <a:lumOff val="25000"/>
                  </a:schemeClr>
                </a:solidFill>
              </a:rPr>
              <a:t>dalam</a:t>
            </a:r>
            <a:r>
              <a:rPr lang="en-US" altLang="en-US" sz="2400" dirty="0" smtClean="0">
                <a:solidFill>
                  <a:schemeClr val="tx1">
                    <a:lumMod val="75000"/>
                    <a:lumOff val="25000"/>
                  </a:schemeClr>
                </a:solidFill>
              </a:rPr>
              <a:t> program </a:t>
            </a:r>
            <a:r>
              <a:rPr lang="en-US" altLang="en-US" sz="2400" dirty="0" err="1" smtClean="0">
                <a:solidFill>
                  <a:schemeClr val="tx1">
                    <a:lumMod val="75000"/>
                    <a:lumOff val="25000"/>
                  </a:schemeClr>
                </a:solidFill>
              </a:rPr>
              <a:t>dengan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lisensi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ini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menjadi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syarat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utama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untuk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dilakukan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modifikasi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perbaikan</a:t>
            </a:r>
            <a:r>
              <a:rPr lang="en-US" altLang="en-US" sz="2400" dirty="0" smtClean="0">
                <a:solidFill>
                  <a:schemeClr val="tx1">
                    <a:lumMod val="75000"/>
                    <a:lumOff val="25000"/>
                  </a:schemeClr>
                </a:solidFill>
              </a:rPr>
              <a:t> program.</a:t>
            </a:r>
          </a:p>
          <a:p>
            <a:pPr marL="400050" indent="-400050" eaLnBrk="1" fontAlgn="auto" hangingPunct="1">
              <a:lnSpc>
                <a:spcPct val="80000"/>
              </a:lnSpc>
              <a:buFont typeface="Wingdings" panose="05000000000000000000" pitchFamily="2" charset="2"/>
              <a:buChar char="ü"/>
              <a:defRPr/>
            </a:pPr>
            <a:r>
              <a:rPr lang="en-US" altLang="en-US" sz="2400" dirty="0" err="1" smtClean="0">
                <a:solidFill>
                  <a:schemeClr val="tx1">
                    <a:lumMod val="75000"/>
                    <a:lumOff val="25000"/>
                  </a:schemeClr>
                </a:solidFill>
              </a:rPr>
              <a:t>Pemakaian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lisensi</a:t>
            </a:r>
            <a:r>
              <a:rPr lang="en-US" altLang="en-US" sz="2400" dirty="0" smtClean="0">
                <a:solidFill>
                  <a:schemeClr val="tx1">
                    <a:lumMod val="75000"/>
                    <a:lumOff val="25000"/>
                  </a:schemeClr>
                </a:solidFill>
              </a:rPr>
              <a:t> open source </a:t>
            </a:r>
            <a:r>
              <a:rPr lang="en-US" altLang="en-US" sz="2400" dirty="0" err="1" smtClean="0">
                <a:solidFill>
                  <a:schemeClr val="tx1">
                    <a:lumMod val="75000"/>
                    <a:lumOff val="25000"/>
                  </a:schemeClr>
                </a:solidFill>
              </a:rPr>
              <a:t>akan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memberikan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kedudukan</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saling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menguntungkan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kedua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pihak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baik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pencipta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maupun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pengguna</a:t>
            </a:r>
            <a:r>
              <a:rPr lang="en-US" altLang="en-US" sz="2400" dirty="0" smtClean="0">
                <a:solidFill>
                  <a:schemeClr val="tx1">
                    <a:lumMod val="75000"/>
                    <a:lumOff val="25000"/>
                  </a:schemeClr>
                </a:solidFill>
              </a:rPr>
              <a:t> program.</a:t>
            </a: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Tugas</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24259" name="Rectangle 3"/>
          <p:cNvSpPr>
            <a:spLocks noGrp="1" noChangeArrowheads="1"/>
          </p:cNvSpPr>
          <p:nvPr>
            <p:ph idx="1"/>
          </p:nvPr>
        </p:nvSpPr>
        <p:spPr/>
        <p:txBody>
          <a:bodyPr/>
          <a:lstStyle/>
          <a:p>
            <a:pPr marL="514350" indent="-457200" eaLnBrk="1" hangingPunct="1">
              <a:buFont typeface="Calibri" panose="020F0502020204030204" pitchFamily="34" charset="0"/>
              <a:buAutoNum type="arabicParenR"/>
              <a:defRPr/>
            </a:pPr>
            <a:r>
              <a:rPr lang="en-US" altLang="en-US" sz="2400" dirty="0" err="1" smtClean="0"/>
              <a:t>Cari</a:t>
            </a:r>
            <a:r>
              <a:rPr lang="en-US" altLang="en-US" sz="2400" dirty="0" smtClean="0"/>
              <a:t> </a:t>
            </a:r>
            <a:r>
              <a:rPr lang="en-US" altLang="en-US" sz="2400" dirty="0" err="1" smtClean="0"/>
              <a:t>artikel</a:t>
            </a:r>
            <a:r>
              <a:rPr lang="en-US" altLang="en-US" sz="2400" dirty="0" smtClean="0"/>
              <a:t> </a:t>
            </a:r>
            <a:r>
              <a:rPr lang="en-US" altLang="en-US" sz="2400" dirty="0" err="1" smtClean="0"/>
              <a:t>mengenai</a:t>
            </a:r>
            <a:r>
              <a:rPr lang="en-US" altLang="en-US" sz="2400" dirty="0" smtClean="0"/>
              <a:t> privacy law </a:t>
            </a:r>
            <a:r>
              <a:rPr lang="en-US" altLang="en-US" sz="2400" dirty="0" err="1" smtClean="0"/>
              <a:t>disuatu</a:t>
            </a:r>
            <a:r>
              <a:rPr lang="en-US" altLang="en-US" sz="2400" dirty="0" smtClean="0"/>
              <a:t> </a:t>
            </a:r>
            <a:r>
              <a:rPr lang="en-US" altLang="en-US" sz="2400" dirty="0" err="1" smtClean="0"/>
              <a:t>negara</a:t>
            </a:r>
            <a:r>
              <a:rPr lang="en-US" altLang="en-US" sz="2400" dirty="0" smtClean="0"/>
              <a:t> </a:t>
            </a:r>
            <a:r>
              <a:rPr lang="en-US" altLang="en-US" sz="2400" dirty="0" err="1" smtClean="0"/>
              <a:t>serta</a:t>
            </a:r>
            <a:r>
              <a:rPr lang="en-US" altLang="en-US" sz="2400" dirty="0" smtClean="0"/>
              <a:t> softcopy / </a:t>
            </a:r>
            <a:r>
              <a:rPr lang="en-US" altLang="en-US" sz="2400" dirty="0" err="1" smtClean="0"/>
              <a:t>fotocopy</a:t>
            </a:r>
            <a:r>
              <a:rPr lang="en-US" altLang="en-US" sz="2400" dirty="0" smtClean="0"/>
              <a:t> </a:t>
            </a:r>
            <a:r>
              <a:rPr lang="en-US" altLang="en-US" sz="2400" dirty="0" err="1" smtClean="0"/>
              <a:t>artikel</a:t>
            </a:r>
            <a:r>
              <a:rPr lang="en-US" altLang="en-US" sz="2400" dirty="0" smtClean="0"/>
              <a:t> </a:t>
            </a:r>
            <a:r>
              <a:rPr lang="en-US" altLang="en-US" sz="2400" dirty="0" err="1" smtClean="0"/>
              <a:t>tersebut</a:t>
            </a:r>
            <a:endParaRPr lang="en-US" altLang="en-US" sz="2400" dirty="0"/>
          </a:p>
          <a:p>
            <a:pPr marL="514350" indent="-457200" eaLnBrk="1" hangingPunct="1">
              <a:buFont typeface="Calibri" panose="020F0502020204030204" pitchFamily="34" charset="0"/>
              <a:buAutoNum type="arabicParenR"/>
              <a:defRPr/>
            </a:pPr>
            <a:r>
              <a:rPr lang="en-US" altLang="en-US" sz="2400" dirty="0" err="1" smtClean="0"/>
              <a:t>Cari</a:t>
            </a:r>
            <a:r>
              <a:rPr lang="en-US" altLang="en-US" sz="2400" dirty="0" smtClean="0"/>
              <a:t> </a:t>
            </a:r>
            <a:r>
              <a:rPr lang="en-US" altLang="en-US" sz="2400" dirty="0" err="1" smtClean="0"/>
              <a:t>artikel</a:t>
            </a:r>
            <a:r>
              <a:rPr lang="en-US" altLang="en-US" sz="2400" dirty="0" smtClean="0"/>
              <a:t> </a:t>
            </a:r>
            <a:r>
              <a:rPr lang="en-US" altLang="en-US" sz="2400" dirty="0" err="1" smtClean="0"/>
              <a:t>mengenai</a:t>
            </a:r>
            <a:r>
              <a:rPr lang="en-US" altLang="en-US" sz="2400" dirty="0" smtClean="0"/>
              <a:t> </a:t>
            </a:r>
            <a:r>
              <a:rPr lang="en-US" altLang="en-US" sz="2400" dirty="0" err="1" smtClean="0"/>
              <a:t>kasus</a:t>
            </a:r>
            <a:r>
              <a:rPr lang="en-US" altLang="en-US" sz="2400" dirty="0" smtClean="0"/>
              <a:t> </a:t>
            </a:r>
            <a:r>
              <a:rPr lang="en-US" altLang="en-US" sz="2400" dirty="0" err="1" smtClean="0"/>
              <a:t>kontroversial</a:t>
            </a:r>
            <a:r>
              <a:rPr lang="en-US" altLang="en-US" sz="2400" dirty="0" smtClean="0"/>
              <a:t> yang </a:t>
            </a:r>
            <a:r>
              <a:rPr lang="en-US" altLang="en-US" sz="2400" dirty="0" err="1" smtClean="0"/>
              <a:t>menyangkut</a:t>
            </a:r>
            <a:r>
              <a:rPr lang="en-US" altLang="en-US" sz="2400" dirty="0" smtClean="0"/>
              <a:t> freedom of expression </a:t>
            </a:r>
            <a:r>
              <a:rPr lang="en-US" altLang="en-US" sz="2400" dirty="0" err="1" smtClean="0"/>
              <a:t>dan</a:t>
            </a:r>
            <a:r>
              <a:rPr lang="en-US" altLang="en-US" sz="2400" dirty="0" smtClean="0"/>
              <a:t> </a:t>
            </a:r>
            <a:r>
              <a:rPr lang="en-US" altLang="en-US" sz="2400" dirty="0" err="1" smtClean="0"/>
              <a:t>akibat</a:t>
            </a:r>
            <a:r>
              <a:rPr lang="en-US" altLang="en-US" sz="2400" dirty="0" smtClean="0"/>
              <a:t> yang </a:t>
            </a:r>
            <a:r>
              <a:rPr lang="en-US" altLang="en-US" sz="2400" dirty="0" err="1" smtClean="0"/>
              <a:t>ditimbulkannya</a:t>
            </a:r>
            <a:r>
              <a:rPr lang="en-US" altLang="en-US" sz="2400" dirty="0" smtClean="0"/>
              <a:t>, </a:t>
            </a:r>
            <a:r>
              <a:rPr lang="en-US" altLang="en-US" sz="2400" dirty="0" err="1" smtClean="0"/>
              <a:t>serta</a:t>
            </a:r>
            <a:r>
              <a:rPr lang="en-US" altLang="en-US" sz="2400" dirty="0" smtClean="0"/>
              <a:t> softcopy/ </a:t>
            </a:r>
            <a:r>
              <a:rPr lang="en-US" altLang="en-US" sz="2400" dirty="0" err="1" smtClean="0"/>
              <a:t>fotocopy</a:t>
            </a:r>
            <a:r>
              <a:rPr lang="en-US" altLang="en-US" sz="2400" dirty="0" smtClean="0"/>
              <a:t> </a:t>
            </a:r>
            <a:r>
              <a:rPr lang="en-US" altLang="en-US" sz="2400" dirty="0" err="1" smtClean="0"/>
              <a:t>artikel</a:t>
            </a:r>
            <a:r>
              <a:rPr lang="en-US" altLang="en-US" sz="2400" dirty="0" smtClean="0"/>
              <a:t> </a:t>
            </a:r>
            <a:r>
              <a:rPr lang="en-US" altLang="en-US" sz="2400" dirty="0" err="1" smtClean="0"/>
              <a:t>tsb</a:t>
            </a:r>
            <a:r>
              <a:rPr lang="en-US" altLang="en-US" sz="2400" dirty="0" smtClean="0"/>
              <a:t>.</a:t>
            </a:r>
          </a:p>
          <a:p>
            <a:pPr eaLnBrk="1" hangingPunct="1">
              <a:defRPr/>
            </a:pPr>
            <a:endParaRPr lang="en-US" altLang="en-US" sz="2400" dirty="0" smtClean="0"/>
          </a:p>
          <a:p>
            <a:pPr marL="514350" indent="-57150" eaLnBrk="1" hangingPunct="1">
              <a:defRPr/>
            </a:pPr>
            <a:r>
              <a:rPr lang="en-US" altLang="en-US" sz="2400" dirty="0" err="1" smtClean="0"/>
              <a:t>Berikan</a:t>
            </a:r>
            <a:r>
              <a:rPr lang="en-US" altLang="en-US" sz="2400" dirty="0" smtClean="0"/>
              <a:t> </a:t>
            </a:r>
            <a:r>
              <a:rPr lang="en-US" altLang="en-US" sz="2400" dirty="0" err="1" smtClean="0"/>
              <a:t>uraian</a:t>
            </a:r>
            <a:r>
              <a:rPr lang="en-US" altLang="en-US" sz="2400" dirty="0" smtClean="0"/>
              <a:t> </a:t>
            </a:r>
            <a:r>
              <a:rPr lang="en-US" altLang="en-US" sz="2400" dirty="0" err="1" smtClean="0"/>
              <a:t>atas</a:t>
            </a:r>
            <a:r>
              <a:rPr lang="en-US" altLang="en-US" sz="2400" dirty="0" smtClean="0"/>
              <a:t> </a:t>
            </a:r>
            <a:r>
              <a:rPr lang="en-US" altLang="en-US" sz="2400" dirty="0" err="1" smtClean="0"/>
              <a:t>artikel</a:t>
            </a:r>
            <a:r>
              <a:rPr lang="en-US" altLang="en-US" sz="2400" dirty="0" smtClean="0"/>
              <a:t> yang </a:t>
            </a:r>
            <a:r>
              <a:rPr lang="en-US" altLang="en-US" sz="2400" dirty="0" err="1" smtClean="0"/>
              <a:t>anda</a:t>
            </a:r>
            <a:r>
              <a:rPr lang="en-US" altLang="en-US" sz="2400" dirty="0" smtClean="0"/>
              <a:t> </a:t>
            </a:r>
            <a:r>
              <a:rPr lang="en-US" altLang="en-US" sz="2400" dirty="0" err="1" smtClean="0"/>
              <a:t>angkat</a:t>
            </a:r>
            <a:r>
              <a:rPr lang="en-US" altLang="en-US" sz="2400" dirty="0" smtClean="0"/>
              <a:t> </a:t>
            </a:r>
            <a:r>
              <a:rPr lang="en-US" altLang="en-US" sz="2400" dirty="0" err="1" smtClean="0"/>
              <a:t>tersebut</a:t>
            </a:r>
            <a:r>
              <a:rPr lang="en-US" altLang="en-US" sz="2400" dirty="0" smtClean="0"/>
              <a:t>. </a:t>
            </a:r>
            <a:r>
              <a:rPr lang="en-US" altLang="en-US" sz="2400" dirty="0" err="1" smtClean="0"/>
              <a:t>Buat</a:t>
            </a:r>
            <a:r>
              <a:rPr lang="en-US" altLang="en-US" sz="2400" dirty="0" smtClean="0"/>
              <a:t> </a:t>
            </a:r>
            <a:r>
              <a:rPr lang="en-US" altLang="en-US" sz="2400" dirty="0" err="1" smtClean="0"/>
              <a:t>dengan</a:t>
            </a:r>
            <a:r>
              <a:rPr lang="en-US" altLang="en-US" sz="2400" dirty="0" smtClean="0"/>
              <a:t> MS Word</a:t>
            </a: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231427"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231428"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1429"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758825"/>
            <a:ext cx="7543800" cy="3565525"/>
          </a:xfrm>
        </p:spPr>
        <p:txBody>
          <a:bodyPr/>
          <a:lstStyle/>
          <a:p>
            <a:pPr eaLnBrk="1" fontAlgn="auto" hangingPunct="1">
              <a:spcAft>
                <a:spcPts val="0"/>
              </a:spcAft>
              <a:defRPr/>
            </a:pPr>
            <a:r>
              <a:rPr lang="en-US" b="1" dirty="0">
                <a:solidFill>
                  <a:srgbClr val="002060"/>
                </a:solidFill>
                <a:latin typeface="Verdana" panose="020B0604030504040204" pitchFamily="34" charset="0"/>
                <a:ea typeface="Verdana" panose="020B0604030504040204" pitchFamily="34" charset="0"/>
                <a:cs typeface="Verdana" panose="020B0604030504040204" pitchFamily="34" charset="0"/>
              </a:rPr>
              <a:t>BAB </a:t>
            </a:r>
            <a:r>
              <a:rPr lang="en-US"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X</a:t>
            </a:r>
            <a:endParaRPr lang="en-US"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4" name="Rectangle 2"/>
          <p:cNvSpPr txBox="1">
            <a:spLocks noChangeArrowheads="1"/>
          </p:cNvSpPr>
          <p:nvPr/>
        </p:nvSpPr>
        <p:spPr>
          <a:xfrm>
            <a:off x="915988" y="4221163"/>
            <a:ext cx="7543800" cy="755650"/>
          </a:xfrm>
          <a:prstGeom prst="rect">
            <a:avLst/>
          </a:prstGeom>
        </p:spPr>
        <p:txBody>
          <a:bodyPr anchor="b">
            <a:normAutofit fontScale="85000" lnSpcReduction="20000"/>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fontAlgn="auto">
              <a:spcAft>
                <a:spcPts val="0"/>
              </a:spcAft>
              <a:defRPr/>
            </a:pPr>
            <a:r>
              <a:rPr lang="en-US" sz="3600" dirty="0" smtClean="0"/>
              <a:t/>
            </a:r>
            <a:br>
              <a:rPr lang="en-US" sz="3600" dirty="0" smtClean="0"/>
            </a:br>
            <a:r>
              <a:rPr lang="en-US" sz="3600" dirty="0" smtClean="0"/>
              <a:t>LISENSI PL</a:t>
            </a:r>
            <a:endParaRPr lang="en-US" sz="3600" dirty="0"/>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793750" y="327025"/>
            <a:ext cx="7543800" cy="1449388"/>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Lisensi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Perangkat</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Lunak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Komputer</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33475" name="Rectangle 3"/>
          <p:cNvSpPr>
            <a:spLocks noGrp="1" noChangeArrowheads="1"/>
          </p:cNvSpPr>
          <p:nvPr>
            <p:ph idx="1"/>
          </p:nvPr>
        </p:nvSpPr>
        <p:spPr>
          <a:xfrm>
            <a:off x="827088" y="1773238"/>
            <a:ext cx="8316912" cy="5257800"/>
          </a:xfrm>
        </p:spPr>
        <p:txBody>
          <a:bodyPr/>
          <a:lstStyle/>
          <a:p>
            <a:pPr marL="400050" indent="-400050" eaLnBrk="1" hangingPunct="1">
              <a:lnSpc>
                <a:spcPct val="80000"/>
              </a:lnSpc>
              <a:buFont typeface="Wingdings" panose="05000000000000000000" pitchFamily="2" charset="2"/>
              <a:buChar char="ü"/>
            </a:pPr>
            <a:r>
              <a:rPr lang="en-US" altLang="en-US" sz="2400" smtClean="0"/>
              <a:t>Lisensi erat kaitanya dengan hak cipta</a:t>
            </a:r>
          </a:p>
          <a:p>
            <a:pPr marL="400050" indent="-400050" eaLnBrk="1" hangingPunct="1">
              <a:lnSpc>
                <a:spcPct val="80000"/>
              </a:lnSpc>
              <a:buFont typeface="Wingdings" panose="05000000000000000000" pitchFamily="2" charset="2"/>
              <a:buChar char="ü"/>
            </a:pPr>
            <a:r>
              <a:rPr lang="en-US" altLang="en-US" sz="2400" smtClean="0"/>
              <a:t>Lisensi adalah pemberian izin tentang pemakaian sesuatu (dalam hal ini perangkat lunak komputer) yang diberikan oleh pemilik atau pemegang hak cipta atas sesuatu tersebut.</a:t>
            </a:r>
          </a:p>
          <a:p>
            <a:pPr marL="400050" indent="-400050" eaLnBrk="1" hangingPunct="1">
              <a:lnSpc>
                <a:spcPct val="80000"/>
              </a:lnSpc>
              <a:buFont typeface="Wingdings" panose="05000000000000000000" pitchFamily="2" charset="2"/>
              <a:buChar char="ü"/>
            </a:pPr>
            <a:r>
              <a:rPr lang="en-US" altLang="en-US" sz="2400" smtClean="0"/>
              <a:t>Latar belakang pemberian lisensi, tentu tergantung dari masing-masing  pihak pemegang hak cipta.</a:t>
            </a:r>
          </a:p>
          <a:p>
            <a:pPr marL="742950" lvl="1" indent="-400050" eaLnBrk="1" hangingPunct="1">
              <a:lnSpc>
                <a:spcPct val="80000"/>
              </a:lnSpc>
              <a:buFont typeface="Arial" panose="020B0604020202020204" pitchFamily="34" charset="0"/>
              <a:buChar char="•"/>
            </a:pPr>
            <a:r>
              <a:rPr lang="en-US" altLang="en-US" sz="2400" smtClean="0"/>
              <a:t>Ada pihak yang memberikan lisensi tanpa pamrih</a:t>
            </a:r>
          </a:p>
          <a:p>
            <a:pPr marL="742950" lvl="1" indent="-400050" eaLnBrk="1" hangingPunct="1">
              <a:lnSpc>
                <a:spcPct val="80000"/>
              </a:lnSpc>
              <a:buFont typeface="Arial" panose="020B0604020202020204" pitchFamily="34" charset="0"/>
              <a:buChar char="•"/>
            </a:pPr>
            <a:r>
              <a:rPr lang="en-US" altLang="en-US" sz="2400" smtClean="0"/>
              <a:t>Namun ada juga yang mengharuskan penerima lisensi untuk melaksanakan kewajiban tertentu.</a:t>
            </a:r>
          </a:p>
          <a:p>
            <a:pPr marL="400050" indent="-400050" eaLnBrk="1" hangingPunct="1">
              <a:lnSpc>
                <a:spcPct val="80000"/>
              </a:lnSpc>
              <a:buFont typeface="Wingdings" panose="05000000000000000000" pitchFamily="2" charset="2"/>
              <a:buChar char="ü"/>
            </a:pPr>
            <a:r>
              <a:rPr lang="en-US" altLang="en-US" sz="2400" smtClean="0"/>
              <a:t>Lisensi tidak harus dituangkan dalam bentuk tertulis dan bersifat formal karena pada dasarnya hanya sebagai pemberian izin.</a:t>
            </a: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Jenis-Jenis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Lisensi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34499" name="Rectangle 3"/>
          <p:cNvSpPr>
            <a:spLocks noGrp="1" noChangeArrowheads="1"/>
          </p:cNvSpPr>
          <p:nvPr>
            <p:ph idx="1"/>
          </p:nvPr>
        </p:nvSpPr>
        <p:spPr>
          <a:xfrm>
            <a:off x="892175" y="1916113"/>
            <a:ext cx="8229600" cy="5257800"/>
          </a:xfrm>
        </p:spPr>
        <p:txBody>
          <a:bodyPr/>
          <a:lstStyle/>
          <a:p>
            <a:pPr eaLnBrk="1" hangingPunct="1">
              <a:lnSpc>
                <a:spcPct val="80000"/>
              </a:lnSpc>
              <a:defRPr/>
            </a:pPr>
            <a:r>
              <a:rPr lang="en-US" altLang="en-US" sz="2400" dirty="0" smtClean="0"/>
              <a:t>1) </a:t>
            </a:r>
            <a:r>
              <a:rPr lang="en-US" altLang="en-US" sz="2400" dirty="0" err="1" smtClean="0"/>
              <a:t>Lisensi</a:t>
            </a:r>
            <a:r>
              <a:rPr lang="en-US" altLang="en-US" sz="2400" dirty="0" smtClean="0"/>
              <a:t> commercial</a:t>
            </a:r>
          </a:p>
          <a:p>
            <a:pPr marL="914400" lvl="1" indent="-411163" eaLnBrk="1" hangingPunct="1">
              <a:lnSpc>
                <a:spcPct val="80000"/>
              </a:lnSpc>
              <a:buFont typeface="Wingdings" panose="05000000000000000000" pitchFamily="2" charset="2"/>
              <a:buChar char="ü"/>
              <a:defRPr/>
            </a:pPr>
            <a:r>
              <a:rPr lang="en-US" altLang="en-US" sz="2400" dirty="0" err="1" smtClean="0"/>
              <a:t>Jenis</a:t>
            </a:r>
            <a:r>
              <a:rPr lang="en-US" altLang="en-US" sz="2400" dirty="0" smtClean="0"/>
              <a:t> </a:t>
            </a:r>
            <a:r>
              <a:rPr lang="en-US" altLang="en-US" sz="2400" dirty="0" err="1" smtClean="0"/>
              <a:t>lisensi</a:t>
            </a:r>
            <a:r>
              <a:rPr lang="en-US" altLang="en-US" sz="2400" dirty="0" smtClean="0"/>
              <a:t> yang </a:t>
            </a:r>
            <a:r>
              <a:rPr lang="en-US" altLang="en-US" sz="2400" dirty="0" err="1" smtClean="0"/>
              <a:t>biasa</a:t>
            </a:r>
            <a:r>
              <a:rPr lang="en-US" altLang="en-US" sz="2400" dirty="0" smtClean="0"/>
              <a:t> </a:t>
            </a:r>
            <a:r>
              <a:rPr lang="en-US" altLang="en-US" sz="2400" dirty="0" err="1" smtClean="0"/>
              <a:t>ditemui</a:t>
            </a:r>
            <a:r>
              <a:rPr lang="en-US" altLang="en-US" sz="2400" dirty="0" smtClean="0"/>
              <a:t> </a:t>
            </a:r>
            <a:r>
              <a:rPr lang="en-US" altLang="en-US" sz="2400" dirty="0" err="1" smtClean="0"/>
              <a:t>pada</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a:t>
            </a:r>
            <a:r>
              <a:rPr lang="en-US" altLang="en-US" sz="2400" dirty="0" err="1" smtClean="0"/>
              <a:t>seperti</a:t>
            </a:r>
            <a:r>
              <a:rPr lang="en-US" altLang="en-US" sz="2400" dirty="0" smtClean="0"/>
              <a:t> </a:t>
            </a:r>
            <a:r>
              <a:rPr lang="en-US" altLang="en-US" sz="2400" dirty="0" err="1" smtClean="0"/>
              <a:t>microsoft</a:t>
            </a:r>
            <a:r>
              <a:rPr lang="en-US" altLang="en-US" sz="2400" dirty="0" smtClean="0"/>
              <a:t> </a:t>
            </a:r>
            <a:r>
              <a:rPr lang="en-US" altLang="en-US" sz="2400" dirty="0" err="1" smtClean="0"/>
              <a:t>dengan</a:t>
            </a:r>
            <a:r>
              <a:rPr lang="en-US" altLang="en-US" sz="2400" dirty="0" smtClean="0"/>
              <a:t> windows </a:t>
            </a:r>
            <a:r>
              <a:rPr lang="en-US" altLang="en-US" sz="2400" dirty="0" err="1" smtClean="0"/>
              <a:t>dan</a:t>
            </a:r>
            <a:r>
              <a:rPr lang="en-US" altLang="en-US" sz="2400" dirty="0" smtClean="0"/>
              <a:t> </a:t>
            </a:r>
            <a:r>
              <a:rPr lang="en-US" altLang="en-US" sz="2400" dirty="0" err="1" smtClean="0"/>
              <a:t>officenya</a:t>
            </a:r>
            <a:r>
              <a:rPr lang="en-US" altLang="en-US" sz="2400" dirty="0" smtClean="0"/>
              <a:t>, oracle </a:t>
            </a:r>
            <a:r>
              <a:rPr lang="en-US" altLang="en-US" sz="2400" dirty="0" err="1" smtClean="0"/>
              <a:t>dsb</a:t>
            </a:r>
            <a:r>
              <a:rPr lang="en-US" altLang="en-US" sz="2400" dirty="0" smtClean="0"/>
              <a:t>.</a:t>
            </a:r>
          </a:p>
          <a:p>
            <a:pPr marL="914400" lvl="1" indent="-411163" eaLnBrk="1" hangingPunct="1">
              <a:lnSpc>
                <a:spcPct val="80000"/>
              </a:lnSpc>
              <a:buFont typeface="Wingdings" panose="05000000000000000000" pitchFamily="2" charset="2"/>
              <a:buChar char="ü"/>
              <a:defRPr/>
            </a:pPr>
            <a:r>
              <a:rPr lang="en-US" altLang="en-US" sz="2400" dirty="0" err="1" smtClean="0"/>
              <a:t>Tujuannya</a:t>
            </a:r>
            <a:r>
              <a:rPr lang="en-US" altLang="en-US" sz="2400" dirty="0" smtClean="0"/>
              <a:t>: </a:t>
            </a:r>
            <a:r>
              <a:rPr lang="en-US" altLang="en-US" sz="2400" dirty="0" err="1" smtClean="0"/>
              <a:t>untuk</a:t>
            </a:r>
            <a:r>
              <a:rPr lang="en-US" altLang="en-US" sz="2400" dirty="0" smtClean="0"/>
              <a:t> </a:t>
            </a:r>
            <a:r>
              <a:rPr lang="en-US" altLang="en-US" sz="2400" dirty="0" err="1" smtClean="0"/>
              <a:t>kepentingan</a:t>
            </a:r>
            <a:r>
              <a:rPr lang="en-US" altLang="en-US" sz="2400" dirty="0" smtClean="0"/>
              <a:t> </a:t>
            </a:r>
            <a:r>
              <a:rPr lang="en-US" altLang="en-US" sz="2400" dirty="0" err="1" smtClean="0"/>
              <a:t>komersial</a:t>
            </a:r>
            <a:r>
              <a:rPr lang="en-US" altLang="en-US" sz="2400" dirty="0" smtClean="0"/>
              <a:t> </a:t>
            </a:r>
            <a:r>
              <a:rPr lang="en-US" altLang="en-US" sz="2400" dirty="0" err="1" smtClean="0"/>
              <a:t>sehingga</a:t>
            </a:r>
            <a:r>
              <a:rPr lang="en-US" altLang="en-US" sz="2400" dirty="0" smtClean="0"/>
              <a:t> </a:t>
            </a:r>
            <a:r>
              <a:rPr lang="en-US" altLang="en-US" sz="2400" dirty="0" err="1" smtClean="0"/>
              <a:t>pemakai</a:t>
            </a:r>
            <a:r>
              <a:rPr lang="en-US" altLang="en-US" sz="2400" dirty="0" smtClean="0"/>
              <a:t> yang </a:t>
            </a:r>
            <a:r>
              <a:rPr lang="en-US" altLang="en-US" sz="2400" dirty="0" err="1" smtClean="0"/>
              <a:t>ingin</a:t>
            </a:r>
            <a:r>
              <a:rPr lang="en-US" altLang="en-US" sz="2400" dirty="0" smtClean="0"/>
              <a:t> </a:t>
            </a:r>
            <a:r>
              <a:rPr lang="en-US" altLang="en-US" sz="2400" dirty="0" err="1" smtClean="0"/>
              <a:t>menggunakannya</a:t>
            </a:r>
            <a:r>
              <a:rPr lang="en-US" altLang="en-US" sz="2400" dirty="0" smtClean="0"/>
              <a:t> </a:t>
            </a:r>
            <a:r>
              <a:rPr lang="en-US" altLang="en-US" sz="2400" dirty="0" err="1" smtClean="0"/>
              <a:t>harus</a:t>
            </a:r>
            <a:r>
              <a:rPr lang="en-US" altLang="en-US" sz="2400" dirty="0" smtClean="0"/>
              <a:t> </a:t>
            </a:r>
            <a:r>
              <a:rPr lang="en-US" altLang="en-US" sz="2400" dirty="0" err="1" smtClean="0"/>
              <a:t>membeli</a:t>
            </a:r>
            <a:r>
              <a:rPr lang="en-US" altLang="en-US" sz="2400" dirty="0" smtClean="0"/>
              <a:t> </a:t>
            </a:r>
            <a:r>
              <a:rPr lang="en-US" altLang="en-US" sz="2400" dirty="0" err="1" smtClean="0"/>
              <a:t>atau</a:t>
            </a:r>
            <a:r>
              <a:rPr lang="en-US" altLang="en-US" sz="2400" dirty="0" smtClean="0"/>
              <a:t> </a:t>
            </a:r>
            <a:r>
              <a:rPr lang="en-US" altLang="en-US" sz="2400" dirty="0" err="1" smtClean="0"/>
              <a:t>mendapatkan</a:t>
            </a:r>
            <a:r>
              <a:rPr lang="en-US" altLang="en-US" sz="2400" dirty="0" smtClean="0"/>
              <a:t> </a:t>
            </a:r>
            <a:r>
              <a:rPr lang="en-US" altLang="en-US" sz="2400" dirty="0" err="1" smtClean="0"/>
              <a:t>izin</a:t>
            </a:r>
            <a:r>
              <a:rPr lang="en-US" altLang="en-US" sz="2400" dirty="0" smtClean="0"/>
              <a:t> </a:t>
            </a:r>
            <a:r>
              <a:rPr lang="en-US" altLang="en-US" sz="2400" dirty="0" err="1" smtClean="0"/>
              <a:t>penggunaan</a:t>
            </a:r>
            <a:r>
              <a:rPr lang="en-US" altLang="en-US" sz="2400" dirty="0" smtClean="0"/>
              <a:t> </a:t>
            </a:r>
            <a:r>
              <a:rPr lang="en-US" altLang="en-US" sz="2400" dirty="0" err="1" smtClean="0"/>
              <a:t>dari</a:t>
            </a:r>
            <a:r>
              <a:rPr lang="en-US" altLang="en-US" sz="2400" dirty="0" smtClean="0"/>
              <a:t> </a:t>
            </a:r>
            <a:r>
              <a:rPr lang="en-US" altLang="en-US" sz="2400" dirty="0" err="1" smtClean="0"/>
              <a:t>pemegang</a:t>
            </a:r>
            <a:r>
              <a:rPr lang="en-US" altLang="en-US" sz="2400" dirty="0" smtClean="0"/>
              <a:t> </a:t>
            </a:r>
            <a:r>
              <a:rPr lang="en-US" altLang="en-US" sz="2400" dirty="0" err="1" smtClean="0"/>
              <a:t>hak</a:t>
            </a:r>
            <a:r>
              <a:rPr lang="en-US" altLang="en-US" sz="2400" dirty="0" smtClean="0"/>
              <a:t> </a:t>
            </a:r>
            <a:r>
              <a:rPr lang="en-US" altLang="en-US" sz="2400" dirty="0" err="1" smtClean="0"/>
              <a:t>cipta</a:t>
            </a:r>
            <a:r>
              <a:rPr lang="en-US" altLang="en-US" sz="2400" dirty="0" smtClean="0"/>
              <a:t>.</a:t>
            </a:r>
          </a:p>
          <a:p>
            <a:pPr marL="914400" indent="-411163" eaLnBrk="1" hangingPunct="1">
              <a:lnSpc>
                <a:spcPct val="80000"/>
              </a:lnSpc>
              <a:buFont typeface="Wingdings" panose="05000000000000000000" pitchFamily="2" charset="2"/>
              <a:buChar char="ü"/>
              <a:defRPr/>
            </a:pPr>
            <a:endParaRPr lang="en-US" altLang="en-US" sz="2400" dirty="0" smtClean="0"/>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Jenis-Jenis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Lisensi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35523" name="Rectangle 3"/>
          <p:cNvSpPr>
            <a:spLocks noGrp="1" noChangeArrowheads="1"/>
          </p:cNvSpPr>
          <p:nvPr>
            <p:ph idx="1"/>
          </p:nvPr>
        </p:nvSpPr>
        <p:spPr>
          <a:xfrm>
            <a:off x="892175" y="1916113"/>
            <a:ext cx="8229600" cy="5257800"/>
          </a:xfrm>
        </p:spPr>
        <p:txBody>
          <a:bodyPr/>
          <a:lstStyle/>
          <a:p>
            <a:pPr marL="0" indent="0" eaLnBrk="1" hangingPunct="1">
              <a:lnSpc>
                <a:spcPct val="80000"/>
              </a:lnSpc>
              <a:buFont typeface="Calibri" panose="020F0502020204030204" pitchFamily="34" charset="0"/>
              <a:buNone/>
            </a:pPr>
            <a:r>
              <a:rPr lang="en-US" altLang="en-US" sz="2400" dirty="0" smtClean="0"/>
              <a:t>2) </a:t>
            </a:r>
            <a:r>
              <a:rPr lang="en-US" altLang="en-US" sz="2400" dirty="0" err="1" smtClean="0"/>
              <a:t>Lisensi</a:t>
            </a:r>
            <a:r>
              <a:rPr lang="en-US" altLang="en-US" sz="2400" dirty="0" smtClean="0"/>
              <a:t> Trial Software</a:t>
            </a:r>
          </a:p>
          <a:p>
            <a:pPr marL="685800" lvl="1" indent="-342900" eaLnBrk="1" hangingPunct="1">
              <a:lnSpc>
                <a:spcPct val="80000"/>
              </a:lnSpc>
              <a:buFont typeface="Wingdings" panose="05000000000000000000" pitchFamily="2" charset="2"/>
              <a:buChar char="ü"/>
            </a:pPr>
            <a:r>
              <a:rPr lang="en-US" altLang="en-US" sz="2400" dirty="0" err="1" smtClean="0"/>
              <a:t>Jenis</a:t>
            </a:r>
            <a:r>
              <a:rPr lang="en-US" altLang="en-US" sz="2400" dirty="0" smtClean="0"/>
              <a:t> </a:t>
            </a:r>
            <a:r>
              <a:rPr lang="en-US" altLang="en-US" sz="2400" dirty="0" err="1" smtClean="0"/>
              <a:t>lisensi</a:t>
            </a:r>
            <a:r>
              <a:rPr lang="en-US" altLang="en-US" sz="2400" dirty="0" smtClean="0"/>
              <a:t> yang </a:t>
            </a:r>
            <a:r>
              <a:rPr lang="en-US" altLang="en-US" sz="2400" dirty="0" err="1" smtClean="0"/>
              <a:t>biasa</a:t>
            </a:r>
            <a:r>
              <a:rPr lang="en-US" altLang="en-US" sz="2400" dirty="0" smtClean="0"/>
              <a:t> </a:t>
            </a:r>
            <a:r>
              <a:rPr lang="en-US" altLang="en-US" sz="2400" dirty="0" err="1" smtClean="0"/>
              <a:t>ditemui</a:t>
            </a:r>
            <a:r>
              <a:rPr lang="en-US" altLang="en-US" sz="2400" dirty="0" smtClean="0"/>
              <a:t> </a:t>
            </a:r>
            <a:r>
              <a:rPr lang="en-US" altLang="en-US" sz="2400" dirty="0" err="1" smtClean="0"/>
              <a:t>pada</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a:t>
            </a:r>
            <a:r>
              <a:rPr lang="en-US" altLang="en-US" sz="2400" dirty="0" err="1" smtClean="0"/>
              <a:t>untuk</a:t>
            </a:r>
            <a:r>
              <a:rPr lang="en-US" altLang="en-US" sz="2400" dirty="0" smtClean="0"/>
              <a:t> </a:t>
            </a:r>
            <a:r>
              <a:rPr lang="en-US" altLang="en-US" sz="2400" dirty="0" err="1" smtClean="0"/>
              <a:t>keperluan</a:t>
            </a:r>
            <a:r>
              <a:rPr lang="en-US" altLang="en-US" sz="2400" dirty="0" smtClean="0"/>
              <a:t> demo </a:t>
            </a:r>
            <a:r>
              <a:rPr lang="en-US" altLang="en-US" sz="2400" dirty="0" err="1" smtClean="0"/>
              <a:t>dari</a:t>
            </a:r>
            <a:r>
              <a:rPr lang="en-US" altLang="en-US" sz="2400" dirty="0" smtClean="0"/>
              <a:t> </a:t>
            </a:r>
            <a:r>
              <a:rPr lang="en-US" altLang="en-US" sz="2400" dirty="0" err="1" smtClean="0"/>
              <a:t>sebuah</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a:t>
            </a:r>
            <a:r>
              <a:rPr lang="en-US" altLang="en-US" sz="2400" dirty="0" err="1" smtClean="0"/>
              <a:t>sebelum</a:t>
            </a:r>
            <a:r>
              <a:rPr lang="en-US" altLang="en-US" sz="2400" dirty="0" smtClean="0"/>
              <a:t> </a:t>
            </a:r>
            <a:r>
              <a:rPr lang="en-US" altLang="en-US" sz="2400" dirty="0" err="1" smtClean="0"/>
              <a:t>diluncurkan</a:t>
            </a:r>
            <a:r>
              <a:rPr lang="en-US" altLang="en-US" sz="2400" dirty="0" smtClean="0"/>
              <a:t> </a:t>
            </a:r>
            <a:r>
              <a:rPr lang="en-US" altLang="en-US" sz="2400" dirty="0" err="1" smtClean="0"/>
              <a:t>ke</a:t>
            </a:r>
            <a:r>
              <a:rPr lang="en-US" altLang="en-US" sz="2400" dirty="0" smtClean="0"/>
              <a:t> </a:t>
            </a:r>
            <a:r>
              <a:rPr lang="en-US" altLang="en-US" sz="2400" dirty="0" err="1" smtClean="0"/>
              <a:t>masyarakat</a:t>
            </a:r>
            <a:r>
              <a:rPr lang="en-US" altLang="en-US" sz="2400" dirty="0" smtClean="0"/>
              <a:t>.</a:t>
            </a:r>
          </a:p>
          <a:p>
            <a:pPr marL="685800" lvl="1" indent="-342900" eaLnBrk="1" hangingPunct="1">
              <a:lnSpc>
                <a:spcPct val="80000"/>
              </a:lnSpc>
              <a:buFont typeface="Wingdings" panose="05000000000000000000" pitchFamily="2" charset="2"/>
              <a:buChar char="ü"/>
            </a:pPr>
            <a:r>
              <a:rPr lang="en-US" altLang="en-US" sz="2400" dirty="0" err="1" smtClean="0"/>
              <a:t>Lisensi</a:t>
            </a:r>
            <a:r>
              <a:rPr lang="en-US" altLang="en-US" sz="2400" dirty="0" smtClean="0"/>
              <a:t> </a:t>
            </a:r>
            <a:r>
              <a:rPr lang="en-US" altLang="en-US" sz="2400" dirty="0" err="1" smtClean="0"/>
              <a:t>ini</a:t>
            </a:r>
            <a:r>
              <a:rPr lang="en-US" altLang="en-US" sz="2400" dirty="0" smtClean="0"/>
              <a:t> </a:t>
            </a:r>
            <a:r>
              <a:rPr lang="en-US" altLang="en-US" sz="2400" dirty="0" err="1" smtClean="0"/>
              <a:t>mengijinkan</a:t>
            </a:r>
            <a:r>
              <a:rPr lang="en-US" altLang="en-US" sz="2400" dirty="0" smtClean="0"/>
              <a:t> </a:t>
            </a:r>
            <a:r>
              <a:rPr lang="en-US" altLang="en-US" sz="2400" dirty="0" err="1" smtClean="0"/>
              <a:t>pengguna</a:t>
            </a:r>
            <a:r>
              <a:rPr lang="en-US" altLang="en-US" sz="2400" dirty="0" smtClean="0"/>
              <a:t> </a:t>
            </a:r>
            <a:r>
              <a:rPr lang="en-US" altLang="en-US" sz="2400" dirty="0" err="1" smtClean="0"/>
              <a:t>untuk</a:t>
            </a:r>
            <a:r>
              <a:rPr lang="en-US" altLang="en-US" sz="2400" dirty="0" smtClean="0"/>
              <a:t> </a:t>
            </a:r>
            <a:r>
              <a:rPr lang="en-US" altLang="en-US" sz="2400" dirty="0" err="1" smtClean="0"/>
              <a:t>menggunakan</a:t>
            </a:r>
            <a:r>
              <a:rPr lang="en-US" altLang="en-US" sz="2400" dirty="0" smtClean="0"/>
              <a:t>, </a:t>
            </a:r>
            <a:r>
              <a:rPr lang="en-US" altLang="en-US" sz="2400" dirty="0" err="1" smtClean="0"/>
              <a:t>menyalin</a:t>
            </a:r>
            <a:r>
              <a:rPr lang="en-US" altLang="en-US" sz="2400" dirty="0" smtClean="0"/>
              <a:t> </a:t>
            </a:r>
            <a:r>
              <a:rPr lang="en-US" altLang="en-US" sz="2400" smtClean="0"/>
              <a:t>atau </a:t>
            </a:r>
            <a:r>
              <a:rPr lang="en-US" altLang="en-US" sz="2400" dirty="0" err="1" smtClean="0"/>
              <a:t>menggandakan</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a:t>
            </a:r>
            <a:r>
              <a:rPr lang="en-US" altLang="en-US" sz="2400" dirty="0" err="1" smtClean="0"/>
              <a:t>tersebut</a:t>
            </a:r>
            <a:r>
              <a:rPr lang="en-US" altLang="en-US" sz="2400" dirty="0" smtClean="0"/>
              <a:t> </a:t>
            </a:r>
            <a:r>
              <a:rPr lang="en-US" altLang="en-US" sz="2400" dirty="0" err="1" smtClean="0"/>
              <a:t>secara</a:t>
            </a:r>
            <a:r>
              <a:rPr lang="en-US" altLang="en-US" sz="2400" dirty="0" smtClean="0"/>
              <a:t> </a:t>
            </a:r>
            <a:r>
              <a:rPr lang="en-US" altLang="en-US" sz="2400" dirty="0" err="1" smtClean="0"/>
              <a:t>bebas</a:t>
            </a:r>
            <a:r>
              <a:rPr lang="en-US" altLang="en-US" sz="2400" dirty="0" smtClean="0"/>
              <a:t>.</a:t>
            </a: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Jenis-Jenis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Lisensi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36547" name="Rectangle 3"/>
          <p:cNvSpPr>
            <a:spLocks noGrp="1" noChangeArrowheads="1"/>
          </p:cNvSpPr>
          <p:nvPr>
            <p:ph idx="1"/>
          </p:nvPr>
        </p:nvSpPr>
        <p:spPr>
          <a:xfrm>
            <a:off x="892175" y="1844675"/>
            <a:ext cx="8229600" cy="5257800"/>
          </a:xfrm>
        </p:spPr>
        <p:txBody>
          <a:bodyPr/>
          <a:lstStyle/>
          <a:p>
            <a:pPr eaLnBrk="1" hangingPunct="1">
              <a:lnSpc>
                <a:spcPct val="80000"/>
              </a:lnSpc>
            </a:pPr>
            <a:r>
              <a:rPr lang="en-US" altLang="en-US" sz="2600" smtClean="0"/>
              <a:t>3) Lisensi non-commercial Use</a:t>
            </a:r>
          </a:p>
          <a:p>
            <a:pPr marL="800100" lvl="1" indent="-354013" eaLnBrk="1" hangingPunct="1">
              <a:lnSpc>
                <a:spcPct val="80000"/>
              </a:lnSpc>
              <a:buFont typeface="Wingdings" panose="05000000000000000000" pitchFamily="2" charset="2"/>
              <a:buChar char="ü"/>
            </a:pPr>
            <a:r>
              <a:rPr lang="en-US" altLang="en-US" sz="2600" smtClean="0"/>
              <a:t>Biasanya diperuntukan untuk kalangan pendidikan atau yayasan tertentu dibidang sosial.</a:t>
            </a:r>
          </a:p>
          <a:p>
            <a:pPr marL="800100" lvl="1" indent="-354013" eaLnBrk="1" hangingPunct="1">
              <a:lnSpc>
                <a:spcPct val="80000"/>
              </a:lnSpc>
              <a:buFont typeface="Wingdings" panose="05000000000000000000" pitchFamily="2" charset="2"/>
              <a:buChar char="ü"/>
            </a:pPr>
            <a:r>
              <a:rPr lang="en-US" altLang="en-US" sz="2600" smtClean="0"/>
              <a:t>Sifatnya : gratis tetapi dengan batasan penggunaan tertentu.</a:t>
            </a:r>
          </a:p>
          <a:p>
            <a:pPr marL="800100" lvl="1" indent="-354013" eaLnBrk="1" hangingPunct="1">
              <a:lnSpc>
                <a:spcPct val="80000"/>
              </a:lnSpc>
              <a:buFont typeface="Wingdings" panose="05000000000000000000" pitchFamily="2" charset="2"/>
              <a:buChar char="ü"/>
            </a:pPr>
            <a:r>
              <a:rPr lang="en-US" altLang="en-US" sz="2600" smtClean="0"/>
              <a:t>Contohnya: OS Linux</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Isu-isu</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Pokok</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Komputer</a:t>
            </a:r>
            <a:endParaRPr lang="en-US" sz="3600" b="1" dirty="0" smtClean="0">
              <a:solidFill>
                <a:srgbClr val="002060"/>
              </a:solidFill>
              <a:latin typeface="Verdana" pitchFamily="34" charset="0"/>
            </a:endParaRPr>
          </a:p>
        </p:txBody>
      </p:sp>
      <p:sp>
        <p:nvSpPr>
          <p:cNvPr id="27651" name="Rectangle 3"/>
          <p:cNvSpPr>
            <a:spLocks noGrp="1" noChangeArrowheads="1"/>
          </p:cNvSpPr>
          <p:nvPr>
            <p:ph idx="1"/>
          </p:nvPr>
        </p:nvSpPr>
        <p:spPr>
          <a:xfrm>
            <a:off x="914400" y="1844675"/>
            <a:ext cx="8229600" cy="4895850"/>
          </a:xfrm>
        </p:spPr>
        <p:txBody>
          <a:bodyPr rtlCol="0">
            <a:normAutofit/>
          </a:bodyPr>
          <a:lstStyle/>
          <a:p>
            <a:pPr marL="342900" indent="-342900" eaLnBrk="1" fontAlgn="auto" hangingPunct="1">
              <a:lnSpc>
                <a:spcPct val="80000"/>
              </a:lnSpc>
              <a:buFont typeface="Wingdings" panose="05000000000000000000" pitchFamily="2" charset="2"/>
              <a:buChar char="ü"/>
              <a:defRPr/>
            </a:pPr>
            <a:r>
              <a:rPr lang="en-US" sz="2400" dirty="0" err="1" smtClean="0">
                <a:solidFill>
                  <a:schemeClr val="tx1">
                    <a:lumMod val="75000"/>
                    <a:lumOff val="25000"/>
                  </a:schemeClr>
                </a:solidFill>
              </a:rPr>
              <a:t>Kejahatan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Komputer</a:t>
            </a:r>
            <a:endParaRPr lang="en-US" sz="2400" dirty="0" smtClean="0">
              <a:solidFill>
                <a:schemeClr val="tx1">
                  <a:lumMod val="75000"/>
                  <a:lumOff val="25000"/>
                </a:schemeClr>
              </a:solidFill>
            </a:endParaRPr>
          </a:p>
          <a:p>
            <a:pPr marL="685800" indent="-342900" eaLnBrk="1" fontAlgn="auto" hangingPunct="1">
              <a:lnSpc>
                <a:spcPct val="80000"/>
              </a:lnSpc>
              <a:buFont typeface="Arial" panose="020B0604020202020204" pitchFamily="34" charset="0"/>
              <a:buChar char="•"/>
              <a:defRPr/>
            </a:pPr>
            <a:r>
              <a:rPr lang="en-US" sz="2400" dirty="0" err="1" smtClean="0">
                <a:solidFill>
                  <a:schemeClr val="tx1">
                    <a:lumMod val="75000"/>
                    <a:lumOff val="25000"/>
                  </a:schemeClr>
                </a:solidFill>
              </a:rPr>
              <a:t>Kejahatan</a:t>
            </a:r>
            <a:r>
              <a:rPr lang="en-US" sz="2400" dirty="0" smtClean="0">
                <a:solidFill>
                  <a:schemeClr val="tx1">
                    <a:lumMod val="75000"/>
                    <a:lumOff val="25000"/>
                  </a:schemeClr>
                </a:solidFill>
              </a:rPr>
              <a:t> yang </a:t>
            </a:r>
            <a:r>
              <a:rPr lang="en-US" sz="2400" dirty="0" err="1" smtClean="0">
                <a:solidFill>
                  <a:schemeClr val="tx1">
                    <a:lumMod val="75000"/>
                    <a:lumOff val="25000"/>
                  </a:schemeClr>
                </a:solidFill>
              </a:rPr>
              <a:t>dilakukan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dengan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komputer</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sebagai</a:t>
            </a:r>
            <a:r>
              <a:rPr lang="en-US" sz="2400" dirty="0" smtClean="0">
                <a:solidFill>
                  <a:schemeClr val="tx1">
                    <a:lumMod val="75000"/>
                    <a:lumOff val="25000"/>
                  </a:schemeClr>
                </a:solidFill>
              </a:rPr>
              <a:t> basis </a:t>
            </a:r>
            <a:r>
              <a:rPr lang="en-US" sz="2400" dirty="0" err="1" smtClean="0">
                <a:solidFill>
                  <a:schemeClr val="tx1">
                    <a:lumMod val="75000"/>
                    <a:lumOff val="25000"/>
                  </a:schemeClr>
                </a:solidFill>
              </a:rPr>
              <a:t>teknologinya</a:t>
            </a:r>
            <a:endParaRPr lang="en-US" sz="2400" dirty="0" smtClean="0">
              <a:solidFill>
                <a:schemeClr val="tx1">
                  <a:lumMod val="75000"/>
                  <a:lumOff val="25000"/>
                </a:schemeClr>
              </a:solidFill>
            </a:endParaRPr>
          </a:p>
          <a:p>
            <a:pPr marL="685800" indent="-342900" eaLnBrk="1" fontAlgn="auto" hangingPunct="1">
              <a:lnSpc>
                <a:spcPct val="80000"/>
              </a:lnSpc>
              <a:buFont typeface="Arial" panose="020B0604020202020204" pitchFamily="34" charset="0"/>
              <a:buChar char="•"/>
              <a:defRPr/>
            </a:pPr>
            <a:r>
              <a:rPr lang="en-US" sz="2400" dirty="0" smtClean="0">
                <a:solidFill>
                  <a:schemeClr val="tx1">
                    <a:lumMod val="75000"/>
                    <a:lumOff val="25000"/>
                  </a:schemeClr>
                </a:solidFill>
              </a:rPr>
              <a:t>Virus, spam, </a:t>
            </a:r>
            <a:r>
              <a:rPr lang="en-US" sz="2400" dirty="0" err="1" smtClean="0">
                <a:solidFill>
                  <a:schemeClr val="tx1">
                    <a:lumMod val="75000"/>
                    <a:lumOff val="25000"/>
                  </a:schemeClr>
                </a:solidFill>
              </a:rPr>
              <a:t>penyadapan</a:t>
            </a:r>
            <a:r>
              <a:rPr lang="en-US" sz="2400" dirty="0" smtClean="0">
                <a:solidFill>
                  <a:schemeClr val="tx1">
                    <a:lumMod val="75000"/>
                    <a:lumOff val="25000"/>
                  </a:schemeClr>
                </a:solidFill>
              </a:rPr>
              <a:t>, carding, Denial of Services (</a:t>
            </a:r>
            <a:r>
              <a:rPr lang="en-US" sz="2400" dirty="0" err="1" smtClean="0">
                <a:solidFill>
                  <a:schemeClr val="tx1">
                    <a:lumMod val="75000"/>
                    <a:lumOff val="25000"/>
                  </a:schemeClr>
                </a:solidFill>
              </a:rPr>
              <a:t>DoS</a:t>
            </a:r>
            <a:r>
              <a:rPr lang="en-US" sz="2400" dirty="0" smtClean="0">
                <a:solidFill>
                  <a:schemeClr val="tx1">
                    <a:lumMod val="75000"/>
                    <a:lumOff val="25000"/>
                  </a:schemeClr>
                </a:solidFill>
              </a:rPr>
              <a:t>)/</a:t>
            </a:r>
            <a:r>
              <a:rPr lang="en-US" sz="2400" dirty="0" err="1" smtClean="0">
                <a:solidFill>
                  <a:schemeClr val="tx1">
                    <a:lumMod val="75000"/>
                    <a:lumOff val="25000"/>
                  </a:schemeClr>
                </a:solidFill>
              </a:rPr>
              <a:t>melumpuhkan</a:t>
            </a:r>
            <a:r>
              <a:rPr lang="en-US" sz="2400" dirty="0" smtClean="0">
                <a:solidFill>
                  <a:schemeClr val="tx1">
                    <a:lumMod val="75000"/>
                    <a:lumOff val="25000"/>
                  </a:schemeClr>
                </a:solidFill>
              </a:rPr>
              <a:t> target</a:t>
            </a:r>
          </a:p>
          <a:p>
            <a:pPr marL="342900" indent="0" eaLnBrk="1" fontAlgn="auto" hangingPunct="1">
              <a:lnSpc>
                <a:spcPct val="80000"/>
              </a:lnSpc>
              <a:buFont typeface="Calibri" panose="020F0502020204030204" pitchFamily="34" charset="0"/>
              <a:buNone/>
              <a:defRPr/>
            </a:pPr>
            <a:endParaRPr lang="en-US" sz="2400" dirty="0" smtClean="0">
              <a:solidFill>
                <a:schemeClr val="tx1">
                  <a:lumMod val="75000"/>
                  <a:lumOff val="25000"/>
                </a:schemeClr>
              </a:solidFill>
            </a:endParaRPr>
          </a:p>
          <a:p>
            <a:pPr marL="342900" indent="-342900" eaLnBrk="1" fontAlgn="auto" hangingPunct="1">
              <a:lnSpc>
                <a:spcPct val="80000"/>
              </a:lnSpc>
              <a:buFont typeface="Wingdings" panose="05000000000000000000" pitchFamily="2" charset="2"/>
              <a:buChar char="ü"/>
              <a:defRPr/>
            </a:pPr>
            <a:r>
              <a:rPr lang="en-US" sz="2400" i="1" dirty="0" smtClean="0">
                <a:solidFill>
                  <a:schemeClr val="tx1">
                    <a:lumMod val="75000"/>
                    <a:lumOff val="25000"/>
                  </a:schemeClr>
                </a:solidFill>
              </a:rPr>
              <a:t>Cyber ethics</a:t>
            </a:r>
          </a:p>
          <a:p>
            <a:pPr marL="628650" indent="-285750" eaLnBrk="1" fontAlgn="auto" hangingPunct="1">
              <a:lnSpc>
                <a:spcPct val="80000"/>
              </a:lnSpc>
              <a:buFont typeface="Arial" panose="020B0604020202020204" pitchFamily="34" charset="0"/>
              <a:buChar char="•"/>
              <a:defRPr/>
            </a:pPr>
            <a:r>
              <a:rPr lang="en-US" sz="2400" dirty="0" err="1" smtClean="0">
                <a:solidFill>
                  <a:schemeClr val="tx1">
                    <a:lumMod val="75000"/>
                    <a:lumOff val="25000"/>
                  </a:schemeClr>
                </a:solidFill>
              </a:rPr>
              <a:t>Implikasi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dari</a:t>
            </a:r>
            <a:r>
              <a:rPr lang="en-US" sz="2400" dirty="0" smtClean="0">
                <a:solidFill>
                  <a:schemeClr val="tx1">
                    <a:lumMod val="75000"/>
                    <a:lumOff val="25000"/>
                  </a:schemeClr>
                </a:solidFill>
              </a:rPr>
              <a:t> INTERNET (</a:t>
            </a:r>
            <a:r>
              <a:rPr lang="en-US" sz="2400" dirty="0" err="1" smtClean="0">
                <a:solidFill>
                  <a:schemeClr val="tx1">
                    <a:lumMod val="75000"/>
                    <a:lumOff val="25000"/>
                  </a:schemeClr>
                </a:solidFill>
              </a:rPr>
              <a:t>Interconection</a:t>
            </a:r>
            <a:r>
              <a:rPr lang="en-US" sz="2400" dirty="0" smtClean="0">
                <a:solidFill>
                  <a:schemeClr val="tx1">
                    <a:lumMod val="75000"/>
                    <a:lumOff val="25000"/>
                  </a:schemeClr>
                </a:solidFill>
              </a:rPr>
              <a:t> Networking), </a:t>
            </a:r>
            <a:r>
              <a:rPr lang="en-US" sz="2400" dirty="0" err="1" smtClean="0">
                <a:solidFill>
                  <a:schemeClr val="tx1">
                    <a:lumMod val="75000"/>
                    <a:lumOff val="25000"/>
                  </a:schemeClr>
                </a:solidFill>
              </a:rPr>
              <a:t>memungkinkan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pengguna</a:t>
            </a:r>
            <a:r>
              <a:rPr lang="en-US" sz="2400" dirty="0" smtClean="0">
                <a:solidFill>
                  <a:schemeClr val="tx1">
                    <a:lumMod val="75000"/>
                    <a:lumOff val="25000"/>
                  </a:schemeClr>
                </a:solidFill>
              </a:rPr>
              <a:t> IT </a:t>
            </a:r>
            <a:r>
              <a:rPr lang="en-US" sz="2400" dirty="0" err="1" smtClean="0">
                <a:solidFill>
                  <a:schemeClr val="tx1">
                    <a:lumMod val="75000"/>
                    <a:lumOff val="25000"/>
                  </a:schemeClr>
                </a:solidFill>
              </a:rPr>
              <a:t>semakin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meluas</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tak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terpetakan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tak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teridentifikasi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dalam</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dunia</a:t>
            </a:r>
            <a:r>
              <a:rPr lang="en-US" sz="2400" dirty="0" smtClean="0">
                <a:solidFill>
                  <a:schemeClr val="tx1">
                    <a:lumMod val="75000"/>
                    <a:lumOff val="25000"/>
                  </a:schemeClr>
                </a:solidFill>
              </a:rPr>
              <a:t> </a:t>
            </a:r>
            <a:r>
              <a:rPr lang="en-US" sz="2400" i="1" dirty="0" err="1" smtClean="0">
                <a:solidFill>
                  <a:schemeClr val="tx1">
                    <a:lumMod val="75000"/>
                    <a:lumOff val="25000"/>
                  </a:schemeClr>
                </a:solidFill>
              </a:rPr>
              <a:t>anonymouse</a:t>
            </a:r>
            <a:r>
              <a:rPr lang="en-US" sz="2400" i="1" dirty="0" smtClean="0">
                <a:solidFill>
                  <a:schemeClr val="tx1">
                    <a:lumMod val="75000"/>
                    <a:lumOff val="25000"/>
                  </a:schemeClr>
                </a:solidFill>
              </a:rPr>
              <a:t>.</a:t>
            </a:r>
          </a:p>
          <a:p>
            <a:pPr marL="628650" indent="-285750" eaLnBrk="1" fontAlgn="auto" hangingPunct="1">
              <a:lnSpc>
                <a:spcPct val="80000"/>
              </a:lnSpc>
              <a:buFont typeface="Arial" panose="020B0604020202020204" pitchFamily="34" charset="0"/>
              <a:buChar char="•"/>
              <a:defRPr/>
            </a:pPr>
            <a:r>
              <a:rPr lang="en-US" sz="2400" dirty="0" err="1" smtClean="0">
                <a:solidFill>
                  <a:schemeClr val="tx1">
                    <a:lumMod val="75000"/>
                    <a:lumOff val="25000"/>
                  </a:schemeClr>
                </a:solidFill>
              </a:rPr>
              <a:t>Diperlukan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adanya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aturan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tak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tertulis</a:t>
            </a:r>
            <a:r>
              <a:rPr lang="en-US" sz="2400" dirty="0" smtClean="0">
                <a:solidFill>
                  <a:schemeClr val="tx1">
                    <a:lumMod val="75000"/>
                    <a:lumOff val="25000"/>
                  </a:schemeClr>
                </a:solidFill>
              </a:rPr>
              <a:t> </a:t>
            </a:r>
            <a:r>
              <a:rPr lang="en-US" sz="2400" dirty="0" smtClean="0">
                <a:solidFill>
                  <a:schemeClr val="tx1">
                    <a:lumMod val="75000"/>
                    <a:lumOff val="25000"/>
                  </a:schemeClr>
                </a:solidFill>
                <a:sym typeface="Wingdings" pitchFamily="2" charset="2"/>
              </a:rPr>
              <a:t> </a:t>
            </a:r>
            <a:r>
              <a:rPr lang="en-US" sz="2400" dirty="0" err="1" smtClean="0">
                <a:solidFill>
                  <a:schemeClr val="tx1">
                    <a:lumMod val="75000"/>
                    <a:lumOff val="25000"/>
                  </a:schemeClr>
                </a:solidFill>
                <a:sym typeface="Wingdings" pitchFamily="2" charset="2"/>
              </a:rPr>
              <a:t>Netiket</a:t>
            </a:r>
            <a:r>
              <a:rPr lang="en-US" sz="2400" dirty="0" smtClean="0">
                <a:solidFill>
                  <a:schemeClr val="tx1">
                    <a:lumMod val="75000"/>
                    <a:lumOff val="25000"/>
                  </a:schemeClr>
                </a:solidFill>
                <a:sym typeface="Wingdings" pitchFamily="2" charset="2"/>
              </a:rPr>
              <a:t>, Emoticon</a:t>
            </a:r>
            <a:endParaRPr lang="en-US" sz="2400" dirty="0" smtClean="0">
              <a:solidFill>
                <a:schemeClr val="tx1">
                  <a:lumMod val="75000"/>
                  <a:lumOff val="25000"/>
                </a:schemeClr>
              </a:solidFill>
            </a:endParaRPr>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3"/>
          <p:cNvSpPr>
            <a:spLocks noGrp="1" noChangeArrowheads="1"/>
          </p:cNvSpPr>
          <p:nvPr>
            <p:ph idx="1"/>
          </p:nvPr>
        </p:nvSpPr>
        <p:spPr>
          <a:xfrm>
            <a:off x="827088" y="1844675"/>
            <a:ext cx="8229600" cy="6248400"/>
          </a:xfrm>
        </p:spPr>
        <p:txBody>
          <a:bodyPr/>
          <a:lstStyle/>
          <a:p>
            <a:pPr eaLnBrk="1" hangingPunct="1">
              <a:lnSpc>
                <a:spcPct val="80000"/>
              </a:lnSpc>
              <a:defRPr/>
            </a:pPr>
            <a:r>
              <a:rPr lang="en-US" altLang="en-US" sz="2400" dirty="0" smtClean="0"/>
              <a:t>4) </a:t>
            </a:r>
            <a:r>
              <a:rPr lang="en-US" altLang="en-US" sz="2400" dirty="0" err="1" smtClean="0"/>
              <a:t>Lisensi</a:t>
            </a:r>
            <a:r>
              <a:rPr lang="en-US" altLang="en-US" sz="2400" dirty="0" smtClean="0"/>
              <a:t> Shareware</a:t>
            </a:r>
          </a:p>
          <a:p>
            <a:pPr marL="685800" lvl="1" indent="-285750" eaLnBrk="1" hangingPunct="1">
              <a:lnSpc>
                <a:spcPct val="80000"/>
              </a:lnSpc>
              <a:buFont typeface="Wingdings" panose="05000000000000000000" pitchFamily="2" charset="2"/>
              <a:buChar char="ü"/>
              <a:defRPr/>
            </a:pPr>
            <a:r>
              <a:rPr lang="en-US" altLang="en-US" sz="2400" dirty="0" err="1" smtClean="0"/>
              <a:t>Mengijinkan</a:t>
            </a:r>
            <a:r>
              <a:rPr lang="en-US" altLang="en-US" sz="2400" dirty="0" smtClean="0"/>
              <a:t> </a:t>
            </a:r>
            <a:r>
              <a:rPr lang="en-US" altLang="en-US" sz="2400" dirty="0" err="1" smtClean="0"/>
              <a:t>pemakainya</a:t>
            </a:r>
            <a:r>
              <a:rPr lang="en-US" altLang="en-US" sz="2400" dirty="0" smtClean="0"/>
              <a:t> </a:t>
            </a:r>
            <a:r>
              <a:rPr lang="en-US" altLang="en-US" sz="2400" dirty="0" err="1" smtClean="0"/>
              <a:t>untuk</a:t>
            </a:r>
            <a:r>
              <a:rPr lang="en-US" altLang="en-US" sz="2400" dirty="0" smtClean="0"/>
              <a:t> </a:t>
            </a:r>
            <a:r>
              <a:rPr lang="en-US" altLang="en-US" sz="2400" dirty="0" err="1" smtClean="0"/>
              <a:t>menggunakan</a:t>
            </a:r>
            <a:r>
              <a:rPr lang="en-US" altLang="en-US" sz="2400" dirty="0" smtClean="0"/>
              <a:t>, </a:t>
            </a:r>
            <a:r>
              <a:rPr lang="en-US" altLang="en-US" sz="2400" dirty="0" err="1" smtClean="0"/>
              <a:t>menyalin</a:t>
            </a:r>
            <a:r>
              <a:rPr lang="en-US" altLang="en-US" sz="2400" dirty="0" smtClean="0"/>
              <a:t>, </a:t>
            </a:r>
            <a:r>
              <a:rPr lang="en-US" altLang="en-US" sz="2400" dirty="0" err="1" smtClean="0"/>
              <a:t>atau</a:t>
            </a:r>
            <a:r>
              <a:rPr lang="en-US" altLang="en-US" sz="2400" dirty="0" smtClean="0"/>
              <a:t> </a:t>
            </a:r>
            <a:r>
              <a:rPr lang="en-US" altLang="en-US" sz="2400" dirty="0" err="1" smtClean="0"/>
              <a:t>menggandakan</a:t>
            </a:r>
            <a:r>
              <a:rPr lang="en-US" altLang="en-US" sz="2400" dirty="0" smtClean="0"/>
              <a:t> </a:t>
            </a:r>
            <a:r>
              <a:rPr lang="en-US" altLang="en-US" sz="2400" dirty="0" err="1" smtClean="0"/>
              <a:t>tanpa</a:t>
            </a:r>
            <a:r>
              <a:rPr lang="en-US" altLang="en-US" sz="2400" dirty="0" smtClean="0"/>
              <a:t> </a:t>
            </a:r>
            <a:r>
              <a:rPr lang="en-US" altLang="en-US" sz="2400" dirty="0" err="1" smtClean="0"/>
              <a:t>harus</a:t>
            </a:r>
            <a:r>
              <a:rPr lang="en-US" altLang="en-US" sz="2400" dirty="0" smtClean="0"/>
              <a:t> </a:t>
            </a:r>
            <a:r>
              <a:rPr lang="en-US" altLang="en-US" sz="2400" dirty="0" err="1" smtClean="0"/>
              <a:t>meminta</a:t>
            </a:r>
            <a:r>
              <a:rPr lang="en-US" altLang="en-US" sz="2400" dirty="0" smtClean="0"/>
              <a:t> </a:t>
            </a:r>
            <a:r>
              <a:rPr lang="en-US" altLang="en-US" sz="2400" dirty="0" err="1" smtClean="0"/>
              <a:t>izin</a:t>
            </a:r>
            <a:r>
              <a:rPr lang="en-US" altLang="en-US" sz="2400" dirty="0" smtClean="0"/>
              <a:t> </a:t>
            </a:r>
            <a:r>
              <a:rPr lang="en-US" altLang="en-US" sz="2400" dirty="0" err="1" smtClean="0"/>
              <a:t>pemegang</a:t>
            </a:r>
            <a:r>
              <a:rPr lang="en-US" altLang="en-US" sz="2400" dirty="0" smtClean="0"/>
              <a:t> </a:t>
            </a:r>
            <a:r>
              <a:rPr lang="en-US" altLang="en-US" sz="2400" dirty="0" err="1" smtClean="0"/>
              <a:t>hak</a:t>
            </a:r>
            <a:r>
              <a:rPr lang="en-US" altLang="en-US" sz="2400" dirty="0" smtClean="0"/>
              <a:t> </a:t>
            </a:r>
            <a:r>
              <a:rPr lang="en-US" altLang="en-US" sz="2400" dirty="0" err="1" smtClean="0"/>
              <a:t>cipta</a:t>
            </a:r>
            <a:r>
              <a:rPr lang="en-US" altLang="en-US" sz="2400" dirty="0" smtClean="0"/>
              <a:t>.</a:t>
            </a:r>
          </a:p>
          <a:p>
            <a:pPr marL="685800" lvl="1" indent="-285750" eaLnBrk="1" hangingPunct="1">
              <a:lnSpc>
                <a:spcPct val="80000"/>
              </a:lnSpc>
              <a:buFont typeface="Wingdings" panose="05000000000000000000" pitchFamily="2" charset="2"/>
              <a:buChar char="ü"/>
              <a:defRPr/>
            </a:pPr>
            <a:r>
              <a:rPr lang="en-US" altLang="en-US" sz="2400" dirty="0" err="1" smtClean="0"/>
              <a:t>Berbeda</a:t>
            </a:r>
            <a:r>
              <a:rPr lang="en-US" altLang="en-US" sz="2400" dirty="0" smtClean="0"/>
              <a:t> </a:t>
            </a:r>
            <a:r>
              <a:rPr lang="en-US" altLang="en-US" sz="2400" dirty="0" err="1" smtClean="0"/>
              <a:t>dengan</a:t>
            </a:r>
            <a:r>
              <a:rPr lang="en-US" altLang="en-US" sz="2400" dirty="0" smtClean="0"/>
              <a:t> trial software, </a:t>
            </a:r>
            <a:r>
              <a:rPr lang="en-US" altLang="en-US" sz="2400" dirty="0" err="1" smtClean="0"/>
              <a:t>lisensi</a:t>
            </a:r>
            <a:r>
              <a:rPr lang="en-US" altLang="en-US" sz="2400" dirty="0" smtClean="0"/>
              <a:t> </a:t>
            </a:r>
            <a:r>
              <a:rPr lang="en-US" altLang="en-US" sz="2400" dirty="0" err="1" smtClean="0"/>
              <a:t>ini</a:t>
            </a:r>
            <a:r>
              <a:rPr lang="en-US" altLang="en-US" sz="2400" dirty="0" smtClean="0"/>
              <a:t> </a:t>
            </a:r>
            <a:r>
              <a:rPr lang="en-US" altLang="en-US" sz="2400" dirty="0" err="1" smtClean="0"/>
              <a:t>tidak</a:t>
            </a:r>
            <a:r>
              <a:rPr lang="en-US" altLang="en-US" sz="2400" dirty="0" smtClean="0"/>
              <a:t> </a:t>
            </a:r>
            <a:r>
              <a:rPr lang="en-US" altLang="en-US" sz="2400" dirty="0" err="1" smtClean="0"/>
              <a:t>dibatasi</a:t>
            </a:r>
            <a:r>
              <a:rPr lang="en-US" altLang="en-US" sz="2400" dirty="0" smtClean="0"/>
              <a:t> </a:t>
            </a:r>
            <a:r>
              <a:rPr lang="en-US" altLang="en-US" sz="2400" dirty="0" err="1" smtClean="0"/>
              <a:t>oleh</a:t>
            </a:r>
            <a:r>
              <a:rPr lang="en-US" altLang="en-US" sz="2400" dirty="0" smtClean="0"/>
              <a:t> </a:t>
            </a:r>
            <a:r>
              <a:rPr lang="en-US" altLang="en-US" sz="2400" dirty="0" err="1" smtClean="0"/>
              <a:t>batas</a:t>
            </a:r>
            <a:r>
              <a:rPr lang="en-US" altLang="en-US" sz="2400" dirty="0" smtClean="0"/>
              <a:t> </a:t>
            </a:r>
            <a:r>
              <a:rPr lang="en-US" altLang="en-US" sz="2400" dirty="0" err="1" smtClean="0"/>
              <a:t>waktu</a:t>
            </a:r>
            <a:r>
              <a:rPr lang="en-US" altLang="en-US" sz="2400" dirty="0" smtClean="0"/>
              <a:t> </a:t>
            </a:r>
            <a:r>
              <a:rPr lang="en-US" altLang="en-US" sz="2400" dirty="0" err="1" smtClean="0"/>
              <a:t>dan</a:t>
            </a:r>
            <a:r>
              <a:rPr lang="en-US" altLang="en-US" sz="2400" dirty="0" smtClean="0"/>
              <a:t> </a:t>
            </a:r>
            <a:r>
              <a:rPr lang="en-US" altLang="en-US" sz="2400" dirty="0" err="1" smtClean="0"/>
              <a:t>memiliki</a:t>
            </a:r>
            <a:r>
              <a:rPr lang="en-US" altLang="en-US" sz="2400" dirty="0" smtClean="0"/>
              <a:t> feature yang </a:t>
            </a:r>
            <a:r>
              <a:rPr lang="en-US" altLang="en-US" sz="2400" dirty="0" err="1" smtClean="0"/>
              <a:t>lengkap</a:t>
            </a:r>
            <a:r>
              <a:rPr lang="en-US" altLang="en-US" sz="2400" dirty="0" smtClean="0"/>
              <a:t>.</a:t>
            </a:r>
          </a:p>
          <a:p>
            <a:pPr marL="685800" lvl="1" indent="-285750" eaLnBrk="1" hangingPunct="1">
              <a:lnSpc>
                <a:spcPct val="80000"/>
              </a:lnSpc>
              <a:buFont typeface="Wingdings" panose="05000000000000000000" pitchFamily="2" charset="2"/>
              <a:buChar char="ü"/>
              <a:defRPr/>
            </a:pPr>
            <a:r>
              <a:rPr lang="en-US" altLang="en-US" sz="2400" dirty="0" err="1" smtClean="0"/>
              <a:t>Contoh</a:t>
            </a:r>
            <a:r>
              <a:rPr lang="en-US" altLang="en-US" sz="2400" dirty="0" smtClean="0"/>
              <a:t>: </a:t>
            </a:r>
            <a:r>
              <a:rPr lang="en-US" altLang="en-US" sz="2400" dirty="0" err="1" smtClean="0"/>
              <a:t>winzip</a:t>
            </a:r>
            <a:endParaRPr lang="en-US" altLang="en-US" sz="2400" dirty="0" smtClean="0"/>
          </a:p>
          <a:p>
            <a:pPr lvl="1" eaLnBrk="1" hangingPunct="1">
              <a:lnSpc>
                <a:spcPct val="80000"/>
              </a:lnSpc>
              <a:defRPr/>
            </a:pPr>
            <a:endParaRPr lang="en-US" altLang="en-US" sz="2400" dirty="0" smtClean="0"/>
          </a:p>
          <a:p>
            <a:pPr eaLnBrk="1" hangingPunct="1">
              <a:lnSpc>
                <a:spcPct val="80000"/>
              </a:lnSpc>
              <a:defRPr/>
            </a:pPr>
            <a:r>
              <a:rPr lang="en-US" altLang="en-US" sz="2400" dirty="0" smtClean="0"/>
              <a:t>5) </a:t>
            </a:r>
            <a:r>
              <a:rPr lang="en-US" altLang="en-US" sz="2400" dirty="0" err="1" smtClean="0"/>
              <a:t>Lisensi</a:t>
            </a:r>
            <a:r>
              <a:rPr lang="en-US" altLang="en-US" sz="2400" dirty="0" smtClean="0"/>
              <a:t> Freeware</a:t>
            </a:r>
          </a:p>
          <a:p>
            <a:pPr marL="685800" lvl="1" indent="-285750" eaLnBrk="1" hangingPunct="1">
              <a:lnSpc>
                <a:spcPct val="80000"/>
              </a:lnSpc>
              <a:buFont typeface="Wingdings" panose="05000000000000000000" pitchFamily="2" charset="2"/>
              <a:buChar char="ü"/>
              <a:defRPr/>
            </a:pPr>
            <a:r>
              <a:rPr lang="en-US" altLang="en-US" sz="2400" dirty="0" err="1" smtClean="0"/>
              <a:t>Biasanya</a:t>
            </a:r>
            <a:r>
              <a:rPr lang="en-US" altLang="en-US" sz="2400" dirty="0" smtClean="0"/>
              <a:t> </a:t>
            </a:r>
            <a:r>
              <a:rPr lang="en-US" altLang="en-US" sz="2400" dirty="0" err="1" smtClean="0"/>
              <a:t>ditemui</a:t>
            </a:r>
            <a:r>
              <a:rPr lang="en-US" altLang="en-US" sz="2400" dirty="0" smtClean="0"/>
              <a:t> </a:t>
            </a:r>
            <a:r>
              <a:rPr lang="en-US" altLang="en-US" sz="2400" dirty="0" err="1" smtClean="0"/>
              <a:t>pada</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yang </a:t>
            </a:r>
            <a:r>
              <a:rPr lang="en-US" altLang="en-US" sz="2400" dirty="0" err="1" smtClean="0"/>
              <a:t>bersifat</a:t>
            </a:r>
            <a:r>
              <a:rPr lang="en-US" altLang="en-US" sz="2400" dirty="0" smtClean="0"/>
              <a:t> </a:t>
            </a:r>
            <a:r>
              <a:rPr lang="en-US" altLang="en-US" sz="2400" dirty="0" err="1" smtClean="0"/>
              <a:t>mendukung</a:t>
            </a:r>
            <a:r>
              <a:rPr lang="en-US" altLang="en-US" sz="2400" dirty="0" smtClean="0"/>
              <a:t> </a:t>
            </a:r>
            <a:r>
              <a:rPr lang="en-US" altLang="en-US" sz="2400" dirty="0" err="1" smtClean="0"/>
              <a:t>atau</a:t>
            </a:r>
            <a:r>
              <a:rPr lang="en-US" altLang="en-US" sz="2400" dirty="0" smtClean="0"/>
              <a:t> </a:t>
            </a:r>
            <a:r>
              <a:rPr lang="en-US" altLang="en-US" sz="2400" dirty="0" err="1" smtClean="0"/>
              <a:t>memberikan</a:t>
            </a:r>
            <a:r>
              <a:rPr lang="en-US" altLang="en-US" sz="2400" dirty="0" smtClean="0"/>
              <a:t> </a:t>
            </a:r>
            <a:r>
              <a:rPr lang="en-US" altLang="en-US" sz="2400" dirty="0" err="1" smtClean="0"/>
              <a:t>fasilitas</a:t>
            </a:r>
            <a:r>
              <a:rPr lang="en-US" altLang="en-US" sz="2400" dirty="0" smtClean="0"/>
              <a:t> </a:t>
            </a:r>
            <a:r>
              <a:rPr lang="en-US" altLang="en-US" sz="2400" dirty="0" err="1" smtClean="0"/>
              <a:t>tambahan</a:t>
            </a:r>
            <a:r>
              <a:rPr lang="en-US" altLang="en-US" sz="2400" dirty="0" smtClean="0"/>
              <a:t>.</a:t>
            </a:r>
          </a:p>
          <a:p>
            <a:pPr marL="685800" lvl="1" indent="-285750" eaLnBrk="1" hangingPunct="1">
              <a:lnSpc>
                <a:spcPct val="80000"/>
              </a:lnSpc>
              <a:buFont typeface="Wingdings" panose="05000000000000000000" pitchFamily="2" charset="2"/>
              <a:buChar char="ü"/>
              <a:defRPr/>
            </a:pPr>
            <a:r>
              <a:rPr lang="en-US" altLang="en-US" sz="2400" dirty="0" err="1" smtClean="0"/>
              <a:t>Contohnya</a:t>
            </a:r>
            <a:r>
              <a:rPr lang="en-US" altLang="en-US" sz="2400" dirty="0" smtClean="0"/>
              <a:t>: plug in yang </a:t>
            </a:r>
            <a:r>
              <a:rPr lang="en-US" altLang="en-US" sz="2400" dirty="0" err="1" smtClean="0"/>
              <a:t>biasa</a:t>
            </a:r>
            <a:r>
              <a:rPr lang="en-US" altLang="en-US" sz="2400" dirty="0" smtClean="0"/>
              <a:t> </a:t>
            </a:r>
            <a:r>
              <a:rPr lang="en-US" altLang="en-US" sz="2400" dirty="0" err="1" smtClean="0"/>
              <a:t>menempel</a:t>
            </a:r>
            <a:r>
              <a:rPr lang="en-US" altLang="en-US" sz="2400" dirty="0" smtClean="0"/>
              <a:t> </a:t>
            </a:r>
            <a:r>
              <a:rPr lang="en-US" altLang="en-US" sz="2400" dirty="0" err="1" smtClean="0"/>
              <a:t>pada</a:t>
            </a:r>
            <a:r>
              <a:rPr lang="en-US" altLang="en-US" sz="2400" dirty="0" smtClean="0"/>
              <a:t> eye candy </a:t>
            </a:r>
            <a:r>
              <a:rPr lang="en-US" altLang="en-US" sz="2400" dirty="0" err="1" smtClean="0"/>
              <a:t>pada</a:t>
            </a:r>
            <a:r>
              <a:rPr lang="en-US" altLang="en-US" sz="2400" dirty="0" smtClean="0"/>
              <a:t> adobe </a:t>
            </a:r>
            <a:r>
              <a:rPr lang="en-US" altLang="en-US" sz="2400" dirty="0" err="1" smtClean="0"/>
              <a:t>photoshop</a:t>
            </a:r>
            <a:endParaRPr lang="en-US" altLang="en-US" sz="2400" dirty="0" smtClean="0"/>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Jenis-Jenis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Lisensi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(4)</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Rectangle 3"/>
          <p:cNvSpPr>
            <a:spLocks noGrp="1" noChangeArrowheads="1"/>
          </p:cNvSpPr>
          <p:nvPr>
            <p:ph idx="1"/>
          </p:nvPr>
        </p:nvSpPr>
        <p:spPr>
          <a:xfrm>
            <a:off x="827088" y="1844675"/>
            <a:ext cx="8229600" cy="6248400"/>
          </a:xfrm>
        </p:spPr>
        <p:txBody>
          <a:bodyPr/>
          <a:lstStyle/>
          <a:p>
            <a:pPr eaLnBrk="1" hangingPunct="1">
              <a:lnSpc>
                <a:spcPct val="80000"/>
              </a:lnSpc>
              <a:defRPr/>
            </a:pPr>
            <a:r>
              <a:rPr lang="en-US" altLang="en-US" sz="2400" dirty="0" smtClean="0"/>
              <a:t>6) </a:t>
            </a:r>
            <a:r>
              <a:rPr lang="en-US" altLang="en-US" sz="2400" dirty="0" err="1" smtClean="0"/>
              <a:t>Lisensi</a:t>
            </a:r>
            <a:r>
              <a:rPr lang="en-US" altLang="en-US" sz="2400" dirty="0" smtClean="0"/>
              <a:t> Royalty-free Binaries</a:t>
            </a:r>
          </a:p>
          <a:p>
            <a:pPr marL="685800" lvl="1" indent="-342900" eaLnBrk="1" hangingPunct="1">
              <a:lnSpc>
                <a:spcPct val="80000"/>
              </a:lnSpc>
              <a:buFont typeface="Wingdings" panose="05000000000000000000" pitchFamily="2" charset="2"/>
              <a:buChar char="ü"/>
              <a:defRPr/>
            </a:pPr>
            <a:r>
              <a:rPr lang="en-US" altLang="en-US" sz="2400" dirty="0" err="1" smtClean="0"/>
              <a:t>Sama</a:t>
            </a:r>
            <a:r>
              <a:rPr lang="en-US" altLang="en-US" sz="2400" dirty="0" smtClean="0"/>
              <a:t> </a:t>
            </a:r>
            <a:r>
              <a:rPr lang="en-US" altLang="en-US" sz="2400" dirty="0" err="1" smtClean="0"/>
              <a:t>dengan</a:t>
            </a:r>
            <a:r>
              <a:rPr lang="en-US" altLang="en-US" sz="2400" dirty="0" smtClean="0"/>
              <a:t> </a:t>
            </a:r>
            <a:r>
              <a:rPr lang="en-US" altLang="en-US" sz="2400" dirty="0" err="1" smtClean="0"/>
              <a:t>lisensi</a:t>
            </a:r>
            <a:r>
              <a:rPr lang="en-US" altLang="en-US" sz="2400" dirty="0" smtClean="0"/>
              <a:t> freeware</a:t>
            </a:r>
          </a:p>
          <a:p>
            <a:pPr marL="685800" lvl="1" indent="-342900" eaLnBrk="1" hangingPunct="1">
              <a:lnSpc>
                <a:spcPct val="80000"/>
              </a:lnSpc>
              <a:buFont typeface="Wingdings" panose="05000000000000000000" pitchFamily="2" charset="2"/>
              <a:buChar char="ü"/>
              <a:defRPr/>
            </a:pPr>
            <a:r>
              <a:rPr lang="en-US" altLang="en-US" sz="2400" dirty="0" err="1" smtClean="0"/>
              <a:t>hanya</a:t>
            </a:r>
            <a:r>
              <a:rPr lang="en-US" altLang="en-US" sz="2400" dirty="0" smtClean="0"/>
              <a:t> </a:t>
            </a:r>
            <a:r>
              <a:rPr lang="en-US" altLang="en-US" sz="2400" dirty="0" err="1" smtClean="0"/>
              <a:t>saja</a:t>
            </a:r>
            <a:r>
              <a:rPr lang="en-US" altLang="en-US" sz="2400" dirty="0" smtClean="0"/>
              <a:t> </a:t>
            </a:r>
            <a:r>
              <a:rPr lang="en-US" altLang="en-US" sz="2400" dirty="0" err="1" smtClean="0"/>
              <a:t>produk</a:t>
            </a:r>
            <a:r>
              <a:rPr lang="en-US" altLang="en-US" sz="2400" dirty="0" smtClean="0"/>
              <a:t> yang </a:t>
            </a:r>
            <a:r>
              <a:rPr lang="en-US" altLang="en-US" sz="2400" dirty="0" err="1" smtClean="0"/>
              <a:t>ditawarkan</a:t>
            </a:r>
            <a:r>
              <a:rPr lang="en-US" altLang="en-US" sz="2400" dirty="0" smtClean="0"/>
              <a:t> </a:t>
            </a:r>
            <a:r>
              <a:rPr lang="en-US" altLang="en-US" sz="2400" dirty="0" err="1" smtClean="0"/>
              <a:t>adalah</a:t>
            </a:r>
            <a:r>
              <a:rPr lang="en-US" altLang="en-US" sz="2400" dirty="0" smtClean="0"/>
              <a:t> library yang </a:t>
            </a:r>
            <a:r>
              <a:rPr lang="en-US" altLang="en-US" sz="2400" dirty="0" err="1" smtClean="0"/>
              <a:t>berfungsi</a:t>
            </a:r>
            <a:r>
              <a:rPr lang="en-US" altLang="en-US" sz="2400" dirty="0" smtClean="0"/>
              <a:t> </a:t>
            </a:r>
            <a:r>
              <a:rPr lang="en-US" altLang="en-US" sz="2400" dirty="0" err="1" smtClean="0"/>
              <a:t>melengkapi</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yang </a:t>
            </a:r>
            <a:r>
              <a:rPr lang="en-US" altLang="en-US" sz="2400" dirty="0" err="1" smtClean="0"/>
              <a:t>sudah</a:t>
            </a:r>
            <a:r>
              <a:rPr lang="en-US" altLang="en-US" sz="2400" dirty="0" smtClean="0"/>
              <a:t> </a:t>
            </a:r>
            <a:r>
              <a:rPr lang="en-US" altLang="en-US" sz="2400" dirty="0" err="1" smtClean="0"/>
              <a:t>ada</a:t>
            </a:r>
            <a:r>
              <a:rPr lang="en-US" altLang="en-US" sz="2400" dirty="0" smtClean="0"/>
              <a:t> </a:t>
            </a:r>
            <a:r>
              <a:rPr lang="en-US" altLang="en-US" sz="2400" dirty="0" err="1" smtClean="0"/>
              <a:t>dan</a:t>
            </a:r>
            <a:r>
              <a:rPr lang="en-US" altLang="en-US" sz="2400" dirty="0" smtClean="0"/>
              <a:t> </a:t>
            </a:r>
            <a:r>
              <a:rPr lang="en-US" altLang="en-US" sz="2400" dirty="0" err="1" smtClean="0"/>
              <a:t>bukan</a:t>
            </a:r>
            <a:r>
              <a:rPr lang="en-US" altLang="en-US" sz="2400" dirty="0" smtClean="0"/>
              <a:t> </a:t>
            </a:r>
            <a:r>
              <a:rPr lang="en-US" altLang="en-US" sz="2400" dirty="0" err="1" smtClean="0"/>
              <a:t>merupakan</a:t>
            </a:r>
            <a:r>
              <a:rPr lang="en-US" altLang="en-US" sz="2400" dirty="0" smtClean="0"/>
              <a:t> </a:t>
            </a:r>
            <a:r>
              <a:rPr lang="en-US" altLang="en-US" sz="2400" dirty="0" err="1" smtClean="0"/>
              <a:t>suatu</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yang </a:t>
            </a:r>
            <a:r>
              <a:rPr lang="en-US" altLang="en-US" sz="2400" dirty="0" err="1" smtClean="0"/>
              <a:t>berdiri</a:t>
            </a:r>
            <a:r>
              <a:rPr lang="en-US" altLang="en-US" sz="2400" dirty="0" smtClean="0"/>
              <a:t> </a:t>
            </a:r>
            <a:r>
              <a:rPr lang="en-US" altLang="en-US" sz="2400" dirty="0" err="1" smtClean="0"/>
              <a:t>sendiri</a:t>
            </a:r>
            <a:r>
              <a:rPr lang="en-US" altLang="en-US" sz="2400" dirty="0" smtClean="0"/>
              <a:t>.</a:t>
            </a:r>
          </a:p>
          <a:p>
            <a:pPr lvl="1" eaLnBrk="1" hangingPunct="1">
              <a:lnSpc>
                <a:spcPct val="80000"/>
              </a:lnSpc>
              <a:defRPr/>
            </a:pPr>
            <a:endParaRPr lang="en-US" altLang="en-US" sz="2400" dirty="0" smtClean="0"/>
          </a:p>
          <a:p>
            <a:pPr eaLnBrk="1" hangingPunct="1">
              <a:lnSpc>
                <a:spcPct val="80000"/>
              </a:lnSpc>
              <a:defRPr/>
            </a:pPr>
            <a:r>
              <a:rPr lang="en-US" altLang="en-US" sz="2400" dirty="0" smtClean="0"/>
              <a:t>7) </a:t>
            </a:r>
            <a:r>
              <a:rPr lang="en-US" altLang="en-US" sz="2400" dirty="0" err="1" smtClean="0"/>
              <a:t>Lisensi</a:t>
            </a:r>
            <a:r>
              <a:rPr lang="en-US" altLang="en-US" sz="2400" dirty="0" smtClean="0"/>
              <a:t> Open Source</a:t>
            </a:r>
          </a:p>
          <a:p>
            <a:pPr marL="685800" lvl="1" indent="-285750" eaLnBrk="1" hangingPunct="1">
              <a:lnSpc>
                <a:spcPct val="80000"/>
              </a:lnSpc>
              <a:buFont typeface="Wingdings" panose="05000000000000000000" pitchFamily="2" charset="2"/>
              <a:buChar char="ü"/>
              <a:defRPr/>
            </a:pPr>
            <a:r>
              <a:rPr lang="en-US" altLang="en-US" sz="2400" dirty="0" err="1" smtClean="0"/>
              <a:t>Lisensi</a:t>
            </a:r>
            <a:r>
              <a:rPr lang="en-US" altLang="en-US" sz="2400" dirty="0" smtClean="0"/>
              <a:t> yang </a:t>
            </a:r>
            <a:r>
              <a:rPr lang="en-US" altLang="en-US" sz="2400" dirty="0" err="1" smtClean="0"/>
              <a:t>membebaskan</a:t>
            </a:r>
            <a:r>
              <a:rPr lang="en-US" altLang="en-US" sz="2400" dirty="0" smtClean="0"/>
              <a:t> </a:t>
            </a:r>
            <a:r>
              <a:rPr lang="en-US" altLang="en-US" sz="2400" dirty="0" err="1" smtClean="0"/>
              <a:t>penggunanya</a:t>
            </a:r>
            <a:r>
              <a:rPr lang="en-US" altLang="en-US" sz="2400" dirty="0" smtClean="0"/>
              <a:t> </a:t>
            </a:r>
            <a:r>
              <a:rPr lang="en-US" altLang="en-US" sz="2400" dirty="0" err="1" smtClean="0"/>
              <a:t>untuk</a:t>
            </a:r>
            <a:r>
              <a:rPr lang="en-US" altLang="en-US" sz="2400" dirty="0" smtClean="0"/>
              <a:t> </a:t>
            </a:r>
            <a:r>
              <a:rPr lang="en-US" altLang="en-US" sz="2400" dirty="0" err="1" smtClean="0"/>
              <a:t>menjalankan</a:t>
            </a:r>
            <a:r>
              <a:rPr lang="en-US" altLang="en-US" sz="2400" dirty="0" smtClean="0"/>
              <a:t>, </a:t>
            </a:r>
            <a:r>
              <a:rPr lang="en-US" altLang="en-US" sz="2400" dirty="0" err="1" smtClean="0"/>
              <a:t>menggandakan</a:t>
            </a:r>
            <a:r>
              <a:rPr lang="en-US" altLang="en-US" sz="2400" dirty="0" smtClean="0"/>
              <a:t>, </a:t>
            </a:r>
            <a:r>
              <a:rPr lang="en-US" altLang="en-US" sz="2400" dirty="0" err="1" smtClean="0"/>
              <a:t>menyebarluaskan</a:t>
            </a:r>
            <a:r>
              <a:rPr lang="en-US" altLang="en-US" sz="2400" dirty="0" smtClean="0"/>
              <a:t>, </a:t>
            </a:r>
            <a:r>
              <a:rPr lang="en-US" altLang="en-US" sz="2400" dirty="0" err="1" smtClean="0"/>
              <a:t>mempelajari</a:t>
            </a:r>
            <a:r>
              <a:rPr lang="en-US" altLang="en-US" sz="2400" dirty="0" smtClean="0"/>
              <a:t>, </a:t>
            </a:r>
            <a:r>
              <a:rPr lang="en-US" altLang="en-US" sz="2400" dirty="0" err="1" smtClean="0"/>
              <a:t>mengubah</a:t>
            </a:r>
            <a:r>
              <a:rPr lang="en-US" altLang="en-US" sz="2400" dirty="0" smtClean="0"/>
              <a:t> </a:t>
            </a:r>
            <a:r>
              <a:rPr lang="en-US" altLang="en-US" sz="2400" dirty="0" err="1" smtClean="0"/>
              <a:t>dan</a:t>
            </a:r>
            <a:r>
              <a:rPr lang="en-US" altLang="en-US" sz="2400" dirty="0" smtClean="0"/>
              <a:t> </a:t>
            </a:r>
            <a:r>
              <a:rPr lang="en-US" altLang="en-US" sz="2400" dirty="0" err="1" smtClean="0"/>
              <a:t>meningkatkan</a:t>
            </a:r>
            <a:r>
              <a:rPr lang="en-US" altLang="en-US" sz="2400" dirty="0" smtClean="0"/>
              <a:t> </a:t>
            </a:r>
            <a:r>
              <a:rPr lang="en-US" altLang="en-US" sz="2400" dirty="0" err="1" smtClean="0"/>
              <a:t>kinerja</a:t>
            </a:r>
            <a:r>
              <a:rPr lang="en-US" altLang="en-US" sz="2400" dirty="0" smtClean="0"/>
              <a:t> PL.</a:t>
            </a:r>
          </a:p>
          <a:p>
            <a:pPr marL="685800" lvl="1" indent="-285750" eaLnBrk="1" hangingPunct="1">
              <a:lnSpc>
                <a:spcPct val="80000"/>
              </a:lnSpc>
              <a:buFont typeface="Wingdings" panose="05000000000000000000" pitchFamily="2" charset="2"/>
              <a:buChar char="ü"/>
              <a:defRPr/>
            </a:pPr>
            <a:r>
              <a:rPr lang="en-US" altLang="en-US" sz="2400" dirty="0" err="1" smtClean="0"/>
              <a:t>Misalnya</a:t>
            </a:r>
            <a:r>
              <a:rPr lang="en-US" altLang="en-US" sz="2400" dirty="0" smtClean="0"/>
              <a:t>: Linux, GNU/GPL, </a:t>
            </a:r>
            <a:r>
              <a:rPr lang="en-US" altLang="en-US" sz="2400" dirty="0" err="1" smtClean="0"/>
              <a:t>dll</a:t>
            </a:r>
            <a:endParaRPr lang="en-US" altLang="en-US" sz="2400" dirty="0" smtClean="0"/>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Jenis-Jenis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Lisensi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(5)</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Perangkat</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Lunak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Bebas</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39619" name="Rectangle 3"/>
          <p:cNvSpPr>
            <a:spLocks noGrp="1" noChangeArrowheads="1"/>
          </p:cNvSpPr>
          <p:nvPr>
            <p:ph idx="1"/>
          </p:nvPr>
        </p:nvSpPr>
        <p:spPr/>
        <p:txBody>
          <a:bodyPr/>
          <a:lstStyle/>
          <a:p>
            <a:pPr eaLnBrk="1" hangingPunct="1"/>
            <a:r>
              <a:rPr lang="en-US" altLang="en-US" sz="2400" smtClean="0"/>
              <a:t>Perangkat lunak bebas mengacu pada kebebasan pada penggunanya untuk menjalankan, menggandakan, menyebarluaskan, memperlajari, mengubah dan meningkatkan kinerja perangkat lunak.</a:t>
            </a:r>
          </a:p>
          <a:p>
            <a:pPr eaLnBrk="1" hangingPunct="1"/>
            <a:endParaRPr lang="en-US" altLang="en-US" sz="2400" smtClean="0"/>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Perangkat</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Lunak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Bebas</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40643" name="Rectangle 3"/>
          <p:cNvSpPr>
            <a:spLocks noGrp="1" noChangeArrowheads="1"/>
          </p:cNvSpPr>
          <p:nvPr>
            <p:ph idx="1"/>
          </p:nvPr>
        </p:nvSpPr>
        <p:spPr>
          <a:xfrm>
            <a:off x="822325" y="1760538"/>
            <a:ext cx="8142288" cy="4022725"/>
          </a:xfrm>
        </p:spPr>
        <p:txBody>
          <a:bodyPr/>
          <a:lstStyle/>
          <a:p>
            <a:pPr eaLnBrk="1" hangingPunct="1"/>
            <a:r>
              <a:rPr lang="en-US" altLang="en-US" sz="2400" smtClean="0"/>
              <a:t>4 macam kebebasan bagi para pengguna PL :</a:t>
            </a:r>
          </a:p>
          <a:p>
            <a:pPr marL="657225" lvl="1" indent="-457200" eaLnBrk="1" hangingPunct="1">
              <a:buFont typeface="Calibri Light" panose="020F0302020204030204" pitchFamily="34" charset="0"/>
              <a:buAutoNum type="arabicParenR"/>
            </a:pPr>
            <a:r>
              <a:rPr lang="en-US" altLang="en-US" sz="2400" smtClean="0"/>
              <a:t>Kebebasan untuk menjalankan program untuk tujuan apa saja. </a:t>
            </a:r>
          </a:p>
          <a:p>
            <a:pPr marL="657225" lvl="1" indent="-457200" eaLnBrk="1" hangingPunct="1">
              <a:buFont typeface="Calibri Light" panose="020F0302020204030204" pitchFamily="34" charset="0"/>
              <a:buAutoNum type="arabicParenR"/>
            </a:pPr>
            <a:r>
              <a:rPr lang="en-US" altLang="en-US" sz="2400" smtClean="0"/>
              <a:t>Kebebasan untuk mempelajari bagaimana program itu bekerja sehingga dapat disesuaikan dengan kebutuhan pengguna. </a:t>
            </a:r>
          </a:p>
          <a:p>
            <a:pPr marL="657225" lvl="1" indent="-457200" eaLnBrk="1" hangingPunct="1">
              <a:buFont typeface="Calibri Light" panose="020F0302020204030204" pitchFamily="34" charset="0"/>
              <a:buAutoNum type="arabicParenR"/>
            </a:pPr>
            <a:r>
              <a:rPr lang="en-US" altLang="en-US" sz="2400" smtClean="0"/>
              <a:t>Kebebasan untuk menyebarkan kembali hasil salinan PL tersebut sehingga dapat membantu orang lain yang ingin menggunakannya.</a:t>
            </a:r>
          </a:p>
          <a:p>
            <a:pPr marL="657225" lvl="1" indent="-457200" eaLnBrk="1" hangingPunct="1">
              <a:buFont typeface="Calibri Light" panose="020F0302020204030204" pitchFamily="34" charset="0"/>
              <a:buAutoNum type="arabicParenR"/>
            </a:pPr>
            <a:r>
              <a:rPr lang="en-US" altLang="en-US" sz="2400" smtClean="0"/>
              <a:t>Kebebasan untuk meningkatkan kinerja program, dan dapat menyebarkannya ke kalangan umum sehingga semua menikmati keuntungannya.</a:t>
            </a:r>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ChangeArrowheads="1"/>
          </p:cNvSpPr>
          <p:nvPr>
            <p:ph idx="1"/>
          </p:nvPr>
        </p:nvSpPr>
        <p:spPr>
          <a:xfrm>
            <a:off x="827088" y="1844675"/>
            <a:ext cx="8229600" cy="6934200"/>
          </a:xfrm>
        </p:spPr>
        <p:txBody>
          <a:bodyPr/>
          <a:lstStyle/>
          <a:p>
            <a:pPr eaLnBrk="1" hangingPunct="1"/>
            <a:r>
              <a:rPr lang="en-US" altLang="en-US" sz="2400" dirty="0" err="1" smtClean="0"/>
              <a:t>Perangkat</a:t>
            </a:r>
            <a:r>
              <a:rPr lang="en-US" altLang="en-US" sz="2400" dirty="0" smtClean="0"/>
              <a:t> </a:t>
            </a:r>
            <a:r>
              <a:rPr lang="en-US" altLang="en-US" sz="2400" dirty="0" err="1" smtClean="0"/>
              <a:t>lunak</a:t>
            </a:r>
            <a:r>
              <a:rPr lang="en-US" altLang="en-US" sz="2400" dirty="0" smtClean="0"/>
              <a:t> </a:t>
            </a:r>
            <a:r>
              <a:rPr lang="en-US" altLang="en-US" sz="2400" dirty="0" err="1" smtClean="0"/>
              <a:t>bebas</a:t>
            </a:r>
            <a:r>
              <a:rPr lang="en-US" altLang="en-US" sz="2400" dirty="0" smtClean="0"/>
              <a:t> </a:t>
            </a:r>
            <a:r>
              <a:rPr lang="en-US" altLang="en-US" sz="2400" dirty="0" err="1" smtClean="0"/>
              <a:t>bukan</a:t>
            </a:r>
            <a:r>
              <a:rPr lang="en-US" altLang="en-US" sz="2400" dirty="0" smtClean="0"/>
              <a:t> </a:t>
            </a:r>
            <a:r>
              <a:rPr lang="en-US" altLang="en-US" sz="2400" dirty="0" err="1" smtClean="0"/>
              <a:t>berarti</a:t>
            </a:r>
            <a:r>
              <a:rPr lang="en-US" altLang="en-US" sz="2400" dirty="0" smtClean="0"/>
              <a:t> </a:t>
            </a:r>
            <a:r>
              <a:rPr lang="en-US" altLang="en-US" sz="2400" dirty="0" err="1" smtClean="0"/>
              <a:t>perangkat</a:t>
            </a:r>
            <a:r>
              <a:rPr lang="en-US" altLang="en-US" sz="2400" dirty="0" smtClean="0"/>
              <a:t> </a:t>
            </a:r>
            <a:r>
              <a:rPr lang="en-US" altLang="en-US" sz="2400" dirty="0" err="1" smtClean="0"/>
              <a:t>tersebut</a:t>
            </a:r>
            <a:r>
              <a:rPr lang="en-US" altLang="en-US" sz="2400" dirty="0" smtClean="0"/>
              <a:t> </a:t>
            </a:r>
            <a:r>
              <a:rPr lang="en-US" altLang="en-US" sz="2400" dirty="0" err="1" smtClean="0"/>
              <a:t>tanpa</a:t>
            </a:r>
            <a:r>
              <a:rPr lang="en-US" altLang="en-US" sz="2400" dirty="0" smtClean="0"/>
              <a:t> </a:t>
            </a:r>
            <a:r>
              <a:rPr lang="en-US" altLang="en-US" sz="2400" dirty="0" err="1" smtClean="0"/>
              <a:t>pemiliki</a:t>
            </a:r>
            <a:r>
              <a:rPr lang="en-US" altLang="en-US" sz="2400" dirty="0" smtClean="0"/>
              <a:t> </a:t>
            </a:r>
            <a:r>
              <a:rPr lang="en-US" altLang="en-US" sz="2400" dirty="0" err="1" smtClean="0"/>
              <a:t>atau</a:t>
            </a:r>
            <a:r>
              <a:rPr lang="en-US" altLang="en-US" sz="2400" dirty="0" smtClean="0"/>
              <a:t> </a:t>
            </a:r>
            <a:r>
              <a:rPr lang="en-US" altLang="en-US" sz="2400" dirty="0" err="1" smtClean="0"/>
              <a:t>pemegang</a:t>
            </a:r>
            <a:r>
              <a:rPr lang="en-US" altLang="en-US" sz="2400" dirty="0" smtClean="0"/>
              <a:t> </a:t>
            </a:r>
            <a:r>
              <a:rPr lang="en-US" altLang="en-US" sz="2400" dirty="0" err="1" smtClean="0"/>
              <a:t>hak</a:t>
            </a:r>
            <a:r>
              <a:rPr lang="en-US" altLang="en-US" sz="2400" dirty="0" smtClean="0"/>
              <a:t> </a:t>
            </a:r>
            <a:r>
              <a:rPr lang="en-US" altLang="en-US" sz="2400" dirty="0" err="1" smtClean="0"/>
              <a:t>cipta</a:t>
            </a:r>
            <a:r>
              <a:rPr lang="en-US" altLang="en-US" sz="2400" dirty="0" smtClean="0"/>
              <a:t>.</a:t>
            </a:r>
          </a:p>
          <a:p>
            <a:pPr eaLnBrk="1" hangingPunct="1"/>
            <a:r>
              <a:rPr lang="en-US" altLang="en-US" sz="2400" dirty="0" smtClean="0"/>
              <a:t>4 </a:t>
            </a:r>
            <a:r>
              <a:rPr lang="en-US" altLang="en-US" sz="2400" dirty="0" err="1" smtClean="0"/>
              <a:t>hal</a:t>
            </a:r>
            <a:r>
              <a:rPr lang="en-US" altLang="en-US" sz="2400" dirty="0" smtClean="0"/>
              <a:t> </a:t>
            </a:r>
            <a:r>
              <a:rPr lang="en-US" altLang="en-US" sz="2400" dirty="0" err="1" smtClean="0"/>
              <a:t>tentang</a:t>
            </a:r>
            <a:r>
              <a:rPr lang="en-US" altLang="en-US" sz="2400" dirty="0" smtClean="0"/>
              <a:t> </a:t>
            </a:r>
            <a:r>
              <a:rPr lang="en-US" altLang="en-US" sz="2400" dirty="0" err="1" smtClean="0"/>
              <a:t>ketentuan</a:t>
            </a:r>
            <a:r>
              <a:rPr lang="en-US" altLang="en-US" sz="2400" dirty="0" smtClean="0"/>
              <a:t> (</a:t>
            </a:r>
            <a:r>
              <a:rPr lang="en-US" altLang="en-US" sz="2400" dirty="0" err="1" smtClean="0"/>
              <a:t>hak</a:t>
            </a:r>
            <a:r>
              <a:rPr lang="en-US" altLang="en-US" sz="2400" dirty="0" smtClean="0"/>
              <a:t>) </a:t>
            </a:r>
            <a:r>
              <a:rPr lang="en-US" altLang="en-US" sz="2400" dirty="0" err="1" smtClean="0"/>
              <a:t>menyalin</a:t>
            </a:r>
            <a:r>
              <a:rPr lang="en-US" altLang="en-US" sz="2400" dirty="0" smtClean="0"/>
              <a:t>, </a:t>
            </a:r>
            <a:r>
              <a:rPr lang="en-US" altLang="en-US" sz="2400" dirty="0" err="1" smtClean="0"/>
              <a:t>mendistribusikan</a:t>
            </a:r>
            <a:r>
              <a:rPr lang="en-US" altLang="en-US" sz="2400" dirty="0" smtClean="0"/>
              <a:t>, </a:t>
            </a:r>
            <a:r>
              <a:rPr lang="en-US" altLang="en-US" sz="2400" dirty="0" err="1" smtClean="0"/>
              <a:t>dan</a:t>
            </a:r>
            <a:r>
              <a:rPr lang="en-US" altLang="en-US" sz="2400" dirty="0" smtClean="0"/>
              <a:t> </a:t>
            </a:r>
            <a:r>
              <a:rPr lang="en-US" altLang="en-US" sz="2400" dirty="0" err="1" smtClean="0"/>
              <a:t>memodifikasi</a:t>
            </a:r>
            <a:r>
              <a:rPr lang="en-US" altLang="en-US" sz="2400" dirty="0" smtClean="0"/>
              <a:t> PL </a:t>
            </a:r>
            <a:r>
              <a:rPr lang="en-US" altLang="en-US" sz="2400" dirty="0" err="1" smtClean="0"/>
              <a:t>bebas</a:t>
            </a:r>
            <a:r>
              <a:rPr lang="en-US" altLang="en-US" sz="2400" dirty="0" smtClean="0"/>
              <a:t> </a:t>
            </a:r>
            <a:r>
              <a:rPr lang="en-US" altLang="en-US" sz="2400" dirty="0" err="1" smtClean="0"/>
              <a:t>adalah</a:t>
            </a:r>
            <a:r>
              <a:rPr lang="en-US" altLang="en-US" sz="2400" dirty="0" smtClean="0"/>
              <a:t>:</a:t>
            </a:r>
          </a:p>
          <a:p>
            <a:pPr marL="657225" lvl="1" indent="-457200" eaLnBrk="1" hangingPunct="1">
              <a:buFont typeface="Calibri Light" panose="020F0302020204030204" pitchFamily="34" charset="0"/>
              <a:buAutoNum type="arabicParenR"/>
            </a:pPr>
            <a:r>
              <a:rPr lang="en-US" altLang="en-US" sz="2400" dirty="0" err="1" smtClean="0"/>
              <a:t>Pemegang</a:t>
            </a:r>
            <a:r>
              <a:rPr lang="en-US" altLang="en-US" sz="2400" dirty="0" smtClean="0"/>
              <a:t> </a:t>
            </a:r>
            <a:r>
              <a:rPr lang="en-US" altLang="en-US" sz="2400" dirty="0" err="1" smtClean="0"/>
              <a:t>lisensi</a:t>
            </a:r>
            <a:r>
              <a:rPr lang="en-US" altLang="en-US" sz="2400" dirty="0" smtClean="0"/>
              <a:t> </a:t>
            </a:r>
            <a:r>
              <a:rPr lang="en-US" altLang="en-US" sz="2400" dirty="0" err="1" smtClean="0"/>
              <a:t>boleh</a:t>
            </a:r>
            <a:r>
              <a:rPr lang="en-US" altLang="en-US" sz="2400" dirty="0" smtClean="0"/>
              <a:t> </a:t>
            </a:r>
            <a:r>
              <a:rPr lang="en-US" altLang="en-US" sz="2400" dirty="0" err="1" smtClean="0"/>
              <a:t>memodifikasi</a:t>
            </a:r>
            <a:r>
              <a:rPr lang="en-US" altLang="en-US" sz="2400" dirty="0" smtClean="0"/>
              <a:t> </a:t>
            </a:r>
            <a:r>
              <a:rPr lang="en-US" altLang="en-US" sz="2400" dirty="0" err="1" smtClean="0"/>
              <a:t>satu</a:t>
            </a:r>
            <a:r>
              <a:rPr lang="en-US" altLang="en-US" sz="2400" dirty="0" smtClean="0"/>
              <a:t> </a:t>
            </a:r>
            <a:r>
              <a:rPr lang="en-US" altLang="en-US" sz="2400" dirty="0" err="1" smtClean="0"/>
              <a:t>atau</a:t>
            </a:r>
            <a:r>
              <a:rPr lang="en-US" altLang="en-US" sz="2400" dirty="0" smtClean="0"/>
              <a:t> </a:t>
            </a:r>
            <a:r>
              <a:rPr lang="en-US" altLang="en-US" sz="2400" dirty="0" err="1" smtClean="0"/>
              <a:t>lebih</a:t>
            </a:r>
            <a:r>
              <a:rPr lang="en-US" altLang="en-US" sz="2400" dirty="0" smtClean="0"/>
              <a:t> </a:t>
            </a:r>
            <a:r>
              <a:rPr lang="en-US" altLang="en-US" sz="2400" dirty="0" err="1" smtClean="0"/>
              <a:t>salinan</a:t>
            </a:r>
            <a:r>
              <a:rPr lang="en-US" altLang="en-US" sz="2400" dirty="0" smtClean="0"/>
              <a:t> program </a:t>
            </a:r>
            <a:r>
              <a:rPr lang="en-US" altLang="en-US" sz="2400" dirty="0" err="1" smtClean="0"/>
              <a:t>atau</a:t>
            </a:r>
            <a:r>
              <a:rPr lang="en-US" altLang="en-US" sz="2400" dirty="0" smtClean="0"/>
              <a:t> </a:t>
            </a:r>
            <a:r>
              <a:rPr lang="en-US" altLang="en-US" sz="2400" dirty="0" err="1" smtClean="0"/>
              <a:t>bagian</a:t>
            </a:r>
            <a:r>
              <a:rPr lang="en-US" altLang="en-US" sz="2400" dirty="0" smtClean="0"/>
              <a:t> </a:t>
            </a:r>
            <a:r>
              <a:rPr lang="en-US" altLang="en-US" sz="2400" dirty="0" err="1" smtClean="0"/>
              <a:t>dari</a:t>
            </a:r>
            <a:r>
              <a:rPr lang="en-US" altLang="en-US" sz="2400" dirty="0" smtClean="0"/>
              <a:t> program yang </a:t>
            </a:r>
            <a:r>
              <a:rPr lang="en-US" altLang="en-US" sz="2400" dirty="0" err="1" smtClean="0"/>
              <a:t>ia</a:t>
            </a:r>
            <a:r>
              <a:rPr lang="en-US" altLang="en-US" sz="2400" dirty="0" smtClean="0"/>
              <a:t> </a:t>
            </a:r>
            <a:r>
              <a:rPr lang="en-US" altLang="en-US" sz="2400" dirty="0" err="1" smtClean="0"/>
              <a:t>miliki</a:t>
            </a:r>
            <a:r>
              <a:rPr lang="en-US" altLang="en-US" sz="2400" dirty="0" smtClean="0"/>
              <a:t> </a:t>
            </a:r>
            <a:r>
              <a:rPr lang="en-US" altLang="en-US" sz="2400" dirty="0" err="1" smtClean="0"/>
              <a:t>sehingga</a:t>
            </a:r>
            <a:r>
              <a:rPr lang="en-US" altLang="en-US" sz="2400" dirty="0" smtClean="0"/>
              <a:t> </a:t>
            </a:r>
            <a:r>
              <a:rPr lang="en-US" altLang="en-US" sz="2400" dirty="0" err="1" smtClean="0"/>
              <a:t>membentuk</a:t>
            </a:r>
            <a:r>
              <a:rPr lang="en-US" altLang="en-US" sz="2400" dirty="0" smtClean="0"/>
              <a:t> </a:t>
            </a:r>
            <a:r>
              <a:rPr lang="en-US" altLang="en-US" sz="2400" dirty="0" err="1" smtClean="0"/>
              <a:t>suatu</a:t>
            </a:r>
            <a:r>
              <a:rPr lang="en-US" altLang="en-US" sz="2400" dirty="0" smtClean="0"/>
              <a:t> </a:t>
            </a:r>
            <a:r>
              <a:rPr lang="en-US" altLang="en-US" sz="2400" dirty="0" err="1" smtClean="0"/>
              <a:t>karya</a:t>
            </a:r>
            <a:r>
              <a:rPr lang="en-US" altLang="en-US" sz="2400" dirty="0" smtClean="0"/>
              <a:t> </a:t>
            </a:r>
            <a:r>
              <a:rPr lang="en-US" altLang="en-US" sz="2400" dirty="0" err="1" smtClean="0"/>
              <a:t>baru</a:t>
            </a:r>
            <a:endParaRPr lang="en-US" altLang="en-US" sz="2400" dirty="0" smtClean="0"/>
          </a:p>
          <a:p>
            <a:pPr marL="657225" lvl="1" indent="-457200" eaLnBrk="1" hangingPunct="1">
              <a:buFont typeface="Calibri Light" panose="020F0302020204030204" pitchFamily="34" charset="0"/>
              <a:buAutoNum type="arabicParenR"/>
            </a:pPr>
            <a:r>
              <a:rPr lang="en-US" altLang="en-US" sz="2400" dirty="0" err="1" smtClean="0"/>
              <a:t>Harus</a:t>
            </a:r>
            <a:r>
              <a:rPr lang="en-US" altLang="en-US" sz="2400" dirty="0" smtClean="0"/>
              <a:t> </a:t>
            </a:r>
            <a:r>
              <a:rPr lang="en-US" altLang="en-US" sz="2400" dirty="0" err="1" smtClean="0"/>
              <a:t>membuat</a:t>
            </a:r>
            <a:r>
              <a:rPr lang="en-US" altLang="en-US" sz="2400" dirty="0" smtClean="0"/>
              <a:t> </a:t>
            </a:r>
            <a:r>
              <a:rPr lang="en-US" altLang="en-US" sz="2400" dirty="0" err="1" smtClean="0"/>
              <a:t>berkas-berkas</a:t>
            </a:r>
            <a:r>
              <a:rPr lang="en-US" altLang="en-US" sz="2400" dirty="0" smtClean="0"/>
              <a:t> yang </a:t>
            </a:r>
            <a:r>
              <a:rPr lang="en-US" altLang="en-US" sz="2400" dirty="0" err="1" smtClean="0"/>
              <a:t>termodifikasi</a:t>
            </a:r>
            <a:r>
              <a:rPr lang="en-US" altLang="en-US" sz="2400" dirty="0" smtClean="0"/>
              <a:t> </a:t>
            </a:r>
            <a:r>
              <a:rPr lang="en-US" altLang="en-US" sz="2400" dirty="0" err="1" smtClean="0"/>
              <a:t>membawa</a:t>
            </a:r>
            <a:r>
              <a:rPr lang="en-US" altLang="en-US" sz="2400" dirty="0" smtClean="0"/>
              <a:t> </a:t>
            </a:r>
            <a:r>
              <a:rPr lang="en-US" altLang="en-US" sz="2400" dirty="0" err="1" smtClean="0"/>
              <a:t>pemberitahuan</a:t>
            </a:r>
            <a:r>
              <a:rPr lang="en-US" altLang="en-US" sz="2400" dirty="0" smtClean="0"/>
              <a:t> yang </a:t>
            </a:r>
            <a:r>
              <a:rPr lang="en-US" altLang="en-US" sz="2400" dirty="0" err="1" smtClean="0"/>
              <a:t>jelas</a:t>
            </a:r>
            <a:r>
              <a:rPr lang="en-US" altLang="en-US" sz="2400" dirty="0" smtClean="0"/>
              <a:t> </a:t>
            </a:r>
            <a:r>
              <a:rPr lang="en-US" altLang="en-US" sz="2400" dirty="0" err="1" smtClean="0"/>
              <a:t>bahwa</a:t>
            </a:r>
            <a:r>
              <a:rPr lang="en-US" altLang="en-US" sz="2400" dirty="0" smtClean="0"/>
              <a:t> </a:t>
            </a:r>
            <a:r>
              <a:rPr lang="en-US" altLang="en-US" sz="2400" dirty="0" err="1" smtClean="0"/>
              <a:t>ia</a:t>
            </a:r>
            <a:r>
              <a:rPr lang="en-US" altLang="en-US" sz="2400" dirty="0" smtClean="0"/>
              <a:t> </a:t>
            </a:r>
            <a:r>
              <a:rPr lang="en-US" altLang="en-US" sz="2400" dirty="0" err="1" smtClean="0"/>
              <a:t>telah</a:t>
            </a:r>
            <a:r>
              <a:rPr lang="en-US" altLang="en-US" sz="2400" dirty="0" smtClean="0"/>
              <a:t> </a:t>
            </a:r>
            <a:r>
              <a:rPr lang="en-US" altLang="en-US" sz="2400" dirty="0" err="1" smtClean="0"/>
              <a:t>mengubah</a:t>
            </a:r>
            <a:r>
              <a:rPr lang="en-US" altLang="en-US" sz="2400" dirty="0" smtClean="0"/>
              <a:t> </a:t>
            </a:r>
            <a:r>
              <a:rPr lang="en-US" altLang="en-US" sz="2400" dirty="0" err="1" smtClean="0"/>
              <a:t>berkas-berkas</a:t>
            </a:r>
            <a:r>
              <a:rPr lang="en-US" altLang="en-US" sz="2400" dirty="0" smtClean="0"/>
              <a:t> </a:t>
            </a:r>
            <a:r>
              <a:rPr lang="en-US" altLang="en-US" sz="2400" dirty="0" err="1" smtClean="0"/>
              <a:t>disertai</a:t>
            </a:r>
            <a:r>
              <a:rPr lang="en-US" altLang="en-US" sz="2400" dirty="0" smtClean="0"/>
              <a:t> </a:t>
            </a:r>
            <a:r>
              <a:rPr lang="en-US" altLang="en-US" sz="2400" dirty="0" err="1" smtClean="0"/>
              <a:t>dengan</a:t>
            </a:r>
            <a:r>
              <a:rPr lang="en-US" altLang="en-US" sz="2400" dirty="0" smtClean="0"/>
              <a:t> </a:t>
            </a:r>
            <a:r>
              <a:rPr lang="en-US" altLang="en-US" sz="2400" dirty="0" err="1" smtClean="0"/>
              <a:t>tanggal</a:t>
            </a:r>
            <a:r>
              <a:rPr lang="en-US" altLang="en-US" sz="2400" dirty="0" smtClean="0"/>
              <a:t> </a:t>
            </a:r>
            <a:r>
              <a:rPr lang="en-US" altLang="en-US" sz="2400" dirty="0" err="1" smtClean="0"/>
              <a:t>perubahan</a:t>
            </a:r>
            <a:r>
              <a:rPr lang="en-US" altLang="en-US" sz="2400" dirty="0" smtClean="0"/>
              <a:t>.</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Perangkat</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Lunak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Bebas</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Rectangle 2"/>
          <p:cNvSpPr>
            <a:spLocks noGrp="1" noChangeArrowheads="1"/>
          </p:cNvSpPr>
          <p:nvPr>
            <p:ph idx="1"/>
          </p:nvPr>
        </p:nvSpPr>
        <p:spPr>
          <a:xfrm>
            <a:off x="827088" y="1844675"/>
            <a:ext cx="8229600" cy="6934200"/>
          </a:xfrm>
        </p:spPr>
        <p:txBody>
          <a:bodyPr/>
          <a:lstStyle/>
          <a:p>
            <a:pPr marL="657225" lvl="1" indent="-457200" eaLnBrk="1" hangingPunct="1">
              <a:buFont typeface="Calibri Light" panose="020F0302020204030204" pitchFamily="34" charset="0"/>
              <a:buAutoNum type="arabicParenR" startAt="3"/>
            </a:pPr>
            <a:r>
              <a:rPr lang="en-US" altLang="en-US" sz="2400" smtClean="0"/>
              <a:t>Karya yang disebar atau diedarkan, baik seluruhnya atau sebagian dihasilkan dari suatu program dilisensikan tanpa biaya.</a:t>
            </a:r>
          </a:p>
          <a:p>
            <a:pPr marL="657225" lvl="1" indent="-457200" eaLnBrk="1" hangingPunct="1">
              <a:buFont typeface="Calibri Light" panose="020F0302020204030204" pitchFamily="34" charset="0"/>
              <a:buAutoNum type="arabicParenR" startAt="3"/>
            </a:pPr>
            <a:r>
              <a:rPr lang="en-US" altLang="en-US" sz="2400" smtClean="0"/>
              <a:t>Jika yang dimodifikasi saat dijalankan dapat membaca perintah-perintah secara interaktif maka pemegang lisensi harus menampilkan suatu pengumuman termasuk pemberitahuan hak cipta dan tidak adanya garansi.</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Perangkat</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Lunak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Bebas</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(4)</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Studi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Kasus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Komunitas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Pengguna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Linux</a:t>
            </a:r>
          </a:p>
        </p:txBody>
      </p:sp>
      <p:sp>
        <p:nvSpPr>
          <p:cNvPr id="10243" name="Rectangle 3"/>
          <p:cNvSpPr>
            <a:spLocks noGrp="1" noChangeArrowheads="1"/>
          </p:cNvSpPr>
          <p:nvPr>
            <p:ph idx="1"/>
          </p:nvPr>
        </p:nvSpPr>
        <p:spPr>
          <a:xfrm>
            <a:off x="804863" y="1752600"/>
            <a:ext cx="8229600" cy="5105400"/>
          </a:xfrm>
        </p:spPr>
        <p:txBody>
          <a:bodyPr rtlCol="0">
            <a:noAutofit/>
          </a:bodyPr>
          <a:lstStyle/>
          <a:p>
            <a:pPr marL="480060" indent="-342900" eaLnBrk="1" fontAlgn="auto" hangingPunct="1">
              <a:lnSpc>
                <a:spcPct val="80000"/>
              </a:lnSpc>
              <a:spcAft>
                <a:spcPts val="0"/>
              </a:spcAft>
              <a:buClr>
                <a:schemeClr val="tx1">
                  <a:shade val="95000"/>
                </a:schemeClr>
              </a:buClr>
              <a:buFont typeface="Wingdings" panose="05000000000000000000" pitchFamily="2" charset="2"/>
              <a:buChar char="ü"/>
              <a:defRPr/>
            </a:pPr>
            <a:r>
              <a:rPr lang="en-US" sz="2400" dirty="0">
                <a:solidFill>
                  <a:schemeClr val="tx1">
                    <a:lumMod val="75000"/>
                    <a:lumOff val="25000"/>
                  </a:schemeClr>
                </a:solidFill>
              </a:rPr>
              <a:t>Linux </a:t>
            </a:r>
            <a:r>
              <a:rPr lang="en-US" sz="2400" dirty="0" err="1">
                <a:solidFill>
                  <a:schemeClr val="tx1">
                    <a:lumMod val="75000"/>
                    <a:lumOff val="25000"/>
                  </a:schemeClr>
                </a:solidFill>
              </a:rPr>
              <a:t>merupakan</a:t>
            </a:r>
            <a:r>
              <a:rPr lang="en-US" sz="2400" dirty="0">
                <a:solidFill>
                  <a:schemeClr val="tx1">
                    <a:lumMod val="75000"/>
                    <a:lumOff val="25000"/>
                  </a:schemeClr>
                </a:solidFill>
              </a:rPr>
              <a:t> </a:t>
            </a:r>
            <a:r>
              <a:rPr lang="en-US" sz="2400" dirty="0" err="1">
                <a:solidFill>
                  <a:schemeClr val="tx1">
                    <a:lumMod val="75000"/>
                    <a:lumOff val="25000"/>
                  </a:schemeClr>
                </a:solidFill>
              </a:rPr>
              <a:t>salah</a:t>
            </a:r>
            <a:r>
              <a:rPr lang="en-US" sz="2400" dirty="0">
                <a:solidFill>
                  <a:schemeClr val="tx1">
                    <a:lumMod val="75000"/>
                    <a:lumOff val="25000"/>
                  </a:schemeClr>
                </a:solidFill>
              </a:rPr>
              <a:t> </a:t>
            </a:r>
            <a:r>
              <a:rPr lang="en-US" sz="2400" dirty="0" err="1">
                <a:solidFill>
                  <a:schemeClr val="tx1">
                    <a:lumMod val="75000"/>
                    <a:lumOff val="25000"/>
                  </a:schemeClr>
                </a:solidFill>
              </a:rPr>
              <a:t>satu</a:t>
            </a:r>
            <a:r>
              <a:rPr lang="en-US" sz="2400" dirty="0">
                <a:solidFill>
                  <a:schemeClr val="tx1">
                    <a:lumMod val="75000"/>
                    <a:lumOff val="25000"/>
                  </a:schemeClr>
                </a:solidFill>
              </a:rPr>
              <a:t> </a:t>
            </a:r>
            <a:r>
              <a:rPr lang="en-US" sz="2400" dirty="0" err="1">
                <a:solidFill>
                  <a:schemeClr val="tx1">
                    <a:lumMod val="75000"/>
                    <a:lumOff val="25000"/>
                  </a:schemeClr>
                </a:solidFill>
              </a:rPr>
              <a:t>sistem</a:t>
            </a:r>
            <a:r>
              <a:rPr lang="en-US" sz="2400" dirty="0">
                <a:solidFill>
                  <a:schemeClr val="tx1">
                    <a:lumMod val="75000"/>
                    <a:lumOff val="25000"/>
                  </a:schemeClr>
                </a:solidFill>
              </a:rPr>
              <a:t> </a:t>
            </a:r>
            <a:r>
              <a:rPr lang="en-US" sz="2400" dirty="0" err="1">
                <a:solidFill>
                  <a:schemeClr val="tx1">
                    <a:lumMod val="75000"/>
                    <a:lumOff val="25000"/>
                  </a:schemeClr>
                </a:solidFill>
              </a:rPr>
              <a:t>operasi</a:t>
            </a:r>
            <a:r>
              <a:rPr lang="en-US" sz="2400" dirty="0">
                <a:solidFill>
                  <a:schemeClr val="tx1">
                    <a:lumMod val="75000"/>
                    <a:lumOff val="25000"/>
                  </a:schemeClr>
                </a:solidFill>
              </a:rPr>
              <a:t> yang </a:t>
            </a:r>
            <a:r>
              <a:rPr lang="en-US" sz="2400" dirty="0" err="1">
                <a:solidFill>
                  <a:schemeClr val="tx1">
                    <a:lumMod val="75000"/>
                    <a:lumOff val="25000"/>
                  </a:schemeClr>
                </a:solidFill>
              </a:rPr>
              <a:t>disebarkan</a:t>
            </a:r>
            <a:r>
              <a:rPr lang="en-US" sz="2400" dirty="0">
                <a:solidFill>
                  <a:schemeClr val="tx1">
                    <a:lumMod val="75000"/>
                    <a:lumOff val="25000"/>
                  </a:schemeClr>
                </a:solidFill>
              </a:rPr>
              <a:t> </a:t>
            </a:r>
            <a:r>
              <a:rPr lang="en-US" sz="2400" dirty="0" err="1">
                <a:solidFill>
                  <a:schemeClr val="tx1">
                    <a:lumMod val="75000"/>
                    <a:lumOff val="25000"/>
                  </a:schemeClr>
                </a:solidFill>
              </a:rPr>
              <a:t>secara</a:t>
            </a:r>
            <a:r>
              <a:rPr lang="en-US" sz="2400" dirty="0">
                <a:solidFill>
                  <a:schemeClr val="tx1">
                    <a:lumMod val="75000"/>
                    <a:lumOff val="25000"/>
                  </a:schemeClr>
                </a:solidFill>
              </a:rPr>
              <a:t> </a:t>
            </a:r>
            <a:r>
              <a:rPr lang="en-US" sz="2400" dirty="0" err="1">
                <a:solidFill>
                  <a:schemeClr val="tx1">
                    <a:lumMod val="75000"/>
                    <a:lumOff val="25000"/>
                  </a:schemeClr>
                </a:solidFill>
              </a:rPr>
              <a:t>luas</a:t>
            </a:r>
            <a:r>
              <a:rPr lang="en-US" sz="2400" dirty="0">
                <a:solidFill>
                  <a:schemeClr val="tx1">
                    <a:lumMod val="75000"/>
                    <a:lumOff val="25000"/>
                  </a:schemeClr>
                </a:solidFill>
              </a:rPr>
              <a:t> </a:t>
            </a:r>
            <a:r>
              <a:rPr lang="en-US" sz="2400" dirty="0" err="1">
                <a:solidFill>
                  <a:schemeClr val="tx1">
                    <a:lumMod val="75000"/>
                    <a:lumOff val="25000"/>
                  </a:schemeClr>
                </a:solidFill>
              </a:rPr>
              <a:t>dengan</a:t>
            </a:r>
            <a:r>
              <a:rPr lang="en-US" sz="2400" dirty="0">
                <a:solidFill>
                  <a:schemeClr val="tx1">
                    <a:lumMod val="75000"/>
                    <a:lumOff val="25000"/>
                  </a:schemeClr>
                </a:solidFill>
              </a:rPr>
              <a:t> gratis </a:t>
            </a:r>
            <a:r>
              <a:rPr lang="en-US" sz="2400" dirty="0" err="1">
                <a:solidFill>
                  <a:schemeClr val="tx1">
                    <a:lumMod val="75000"/>
                    <a:lumOff val="25000"/>
                  </a:schemeClr>
                </a:solidFill>
              </a:rPr>
              <a:t>dibawah</a:t>
            </a:r>
            <a:r>
              <a:rPr lang="en-US" sz="2400" dirty="0">
                <a:solidFill>
                  <a:schemeClr val="tx1">
                    <a:lumMod val="75000"/>
                    <a:lumOff val="25000"/>
                  </a:schemeClr>
                </a:solidFill>
              </a:rPr>
              <a:t> </a:t>
            </a:r>
            <a:r>
              <a:rPr lang="en-US" sz="2400" dirty="0" err="1">
                <a:solidFill>
                  <a:schemeClr val="tx1">
                    <a:lumMod val="75000"/>
                    <a:lumOff val="25000"/>
                  </a:schemeClr>
                </a:solidFill>
              </a:rPr>
              <a:t>lisensi</a:t>
            </a:r>
            <a:r>
              <a:rPr lang="en-US" sz="2400" dirty="0">
                <a:solidFill>
                  <a:schemeClr val="tx1">
                    <a:lumMod val="75000"/>
                    <a:lumOff val="25000"/>
                  </a:schemeClr>
                </a:solidFill>
              </a:rPr>
              <a:t> GNU General Pubic License (GPL).</a:t>
            </a:r>
          </a:p>
          <a:p>
            <a:pPr marL="480060" indent="-342900" eaLnBrk="1" fontAlgn="auto" hangingPunct="1">
              <a:lnSpc>
                <a:spcPct val="80000"/>
              </a:lnSpc>
              <a:spcAft>
                <a:spcPts val="0"/>
              </a:spcAft>
              <a:buClr>
                <a:schemeClr val="tx1">
                  <a:shade val="95000"/>
                </a:schemeClr>
              </a:buClr>
              <a:buFont typeface="Wingdings" panose="05000000000000000000" pitchFamily="2" charset="2"/>
              <a:buChar char="ü"/>
              <a:defRPr/>
            </a:pPr>
            <a:r>
              <a:rPr lang="en-US" sz="2400" dirty="0">
                <a:solidFill>
                  <a:schemeClr val="tx1">
                    <a:lumMod val="75000"/>
                    <a:lumOff val="25000"/>
                  </a:schemeClr>
                </a:solidFill>
              </a:rPr>
              <a:t>Yang </a:t>
            </a:r>
            <a:r>
              <a:rPr lang="en-US" sz="2400" dirty="0" err="1">
                <a:solidFill>
                  <a:schemeClr val="tx1">
                    <a:lumMod val="75000"/>
                    <a:lumOff val="25000"/>
                  </a:schemeClr>
                </a:solidFill>
              </a:rPr>
              <a:t>berarti</a:t>
            </a:r>
            <a:r>
              <a:rPr lang="en-US" sz="2400" dirty="0">
                <a:solidFill>
                  <a:schemeClr val="tx1">
                    <a:lumMod val="75000"/>
                    <a:lumOff val="25000"/>
                  </a:schemeClr>
                </a:solidFill>
              </a:rPr>
              <a:t> </a:t>
            </a:r>
            <a:r>
              <a:rPr lang="en-US" sz="2400" dirty="0" err="1">
                <a:solidFill>
                  <a:schemeClr val="tx1">
                    <a:lumMod val="75000"/>
                    <a:lumOff val="25000"/>
                  </a:schemeClr>
                </a:solidFill>
              </a:rPr>
              <a:t>juga</a:t>
            </a:r>
            <a:r>
              <a:rPr lang="en-US" sz="2400" dirty="0">
                <a:solidFill>
                  <a:schemeClr val="tx1">
                    <a:lumMod val="75000"/>
                    <a:lumOff val="25000"/>
                  </a:schemeClr>
                </a:solidFill>
              </a:rPr>
              <a:t> source code </a:t>
            </a:r>
            <a:r>
              <a:rPr lang="en-US" sz="2400" dirty="0" err="1">
                <a:solidFill>
                  <a:schemeClr val="tx1">
                    <a:lumMod val="75000"/>
                    <a:lumOff val="25000"/>
                  </a:schemeClr>
                </a:solidFill>
              </a:rPr>
              <a:t>linux</a:t>
            </a:r>
            <a:r>
              <a:rPr lang="en-US" sz="2400" dirty="0">
                <a:solidFill>
                  <a:schemeClr val="tx1">
                    <a:lumMod val="75000"/>
                    <a:lumOff val="25000"/>
                  </a:schemeClr>
                </a:solidFill>
              </a:rPr>
              <a:t> </a:t>
            </a:r>
            <a:r>
              <a:rPr lang="en-US" sz="2400" dirty="0" err="1">
                <a:solidFill>
                  <a:schemeClr val="tx1">
                    <a:lumMod val="75000"/>
                    <a:lumOff val="25000"/>
                  </a:schemeClr>
                </a:solidFill>
              </a:rPr>
              <a:t>tersedia</a:t>
            </a:r>
            <a:r>
              <a:rPr lang="en-US" sz="2400" dirty="0">
                <a:solidFill>
                  <a:schemeClr val="tx1">
                    <a:lumMod val="75000"/>
                    <a:lumOff val="25000"/>
                  </a:schemeClr>
                </a:solidFill>
              </a:rPr>
              <a:t>, </a:t>
            </a:r>
            <a:r>
              <a:rPr lang="en-US" sz="2400" dirty="0" err="1">
                <a:solidFill>
                  <a:schemeClr val="tx1">
                    <a:lumMod val="75000"/>
                    <a:lumOff val="25000"/>
                  </a:schemeClr>
                </a:solidFill>
              </a:rPr>
              <a:t>itulah</a:t>
            </a:r>
            <a:r>
              <a:rPr lang="en-US" sz="2400" dirty="0">
                <a:solidFill>
                  <a:schemeClr val="tx1">
                    <a:lumMod val="75000"/>
                    <a:lumOff val="25000"/>
                  </a:schemeClr>
                </a:solidFill>
              </a:rPr>
              <a:t> yang </a:t>
            </a:r>
            <a:r>
              <a:rPr lang="en-US" sz="2400" dirty="0" err="1">
                <a:solidFill>
                  <a:schemeClr val="tx1">
                    <a:lumMod val="75000"/>
                    <a:lumOff val="25000"/>
                  </a:schemeClr>
                </a:solidFill>
              </a:rPr>
              <a:t>membuat</a:t>
            </a:r>
            <a:r>
              <a:rPr lang="en-US" sz="2400" dirty="0">
                <a:solidFill>
                  <a:schemeClr val="tx1">
                    <a:lumMod val="75000"/>
                    <a:lumOff val="25000"/>
                  </a:schemeClr>
                </a:solidFill>
              </a:rPr>
              <a:t> </a:t>
            </a:r>
            <a:r>
              <a:rPr lang="en-US" sz="2400" dirty="0" err="1">
                <a:solidFill>
                  <a:schemeClr val="tx1">
                    <a:lumMod val="75000"/>
                    <a:lumOff val="25000"/>
                  </a:schemeClr>
                </a:solidFill>
              </a:rPr>
              <a:t>linux</a:t>
            </a:r>
            <a:r>
              <a:rPr lang="en-US" sz="2400" dirty="0">
                <a:solidFill>
                  <a:schemeClr val="tx1">
                    <a:lumMod val="75000"/>
                    <a:lumOff val="25000"/>
                  </a:schemeClr>
                </a:solidFill>
              </a:rPr>
              <a:t> </a:t>
            </a:r>
            <a:r>
              <a:rPr lang="en-US" sz="2400" dirty="0" err="1">
                <a:solidFill>
                  <a:schemeClr val="tx1">
                    <a:lumMod val="75000"/>
                    <a:lumOff val="25000"/>
                  </a:schemeClr>
                </a:solidFill>
              </a:rPr>
              <a:t>menjadi</a:t>
            </a:r>
            <a:r>
              <a:rPr lang="en-US" sz="2400" dirty="0">
                <a:solidFill>
                  <a:schemeClr val="tx1">
                    <a:lumMod val="75000"/>
                    <a:lumOff val="25000"/>
                  </a:schemeClr>
                </a:solidFill>
              </a:rPr>
              <a:t> </a:t>
            </a:r>
            <a:r>
              <a:rPr lang="en-US" sz="2400" dirty="0" err="1">
                <a:solidFill>
                  <a:schemeClr val="tx1">
                    <a:lumMod val="75000"/>
                    <a:lumOff val="25000"/>
                  </a:schemeClr>
                </a:solidFill>
              </a:rPr>
              <a:t>sistem</a:t>
            </a:r>
            <a:r>
              <a:rPr lang="en-US" sz="2400" dirty="0">
                <a:solidFill>
                  <a:schemeClr val="tx1">
                    <a:lumMod val="75000"/>
                    <a:lumOff val="25000"/>
                  </a:schemeClr>
                </a:solidFill>
              </a:rPr>
              <a:t> </a:t>
            </a:r>
            <a:r>
              <a:rPr lang="en-US" sz="2400" dirty="0" err="1">
                <a:solidFill>
                  <a:schemeClr val="tx1">
                    <a:lumMod val="75000"/>
                    <a:lumOff val="25000"/>
                  </a:schemeClr>
                </a:solidFill>
              </a:rPr>
              <a:t>operasi</a:t>
            </a:r>
            <a:r>
              <a:rPr lang="en-US" sz="2400" dirty="0">
                <a:solidFill>
                  <a:schemeClr val="tx1">
                    <a:lumMod val="75000"/>
                    <a:lumOff val="25000"/>
                  </a:schemeClr>
                </a:solidFill>
              </a:rPr>
              <a:t> yang </a:t>
            </a:r>
            <a:r>
              <a:rPr lang="en-US" sz="2400" dirty="0" err="1">
                <a:solidFill>
                  <a:schemeClr val="tx1">
                    <a:lumMod val="75000"/>
                    <a:lumOff val="25000"/>
                  </a:schemeClr>
                </a:solidFill>
              </a:rPr>
              <a:t>istimewa</a:t>
            </a:r>
            <a:r>
              <a:rPr lang="en-US" sz="2400" dirty="0">
                <a:solidFill>
                  <a:schemeClr val="tx1">
                    <a:lumMod val="75000"/>
                    <a:lumOff val="25000"/>
                  </a:schemeClr>
                </a:solidFill>
              </a:rPr>
              <a:t>.</a:t>
            </a:r>
          </a:p>
          <a:p>
            <a:pPr marL="480060" indent="-342900" eaLnBrk="1" fontAlgn="auto" hangingPunct="1">
              <a:lnSpc>
                <a:spcPct val="80000"/>
              </a:lnSpc>
              <a:spcAft>
                <a:spcPts val="0"/>
              </a:spcAft>
              <a:buClr>
                <a:schemeClr val="tx1">
                  <a:shade val="95000"/>
                </a:schemeClr>
              </a:buClr>
              <a:buFont typeface="Wingdings" panose="05000000000000000000" pitchFamily="2" charset="2"/>
              <a:buChar char="ü"/>
              <a:defRPr/>
            </a:pPr>
            <a:r>
              <a:rPr lang="en-US" sz="2400" dirty="0">
                <a:solidFill>
                  <a:schemeClr val="tx1">
                    <a:lumMod val="75000"/>
                    <a:lumOff val="25000"/>
                  </a:schemeClr>
                </a:solidFill>
              </a:rPr>
              <a:t>Linux </a:t>
            </a:r>
            <a:r>
              <a:rPr lang="en-US" sz="2400" dirty="0" err="1">
                <a:solidFill>
                  <a:schemeClr val="tx1">
                    <a:lumMod val="75000"/>
                    <a:lumOff val="25000"/>
                  </a:schemeClr>
                </a:solidFill>
              </a:rPr>
              <a:t>masih</a:t>
            </a:r>
            <a:r>
              <a:rPr lang="en-US" sz="2400" dirty="0">
                <a:solidFill>
                  <a:schemeClr val="tx1">
                    <a:lumMod val="75000"/>
                    <a:lumOff val="25000"/>
                  </a:schemeClr>
                </a:solidFill>
              </a:rPr>
              <a:t> </a:t>
            </a:r>
            <a:r>
              <a:rPr lang="en-US" sz="2400" dirty="0" err="1">
                <a:solidFill>
                  <a:schemeClr val="tx1">
                    <a:lumMod val="75000"/>
                    <a:lumOff val="25000"/>
                  </a:schemeClr>
                </a:solidFill>
              </a:rPr>
              <a:t>dikembangkan</a:t>
            </a:r>
            <a:r>
              <a:rPr lang="en-US" sz="2400" dirty="0">
                <a:solidFill>
                  <a:schemeClr val="tx1">
                    <a:lumMod val="75000"/>
                    <a:lumOff val="25000"/>
                  </a:schemeClr>
                </a:solidFill>
              </a:rPr>
              <a:t> </a:t>
            </a:r>
            <a:r>
              <a:rPr lang="en-US" sz="2400" dirty="0" err="1">
                <a:solidFill>
                  <a:schemeClr val="tx1">
                    <a:lumMod val="75000"/>
                    <a:lumOff val="25000"/>
                  </a:schemeClr>
                </a:solidFill>
              </a:rPr>
              <a:t>oleh</a:t>
            </a:r>
            <a:r>
              <a:rPr lang="en-US" sz="2400" dirty="0">
                <a:solidFill>
                  <a:schemeClr val="tx1">
                    <a:lumMod val="75000"/>
                    <a:lumOff val="25000"/>
                  </a:schemeClr>
                </a:solidFill>
              </a:rPr>
              <a:t> </a:t>
            </a:r>
            <a:r>
              <a:rPr lang="en-US" sz="2400" dirty="0" err="1">
                <a:solidFill>
                  <a:schemeClr val="tx1">
                    <a:lumMod val="75000"/>
                    <a:lumOff val="25000"/>
                  </a:schemeClr>
                </a:solidFill>
              </a:rPr>
              <a:t>kelompok-kelompok</a:t>
            </a:r>
            <a:r>
              <a:rPr lang="en-US" sz="2400" dirty="0">
                <a:solidFill>
                  <a:schemeClr val="tx1">
                    <a:lumMod val="75000"/>
                    <a:lumOff val="25000"/>
                  </a:schemeClr>
                </a:solidFill>
              </a:rPr>
              <a:t> </a:t>
            </a:r>
            <a:r>
              <a:rPr lang="en-US" sz="2400" dirty="0" err="1">
                <a:solidFill>
                  <a:schemeClr val="tx1">
                    <a:lumMod val="75000"/>
                    <a:lumOff val="25000"/>
                  </a:schemeClr>
                </a:solidFill>
              </a:rPr>
              <a:t>tanpa</a:t>
            </a:r>
            <a:r>
              <a:rPr lang="en-US" sz="2400" dirty="0">
                <a:solidFill>
                  <a:schemeClr val="tx1">
                    <a:lumMod val="75000"/>
                    <a:lumOff val="25000"/>
                  </a:schemeClr>
                </a:solidFill>
              </a:rPr>
              <a:t> </a:t>
            </a:r>
            <a:r>
              <a:rPr lang="en-US" sz="2400" dirty="0" err="1">
                <a:solidFill>
                  <a:schemeClr val="tx1">
                    <a:lumMod val="75000"/>
                    <a:lumOff val="25000"/>
                  </a:schemeClr>
                </a:solidFill>
              </a:rPr>
              <a:t>dibayar,yang</a:t>
            </a:r>
            <a:r>
              <a:rPr lang="en-US" sz="2400" dirty="0">
                <a:solidFill>
                  <a:schemeClr val="tx1">
                    <a:lumMod val="75000"/>
                    <a:lumOff val="25000"/>
                  </a:schemeClr>
                </a:solidFill>
              </a:rPr>
              <a:t> </a:t>
            </a:r>
            <a:r>
              <a:rPr lang="en-US" sz="2400" dirty="0" err="1">
                <a:solidFill>
                  <a:schemeClr val="tx1">
                    <a:lumMod val="75000"/>
                    <a:lumOff val="25000"/>
                  </a:schemeClr>
                </a:solidFill>
              </a:rPr>
              <a:t>banyak</a:t>
            </a:r>
            <a:r>
              <a:rPr lang="en-US" sz="2400" dirty="0">
                <a:solidFill>
                  <a:schemeClr val="tx1">
                    <a:lumMod val="75000"/>
                    <a:lumOff val="25000"/>
                  </a:schemeClr>
                </a:solidFill>
              </a:rPr>
              <a:t> </a:t>
            </a:r>
            <a:r>
              <a:rPr lang="en-US" sz="2400" dirty="0" err="1">
                <a:solidFill>
                  <a:schemeClr val="tx1">
                    <a:lumMod val="75000"/>
                    <a:lumOff val="25000"/>
                  </a:schemeClr>
                </a:solidFill>
              </a:rPr>
              <a:t>dijumpai</a:t>
            </a:r>
            <a:r>
              <a:rPr lang="en-US" sz="2400" dirty="0">
                <a:solidFill>
                  <a:schemeClr val="tx1">
                    <a:lumMod val="75000"/>
                    <a:lumOff val="25000"/>
                  </a:schemeClr>
                </a:solidFill>
              </a:rPr>
              <a:t> </a:t>
            </a:r>
            <a:r>
              <a:rPr lang="en-US" sz="2400" dirty="0" err="1">
                <a:solidFill>
                  <a:schemeClr val="tx1">
                    <a:lumMod val="75000"/>
                    <a:lumOff val="25000"/>
                  </a:schemeClr>
                </a:solidFill>
              </a:rPr>
              <a:t>diinternet</a:t>
            </a:r>
            <a:r>
              <a:rPr lang="en-US" sz="2600" dirty="0" smtClean="0">
                <a:solidFill>
                  <a:schemeClr val="tx1">
                    <a:lumMod val="75000"/>
                    <a:lumOff val="25000"/>
                  </a:schemeClr>
                </a:solidFill>
              </a:rPr>
              <a:t>.</a:t>
            </a:r>
            <a:endParaRPr lang="en-US" sz="2600" dirty="0">
              <a:solidFill>
                <a:schemeClr val="tx1">
                  <a:lumMod val="75000"/>
                  <a:lumOff val="25000"/>
                </a:schemeClr>
              </a:solidFill>
            </a:endParaRP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Studi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Kasus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Komunitas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Pengguna</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Linux</a:t>
            </a:r>
          </a:p>
        </p:txBody>
      </p:sp>
      <p:sp>
        <p:nvSpPr>
          <p:cNvPr id="10243" name="Rectangle 3"/>
          <p:cNvSpPr>
            <a:spLocks noGrp="1" noChangeArrowheads="1"/>
          </p:cNvSpPr>
          <p:nvPr>
            <p:ph idx="1"/>
          </p:nvPr>
        </p:nvSpPr>
        <p:spPr>
          <a:xfrm>
            <a:off x="804863" y="1752600"/>
            <a:ext cx="7943850" cy="5105400"/>
          </a:xfrm>
        </p:spPr>
        <p:txBody>
          <a:bodyPr rtlCol="0">
            <a:noAutofit/>
          </a:bodyPr>
          <a:lstStyle/>
          <a:p>
            <a:pPr marL="480060" indent="-342900" eaLnBrk="1" fontAlgn="auto" hangingPunct="1">
              <a:lnSpc>
                <a:spcPct val="80000"/>
              </a:lnSpc>
              <a:spcAft>
                <a:spcPts val="0"/>
              </a:spcAft>
              <a:buClr>
                <a:schemeClr val="tx1">
                  <a:shade val="95000"/>
                </a:schemeClr>
              </a:buClr>
              <a:buFont typeface="Wingdings" panose="05000000000000000000" pitchFamily="2" charset="2"/>
              <a:buChar char="ü"/>
              <a:defRPr/>
            </a:pPr>
            <a:r>
              <a:rPr lang="en-US" sz="2400" dirty="0" smtClean="0">
                <a:solidFill>
                  <a:schemeClr val="tx1">
                    <a:lumMod val="75000"/>
                    <a:lumOff val="25000"/>
                  </a:schemeClr>
                </a:solidFill>
              </a:rPr>
              <a:t>Linux </a:t>
            </a:r>
            <a:r>
              <a:rPr lang="en-US" sz="2400" dirty="0" err="1">
                <a:solidFill>
                  <a:schemeClr val="tx1">
                    <a:lumMod val="75000"/>
                    <a:lumOff val="25000"/>
                  </a:schemeClr>
                </a:solidFill>
              </a:rPr>
              <a:t>juga</a:t>
            </a:r>
            <a:r>
              <a:rPr lang="en-US" sz="2400" dirty="0">
                <a:solidFill>
                  <a:schemeClr val="tx1">
                    <a:lumMod val="75000"/>
                    <a:lumOff val="25000"/>
                  </a:schemeClr>
                </a:solidFill>
              </a:rPr>
              <a:t> </a:t>
            </a:r>
            <a:r>
              <a:rPr lang="en-US" sz="2400" dirty="0" err="1">
                <a:solidFill>
                  <a:schemeClr val="tx1">
                    <a:lumMod val="75000"/>
                    <a:lumOff val="25000"/>
                  </a:schemeClr>
                </a:solidFill>
              </a:rPr>
              <a:t>adalah</a:t>
            </a:r>
            <a:r>
              <a:rPr lang="en-US" sz="2400" dirty="0">
                <a:solidFill>
                  <a:schemeClr val="tx1">
                    <a:lumMod val="75000"/>
                    <a:lumOff val="25000"/>
                  </a:schemeClr>
                </a:solidFill>
              </a:rPr>
              <a:t> </a:t>
            </a:r>
            <a:r>
              <a:rPr lang="en-US" sz="2400" dirty="0" err="1">
                <a:solidFill>
                  <a:schemeClr val="tx1">
                    <a:lumMod val="75000"/>
                    <a:lumOff val="25000"/>
                  </a:schemeClr>
                </a:solidFill>
              </a:rPr>
              <a:t>suatu</a:t>
            </a:r>
            <a:r>
              <a:rPr lang="en-US" sz="2400" dirty="0">
                <a:solidFill>
                  <a:schemeClr val="tx1">
                    <a:lumMod val="75000"/>
                    <a:lumOff val="25000"/>
                  </a:schemeClr>
                </a:solidFill>
              </a:rPr>
              <a:t> OS yang </a:t>
            </a:r>
            <a:r>
              <a:rPr lang="en-US" sz="2400" dirty="0" err="1">
                <a:solidFill>
                  <a:schemeClr val="tx1">
                    <a:lumMod val="75000"/>
                    <a:lumOff val="25000"/>
                  </a:schemeClr>
                </a:solidFill>
              </a:rPr>
              <a:t>bersifat</a:t>
            </a:r>
            <a:r>
              <a:rPr lang="en-US" sz="2400" dirty="0">
                <a:solidFill>
                  <a:schemeClr val="tx1">
                    <a:lumMod val="75000"/>
                    <a:lumOff val="25000"/>
                  </a:schemeClr>
                </a:solidFill>
              </a:rPr>
              <a:t> multiuser, </a:t>
            </a:r>
            <a:r>
              <a:rPr lang="en-US" sz="2400" dirty="0" err="1">
                <a:solidFill>
                  <a:schemeClr val="tx1">
                    <a:lumMod val="75000"/>
                    <a:lumOff val="25000"/>
                  </a:schemeClr>
                </a:solidFill>
              </a:rPr>
              <a:t>freesource</a:t>
            </a:r>
            <a:r>
              <a:rPr lang="en-US" sz="2400" dirty="0">
                <a:solidFill>
                  <a:schemeClr val="tx1">
                    <a:lumMod val="75000"/>
                    <a:lumOff val="25000"/>
                  </a:schemeClr>
                </a:solidFill>
              </a:rPr>
              <a:t>, yang </a:t>
            </a:r>
            <a:r>
              <a:rPr lang="en-US" sz="2400" dirty="0" err="1">
                <a:solidFill>
                  <a:schemeClr val="tx1">
                    <a:lumMod val="75000"/>
                    <a:lumOff val="25000"/>
                  </a:schemeClr>
                </a:solidFill>
              </a:rPr>
              <a:t>dapat</a:t>
            </a:r>
            <a:r>
              <a:rPr lang="en-US" sz="2400" dirty="0">
                <a:solidFill>
                  <a:schemeClr val="tx1">
                    <a:lumMod val="75000"/>
                    <a:lumOff val="25000"/>
                  </a:schemeClr>
                </a:solidFill>
              </a:rPr>
              <a:t> </a:t>
            </a:r>
            <a:r>
              <a:rPr lang="en-US" sz="2400" dirty="0" err="1">
                <a:solidFill>
                  <a:schemeClr val="tx1">
                    <a:lumMod val="75000"/>
                    <a:lumOff val="25000"/>
                  </a:schemeClr>
                </a:solidFill>
              </a:rPr>
              <a:t>berjalan</a:t>
            </a:r>
            <a:r>
              <a:rPr lang="en-US" sz="2400" dirty="0">
                <a:solidFill>
                  <a:schemeClr val="tx1">
                    <a:lumMod val="75000"/>
                    <a:lumOff val="25000"/>
                  </a:schemeClr>
                </a:solidFill>
              </a:rPr>
              <a:t> </a:t>
            </a:r>
            <a:r>
              <a:rPr lang="en-US" sz="2400" dirty="0" err="1">
                <a:solidFill>
                  <a:schemeClr val="tx1">
                    <a:lumMod val="75000"/>
                    <a:lumOff val="25000"/>
                  </a:schemeClr>
                </a:solidFill>
              </a:rPr>
              <a:t>diberbagai</a:t>
            </a:r>
            <a:r>
              <a:rPr lang="en-US" sz="2400" dirty="0">
                <a:solidFill>
                  <a:schemeClr val="tx1">
                    <a:lumMod val="75000"/>
                    <a:lumOff val="25000"/>
                  </a:schemeClr>
                </a:solidFill>
              </a:rPr>
              <a:t> platform.</a:t>
            </a:r>
          </a:p>
          <a:p>
            <a:pPr marL="480060" indent="-342900" eaLnBrk="1" fontAlgn="auto" hangingPunct="1">
              <a:lnSpc>
                <a:spcPct val="80000"/>
              </a:lnSpc>
              <a:spcAft>
                <a:spcPts val="0"/>
              </a:spcAft>
              <a:buClr>
                <a:schemeClr val="tx1">
                  <a:shade val="95000"/>
                </a:schemeClr>
              </a:buClr>
              <a:buFont typeface="Wingdings" panose="05000000000000000000" pitchFamily="2" charset="2"/>
              <a:buChar char="ü"/>
              <a:defRPr/>
            </a:pPr>
            <a:r>
              <a:rPr lang="en-US" sz="2400" dirty="0" err="1">
                <a:solidFill>
                  <a:schemeClr val="tx1">
                    <a:lumMod val="75000"/>
                    <a:lumOff val="25000"/>
                  </a:schemeClr>
                </a:solidFill>
              </a:rPr>
              <a:t>Jadi</a:t>
            </a:r>
            <a:r>
              <a:rPr lang="en-US" sz="2400" dirty="0">
                <a:solidFill>
                  <a:schemeClr val="tx1">
                    <a:lumMod val="75000"/>
                    <a:lumOff val="25000"/>
                  </a:schemeClr>
                </a:solidFill>
              </a:rPr>
              <a:t> </a:t>
            </a:r>
            <a:r>
              <a:rPr lang="en-US" sz="2400" dirty="0" err="1">
                <a:solidFill>
                  <a:schemeClr val="tx1">
                    <a:lumMod val="75000"/>
                    <a:lumOff val="25000"/>
                  </a:schemeClr>
                </a:solidFill>
              </a:rPr>
              <a:t>kesimpulan</a:t>
            </a:r>
            <a:r>
              <a:rPr lang="en-US" sz="2400" dirty="0">
                <a:solidFill>
                  <a:schemeClr val="tx1">
                    <a:lumMod val="75000"/>
                    <a:lumOff val="25000"/>
                  </a:schemeClr>
                </a:solidFill>
              </a:rPr>
              <a:t>: orang-orang </a:t>
            </a:r>
            <a:r>
              <a:rPr lang="en-US" sz="2400" dirty="0" err="1">
                <a:solidFill>
                  <a:schemeClr val="tx1">
                    <a:lumMod val="75000"/>
                    <a:lumOff val="25000"/>
                  </a:schemeClr>
                </a:solidFill>
              </a:rPr>
              <a:t>mempelajari</a:t>
            </a:r>
            <a:r>
              <a:rPr lang="en-US" sz="2400" dirty="0">
                <a:solidFill>
                  <a:schemeClr val="tx1">
                    <a:lumMod val="75000"/>
                    <a:lumOff val="25000"/>
                  </a:schemeClr>
                </a:solidFill>
              </a:rPr>
              <a:t> </a:t>
            </a:r>
            <a:r>
              <a:rPr lang="en-US" sz="2400" dirty="0" err="1">
                <a:solidFill>
                  <a:schemeClr val="tx1">
                    <a:lumMod val="75000"/>
                    <a:lumOff val="25000"/>
                  </a:schemeClr>
                </a:solidFill>
              </a:rPr>
              <a:t>pemrograman</a:t>
            </a:r>
            <a:r>
              <a:rPr lang="en-US" sz="2400" dirty="0">
                <a:solidFill>
                  <a:schemeClr val="tx1">
                    <a:lumMod val="75000"/>
                    <a:lumOff val="25000"/>
                  </a:schemeClr>
                </a:solidFill>
              </a:rPr>
              <a:t> </a:t>
            </a:r>
            <a:r>
              <a:rPr lang="en-US" sz="2400" dirty="0" err="1">
                <a:solidFill>
                  <a:schemeClr val="tx1">
                    <a:lumMod val="75000"/>
                    <a:lumOff val="25000"/>
                  </a:schemeClr>
                </a:solidFill>
              </a:rPr>
              <a:t>dalam</a:t>
            </a:r>
            <a:r>
              <a:rPr lang="en-US" sz="2400" dirty="0">
                <a:solidFill>
                  <a:schemeClr val="tx1">
                    <a:lumMod val="75000"/>
                    <a:lumOff val="25000"/>
                  </a:schemeClr>
                </a:solidFill>
              </a:rPr>
              <a:t> OS </a:t>
            </a:r>
            <a:r>
              <a:rPr lang="en-US" sz="2400" dirty="0" err="1">
                <a:solidFill>
                  <a:schemeClr val="tx1">
                    <a:lumMod val="75000"/>
                    <a:lumOff val="25000"/>
                  </a:schemeClr>
                </a:solidFill>
              </a:rPr>
              <a:t>linux</a:t>
            </a:r>
            <a:r>
              <a:rPr lang="en-US" sz="2400" dirty="0">
                <a:solidFill>
                  <a:schemeClr val="tx1">
                    <a:lumMod val="75000"/>
                    <a:lumOff val="25000"/>
                  </a:schemeClr>
                </a:solidFill>
              </a:rPr>
              <a:t> :</a:t>
            </a:r>
          </a:p>
          <a:p>
            <a:pPr marL="971550" lvl="1" indent="-342900" eaLnBrk="1" fontAlgn="auto" hangingPunct="1">
              <a:lnSpc>
                <a:spcPct val="80000"/>
              </a:lnSpc>
              <a:spcAft>
                <a:spcPts val="0"/>
              </a:spcAft>
              <a:buFont typeface="Arial" panose="020B0604020202020204" pitchFamily="34" charset="0"/>
              <a:buChar char="•"/>
              <a:defRPr/>
            </a:pPr>
            <a:r>
              <a:rPr lang="en-US" sz="2400" dirty="0">
                <a:solidFill>
                  <a:schemeClr val="tx1">
                    <a:lumMod val="75000"/>
                    <a:lumOff val="25000"/>
                  </a:schemeClr>
                </a:solidFill>
              </a:rPr>
              <a:t>Linux gratis </a:t>
            </a:r>
            <a:r>
              <a:rPr lang="en-US" sz="2400" dirty="0" err="1">
                <a:solidFill>
                  <a:schemeClr val="tx1">
                    <a:lumMod val="75000"/>
                    <a:lumOff val="25000"/>
                  </a:schemeClr>
                </a:solidFill>
              </a:rPr>
              <a:t>dan</a:t>
            </a:r>
            <a:r>
              <a:rPr lang="en-US" sz="2400" dirty="0">
                <a:solidFill>
                  <a:schemeClr val="tx1">
                    <a:lumMod val="75000"/>
                    <a:lumOff val="25000"/>
                  </a:schemeClr>
                </a:solidFill>
              </a:rPr>
              <a:t> </a:t>
            </a:r>
            <a:r>
              <a:rPr lang="en-US" sz="2400" dirty="0" err="1">
                <a:solidFill>
                  <a:schemeClr val="tx1">
                    <a:lumMod val="75000"/>
                    <a:lumOff val="25000"/>
                  </a:schemeClr>
                </a:solidFill>
              </a:rPr>
              <a:t>bebas</a:t>
            </a:r>
            <a:endParaRPr lang="en-US" sz="2400" dirty="0">
              <a:solidFill>
                <a:schemeClr val="tx1">
                  <a:lumMod val="75000"/>
                  <a:lumOff val="25000"/>
                </a:schemeClr>
              </a:solidFill>
            </a:endParaRPr>
          </a:p>
          <a:p>
            <a:pPr marL="971550" lvl="1" indent="-342900" eaLnBrk="1" fontAlgn="auto" hangingPunct="1">
              <a:lnSpc>
                <a:spcPct val="80000"/>
              </a:lnSpc>
              <a:spcAft>
                <a:spcPts val="0"/>
              </a:spcAft>
              <a:buFont typeface="Arial" panose="020B0604020202020204" pitchFamily="34" charset="0"/>
              <a:buChar char="•"/>
              <a:defRPr/>
            </a:pPr>
            <a:r>
              <a:rPr lang="en-US" sz="2400" dirty="0">
                <a:solidFill>
                  <a:schemeClr val="tx1">
                    <a:lumMod val="75000"/>
                    <a:lumOff val="25000"/>
                  </a:schemeClr>
                </a:solidFill>
              </a:rPr>
              <a:t>Linux </a:t>
            </a:r>
            <a:r>
              <a:rPr lang="en-US" sz="2400" dirty="0" err="1">
                <a:solidFill>
                  <a:schemeClr val="tx1">
                    <a:lumMod val="75000"/>
                    <a:lumOff val="25000"/>
                  </a:schemeClr>
                </a:solidFill>
              </a:rPr>
              <a:t>dapat</a:t>
            </a:r>
            <a:r>
              <a:rPr lang="en-US" sz="2400" dirty="0">
                <a:solidFill>
                  <a:schemeClr val="tx1">
                    <a:lumMod val="75000"/>
                    <a:lumOff val="25000"/>
                  </a:schemeClr>
                </a:solidFill>
              </a:rPr>
              <a:t> </a:t>
            </a:r>
            <a:r>
              <a:rPr lang="en-US" sz="2400" dirty="0" err="1">
                <a:solidFill>
                  <a:schemeClr val="tx1">
                    <a:lumMod val="75000"/>
                    <a:lumOff val="25000"/>
                  </a:schemeClr>
                </a:solidFill>
              </a:rPr>
              <a:t>berjalan</a:t>
            </a:r>
            <a:r>
              <a:rPr lang="en-US" sz="2400" dirty="0">
                <a:solidFill>
                  <a:schemeClr val="tx1">
                    <a:lumMod val="75000"/>
                    <a:lumOff val="25000"/>
                  </a:schemeClr>
                </a:solidFill>
              </a:rPr>
              <a:t> </a:t>
            </a:r>
            <a:r>
              <a:rPr lang="en-US" sz="2400" dirty="0" err="1">
                <a:solidFill>
                  <a:schemeClr val="tx1">
                    <a:lumMod val="75000"/>
                    <a:lumOff val="25000"/>
                  </a:schemeClr>
                </a:solidFill>
              </a:rPr>
              <a:t>pada</a:t>
            </a:r>
            <a:r>
              <a:rPr lang="en-US" sz="2400" dirty="0">
                <a:solidFill>
                  <a:schemeClr val="tx1">
                    <a:lumMod val="75000"/>
                    <a:lumOff val="25000"/>
                  </a:schemeClr>
                </a:solidFill>
              </a:rPr>
              <a:t> </a:t>
            </a:r>
            <a:r>
              <a:rPr lang="en-US" sz="2400" dirty="0" err="1">
                <a:solidFill>
                  <a:schemeClr val="tx1">
                    <a:lumMod val="75000"/>
                    <a:lumOff val="25000"/>
                  </a:schemeClr>
                </a:solidFill>
              </a:rPr>
              <a:t>berbagai</a:t>
            </a:r>
            <a:r>
              <a:rPr lang="en-US" sz="2400" dirty="0">
                <a:solidFill>
                  <a:schemeClr val="tx1">
                    <a:lumMod val="75000"/>
                    <a:lumOff val="25000"/>
                  </a:schemeClr>
                </a:solidFill>
              </a:rPr>
              <a:t> platform</a:t>
            </a:r>
          </a:p>
          <a:p>
            <a:pPr marL="971550" lvl="1" indent="-342900" eaLnBrk="1" fontAlgn="auto" hangingPunct="1">
              <a:lnSpc>
                <a:spcPct val="80000"/>
              </a:lnSpc>
              <a:spcAft>
                <a:spcPts val="0"/>
              </a:spcAft>
              <a:buFont typeface="Arial" panose="020B0604020202020204" pitchFamily="34" charset="0"/>
              <a:buChar char="•"/>
              <a:defRPr/>
            </a:pPr>
            <a:r>
              <a:rPr lang="en-US" sz="2400" dirty="0">
                <a:solidFill>
                  <a:schemeClr val="tx1">
                    <a:lumMod val="75000"/>
                    <a:lumOff val="25000"/>
                  </a:schemeClr>
                </a:solidFill>
              </a:rPr>
              <a:t>Linux </a:t>
            </a:r>
            <a:r>
              <a:rPr lang="en-US" sz="2400" dirty="0" err="1">
                <a:solidFill>
                  <a:schemeClr val="tx1">
                    <a:lumMod val="75000"/>
                    <a:lumOff val="25000"/>
                  </a:schemeClr>
                </a:solidFill>
              </a:rPr>
              <a:t>memiliki</a:t>
            </a:r>
            <a:r>
              <a:rPr lang="en-US" sz="2400" dirty="0">
                <a:solidFill>
                  <a:schemeClr val="tx1">
                    <a:lumMod val="75000"/>
                    <a:lumOff val="25000"/>
                  </a:schemeClr>
                </a:solidFill>
              </a:rPr>
              <a:t> </a:t>
            </a:r>
            <a:r>
              <a:rPr lang="en-US" sz="2400" dirty="0" err="1">
                <a:solidFill>
                  <a:schemeClr val="tx1">
                    <a:lumMod val="75000"/>
                    <a:lumOff val="25000"/>
                  </a:schemeClr>
                </a:solidFill>
              </a:rPr>
              <a:t>tingkat</a:t>
            </a:r>
            <a:r>
              <a:rPr lang="en-US" sz="2400" dirty="0">
                <a:solidFill>
                  <a:schemeClr val="tx1">
                    <a:lumMod val="75000"/>
                    <a:lumOff val="25000"/>
                  </a:schemeClr>
                </a:solidFill>
              </a:rPr>
              <a:t> </a:t>
            </a:r>
            <a:r>
              <a:rPr lang="en-US" sz="2400" dirty="0" err="1">
                <a:solidFill>
                  <a:schemeClr val="tx1">
                    <a:lumMod val="75000"/>
                    <a:lumOff val="25000"/>
                  </a:schemeClr>
                </a:solidFill>
              </a:rPr>
              <a:t>kestabilan</a:t>
            </a:r>
            <a:r>
              <a:rPr lang="en-US" sz="2400" dirty="0">
                <a:solidFill>
                  <a:schemeClr val="tx1">
                    <a:lumMod val="75000"/>
                    <a:lumOff val="25000"/>
                  </a:schemeClr>
                </a:solidFill>
              </a:rPr>
              <a:t> </a:t>
            </a:r>
            <a:r>
              <a:rPr lang="en-US" sz="2400" dirty="0" err="1">
                <a:solidFill>
                  <a:schemeClr val="tx1">
                    <a:lumMod val="75000"/>
                    <a:lumOff val="25000"/>
                  </a:schemeClr>
                </a:solidFill>
              </a:rPr>
              <a:t>dan</a:t>
            </a:r>
            <a:r>
              <a:rPr lang="en-US" sz="2400" dirty="0">
                <a:solidFill>
                  <a:schemeClr val="tx1">
                    <a:lumMod val="75000"/>
                    <a:lumOff val="25000"/>
                  </a:schemeClr>
                </a:solidFill>
              </a:rPr>
              <a:t> </a:t>
            </a:r>
            <a:r>
              <a:rPr lang="en-US" sz="2400" dirty="0" err="1">
                <a:solidFill>
                  <a:schemeClr val="tx1">
                    <a:lumMod val="75000"/>
                    <a:lumOff val="25000"/>
                  </a:schemeClr>
                </a:solidFill>
              </a:rPr>
              <a:t>keamanan</a:t>
            </a:r>
            <a:r>
              <a:rPr lang="en-US" sz="2400" dirty="0">
                <a:solidFill>
                  <a:schemeClr val="tx1">
                    <a:lumMod val="75000"/>
                    <a:lumOff val="25000"/>
                  </a:schemeClr>
                </a:solidFill>
              </a:rPr>
              <a:t> yang </a:t>
            </a:r>
            <a:r>
              <a:rPr lang="en-US" sz="2400" dirty="0" err="1">
                <a:solidFill>
                  <a:schemeClr val="tx1">
                    <a:lumMod val="75000"/>
                    <a:lumOff val="25000"/>
                  </a:schemeClr>
                </a:solidFill>
              </a:rPr>
              <a:t>tinggi</a:t>
            </a:r>
            <a:r>
              <a:rPr lang="en-US" sz="2400" dirty="0">
                <a:solidFill>
                  <a:schemeClr val="tx1">
                    <a:lumMod val="75000"/>
                    <a:lumOff val="25000"/>
                  </a:schemeClr>
                </a:solidFill>
              </a:rPr>
              <a:t>.</a:t>
            </a:r>
          </a:p>
          <a:p>
            <a:pPr marL="971550" lvl="1" indent="-342900" eaLnBrk="1" fontAlgn="auto" hangingPunct="1">
              <a:lnSpc>
                <a:spcPct val="80000"/>
              </a:lnSpc>
              <a:spcAft>
                <a:spcPts val="0"/>
              </a:spcAft>
              <a:buFont typeface="Arial" panose="020B0604020202020204" pitchFamily="34" charset="0"/>
              <a:buChar char="•"/>
              <a:defRPr/>
            </a:pPr>
            <a:r>
              <a:rPr lang="en-US" sz="2400" dirty="0">
                <a:solidFill>
                  <a:schemeClr val="tx1">
                    <a:lumMod val="75000"/>
                    <a:lumOff val="25000"/>
                  </a:schemeClr>
                </a:solidFill>
              </a:rPr>
              <a:t>Linux </a:t>
            </a:r>
            <a:r>
              <a:rPr lang="en-US" sz="2400" dirty="0" err="1">
                <a:solidFill>
                  <a:schemeClr val="tx1">
                    <a:lumMod val="75000"/>
                    <a:lumOff val="25000"/>
                  </a:schemeClr>
                </a:solidFill>
              </a:rPr>
              <a:t>mendukung</a:t>
            </a:r>
            <a:r>
              <a:rPr lang="en-US" sz="2400" dirty="0">
                <a:solidFill>
                  <a:schemeClr val="tx1">
                    <a:lumMod val="75000"/>
                    <a:lumOff val="25000"/>
                  </a:schemeClr>
                </a:solidFill>
              </a:rPr>
              <a:t> </a:t>
            </a:r>
            <a:r>
              <a:rPr lang="en-US" sz="2400" dirty="0" err="1">
                <a:solidFill>
                  <a:schemeClr val="tx1">
                    <a:lumMod val="75000"/>
                    <a:lumOff val="25000"/>
                  </a:schemeClr>
                </a:solidFill>
              </a:rPr>
              <a:t>berbagai</a:t>
            </a:r>
            <a:r>
              <a:rPr lang="en-US" sz="2400" dirty="0">
                <a:solidFill>
                  <a:schemeClr val="tx1">
                    <a:lumMod val="75000"/>
                    <a:lumOff val="25000"/>
                  </a:schemeClr>
                </a:solidFill>
              </a:rPr>
              <a:t> </a:t>
            </a:r>
            <a:r>
              <a:rPr lang="en-US" sz="2400" dirty="0" err="1">
                <a:solidFill>
                  <a:schemeClr val="tx1">
                    <a:lumMod val="75000"/>
                    <a:lumOff val="25000"/>
                  </a:schemeClr>
                </a:solidFill>
              </a:rPr>
              <a:t>jenis</a:t>
            </a:r>
            <a:r>
              <a:rPr lang="en-US" sz="2400" dirty="0">
                <a:solidFill>
                  <a:schemeClr val="tx1">
                    <a:lumMod val="75000"/>
                    <a:lumOff val="25000"/>
                  </a:schemeClr>
                </a:solidFill>
              </a:rPr>
              <a:t> </a:t>
            </a:r>
            <a:r>
              <a:rPr lang="en-US" sz="2400" dirty="0" err="1">
                <a:solidFill>
                  <a:schemeClr val="tx1">
                    <a:lumMod val="75000"/>
                    <a:lumOff val="25000"/>
                  </a:schemeClr>
                </a:solidFill>
              </a:rPr>
              <a:t>bahasa</a:t>
            </a:r>
            <a:r>
              <a:rPr lang="en-US" sz="2400" dirty="0">
                <a:solidFill>
                  <a:schemeClr val="tx1">
                    <a:lumMod val="75000"/>
                    <a:lumOff val="25000"/>
                  </a:schemeClr>
                </a:solidFill>
              </a:rPr>
              <a:t> </a:t>
            </a:r>
            <a:r>
              <a:rPr lang="en-US" sz="2400" dirty="0" err="1">
                <a:solidFill>
                  <a:schemeClr val="tx1">
                    <a:lumMod val="75000"/>
                    <a:lumOff val="25000"/>
                  </a:schemeClr>
                </a:solidFill>
              </a:rPr>
              <a:t>pemrograman</a:t>
            </a:r>
            <a:endParaRPr lang="en-US" sz="2400" dirty="0">
              <a:solidFill>
                <a:schemeClr val="tx1">
                  <a:lumMod val="75000"/>
                  <a:lumOff val="25000"/>
                </a:schemeClr>
              </a:solidFill>
            </a:endParaRP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Tugas</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238595" name="Rectangle 3"/>
          <p:cNvSpPr>
            <a:spLocks noGrp="1" noChangeArrowheads="1"/>
          </p:cNvSpPr>
          <p:nvPr>
            <p:ph idx="1"/>
          </p:nvPr>
        </p:nvSpPr>
        <p:spPr/>
        <p:txBody>
          <a:bodyPr/>
          <a:lstStyle/>
          <a:p>
            <a:pPr marL="457200" indent="-457200" eaLnBrk="1" hangingPunct="1">
              <a:buFont typeface="+mj-lt"/>
              <a:buAutoNum type="arabicParenR"/>
              <a:defRPr/>
            </a:pPr>
            <a:r>
              <a:rPr lang="en-US" altLang="en-US" sz="2400" dirty="0" err="1" smtClean="0"/>
              <a:t>Cari</a:t>
            </a:r>
            <a:r>
              <a:rPr lang="en-US" altLang="en-US" sz="2400" dirty="0" smtClean="0"/>
              <a:t> </a:t>
            </a:r>
            <a:r>
              <a:rPr lang="en-US" altLang="en-US" sz="2400" dirty="0" err="1" smtClean="0"/>
              <a:t>artikel</a:t>
            </a:r>
            <a:r>
              <a:rPr lang="en-US" altLang="en-US" sz="2400" dirty="0" smtClean="0"/>
              <a:t> </a:t>
            </a:r>
            <a:r>
              <a:rPr lang="en-US" altLang="en-US" sz="2400" dirty="0" err="1" smtClean="0"/>
              <a:t>mengenai</a:t>
            </a:r>
            <a:r>
              <a:rPr lang="en-US" altLang="en-US" sz="2400" dirty="0" smtClean="0"/>
              <a:t> bug </a:t>
            </a:r>
            <a:r>
              <a:rPr lang="en-US" altLang="en-US" sz="2400" dirty="0" err="1" smtClean="0"/>
              <a:t>pada</a:t>
            </a:r>
            <a:r>
              <a:rPr lang="en-US" altLang="en-US" sz="2400" dirty="0" smtClean="0"/>
              <a:t> software </a:t>
            </a:r>
            <a:r>
              <a:rPr lang="en-US" altLang="en-US" sz="2400" dirty="0" err="1" smtClean="0"/>
              <a:t>dan</a:t>
            </a:r>
            <a:r>
              <a:rPr lang="en-US" altLang="en-US" sz="2400" dirty="0" smtClean="0"/>
              <a:t> </a:t>
            </a:r>
            <a:r>
              <a:rPr lang="en-US" altLang="en-US" sz="2400" dirty="0" err="1" smtClean="0"/>
              <a:t>akibat</a:t>
            </a:r>
            <a:r>
              <a:rPr lang="en-US" altLang="en-US" sz="2400" dirty="0" smtClean="0"/>
              <a:t> yang </a:t>
            </a:r>
            <a:r>
              <a:rPr lang="en-US" altLang="en-US" sz="2400" dirty="0" err="1" smtClean="0"/>
              <a:t>ditimbulkannya</a:t>
            </a:r>
            <a:r>
              <a:rPr lang="en-US" altLang="en-US" sz="2400" dirty="0" smtClean="0"/>
              <a:t>, </a:t>
            </a:r>
            <a:r>
              <a:rPr lang="en-US" altLang="en-US" sz="2400" dirty="0" err="1" smtClean="0"/>
              <a:t>serta</a:t>
            </a:r>
            <a:r>
              <a:rPr lang="en-US" altLang="en-US" sz="2400" dirty="0" smtClean="0"/>
              <a:t> softcopy/ </a:t>
            </a:r>
            <a:r>
              <a:rPr lang="en-US" altLang="en-US" sz="2400" dirty="0" err="1" smtClean="0"/>
              <a:t>fotocopy</a:t>
            </a:r>
            <a:r>
              <a:rPr lang="en-US" altLang="en-US" sz="2400" dirty="0" smtClean="0"/>
              <a:t> </a:t>
            </a:r>
            <a:r>
              <a:rPr lang="en-US" altLang="en-US" sz="2400" dirty="0" err="1" smtClean="0"/>
              <a:t>artikel</a:t>
            </a:r>
            <a:r>
              <a:rPr lang="en-US" altLang="en-US" sz="2400" dirty="0" smtClean="0"/>
              <a:t> </a:t>
            </a:r>
            <a:r>
              <a:rPr lang="en-US" altLang="en-US" sz="2400" dirty="0" err="1" smtClean="0"/>
              <a:t>tsb</a:t>
            </a:r>
            <a:r>
              <a:rPr lang="en-US" altLang="en-US" sz="2400" dirty="0" smtClean="0"/>
              <a:t>.</a:t>
            </a:r>
          </a:p>
          <a:p>
            <a:pPr marL="457200" indent="-457200" eaLnBrk="1" hangingPunct="1">
              <a:buFont typeface="+mj-lt"/>
              <a:buAutoNum type="arabicParenR"/>
              <a:defRPr/>
            </a:pPr>
            <a:r>
              <a:rPr lang="en-US" altLang="en-US" sz="2400" dirty="0" err="1" smtClean="0"/>
              <a:t>Cari</a:t>
            </a:r>
            <a:r>
              <a:rPr lang="en-US" altLang="en-US" sz="2400" dirty="0" smtClean="0"/>
              <a:t> </a:t>
            </a:r>
            <a:r>
              <a:rPr lang="en-US" altLang="en-US" sz="2400" dirty="0" err="1" smtClean="0"/>
              <a:t>artikel</a:t>
            </a:r>
            <a:r>
              <a:rPr lang="en-US" altLang="en-US" sz="2400" dirty="0" smtClean="0"/>
              <a:t> </a:t>
            </a:r>
            <a:r>
              <a:rPr lang="en-US" altLang="en-US" sz="2400" dirty="0" err="1" smtClean="0"/>
              <a:t>mengenai</a:t>
            </a:r>
            <a:r>
              <a:rPr lang="en-US" altLang="en-US" sz="2400" dirty="0" smtClean="0"/>
              <a:t> ISO </a:t>
            </a:r>
            <a:r>
              <a:rPr lang="en-US" altLang="en-US" sz="2400" dirty="0" err="1" smtClean="0"/>
              <a:t>standart</a:t>
            </a:r>
            <a:r>
              <a:rPr lang="en-US" altLang="en-US" sz="2400" dirty="0" smtClean="0"/>
              <a:t> </a:t>
            </a:r>
            <a:r>
              <a:rPr lang="en-US" altLang="en-US" sz="2400" dirty="0" err="1" smtClean="0"/>
              <a:t>untuk</a:t>
            </a:r>
            <a:r>
              <a:rPr lang="en-US" altLang="en-US" sz="2400" dirty="0" smtClean="0"/>
              <a:t> </a:t>
            </a:r>
            <a:r>
              <a:rPr lang="en-US" altLang="en-US" sz="2400" dirty="0" err="1" smtClean="0"/>
              <a:t>pengembangan</a:t>
            </a:r>
            <a:r>
              <a:rPr lang="en-US" altLang="en-US" sz="2400" dirty="0" smtClean="0"/>
              <a:t> software </a:t>
            </a:r>
            <a:r>
              <a:rPr lang="en-US" altLang="en-US" sz="2400" dirty="0" err="1" smtClean="0"/>
              <a:t>serta</a:t>
            </a:r>
            <a:r>
              <a:rPr lang="en-US" altLang="en-US" sz="2400" dirty="0" smtClean="0"/>
              <a:t> softcopy/ </a:t>
            </a:r>
            <a:r>
              <a:rPr lang="en-US" altLang="en-US" sz="2400" dirty="0" err="1" smtClean="0"/>
              <a:t>fotocopy</a:t>
            </a:r>
            <a:r>
              <a:rPr lang="en-US" altLang="en-US" sz="2400" dirty="0" smtClean="0"/>
              <a:t> </a:t>
            </a:r>
            <a:r>
              <a:rPr lang="en-US" altLang="en-US" sz="2400" dirty="0" err="1" smtClean="0"/>
              <a:t>artikel</a:t>
            </a:r>
            <a:r>
              <a:rPr lang="en-US" altLang="en-US" sz="2400" dirty="0" smtClean="0"/>
              <a:t> </a:t>
            </a:r>
            <a:r>
              <a:rPr lang="en-US" altLang="en-US" sz="2400" dirty="0" err="1" smtClean="0"/>
              <a:t>tsb</a:t>
            </a:r>
            <a:r>
              <a:rPr lang="en-US" altLang="en-US" sz="2400" dirty="0" smtClean="0"/>
              <a:t>.</a:t>
            </a:r>
          </a:p>
          <a:p>
            <a:pPr eaLnBrk="1" hangingPunct="1">
              <a:defRPr/>
            </a:pPr>
            <a:endParaRPr lang="en-US" altLang="en-US" sz="2400" dirty="0" smtClean="0"/>
          </a:p>
          <a:p>
            <a:pPr marL="514350" eaLnBrk="1" hangingPunct="1">
              <a:defRPr/>
            </a:pPr>
            <a:r>
              <a:rPr lang="en-US" altLang="en-US" sz="2400" dirty="0" err="1" smtClean="0"/>
              <a:t>Berikan</a:t>
            </a:r>
            <a:r>
              <a:rPr lang="en-US" altLang="en-US" sz="2400" dirty="0" smtClean="0"/>
              <a:t> </a:t>
            </a:r>
            <a:r>
              <a:rPr lang="en-US" altLang="en-US" sz="2400" dirty="0" err="1" smtClean="0"/>
              <a:t>uraian</a:t>
            </a:r>
            <a:r>
              <a:rPr lang="en-US" altLang="en-US" sz="2400" dirty="0" smtClean="0"/>
              <a:t> / </a:t>
            </a:r>
            <a:r>
              <a:rPr lang="en-US" altLang="en-US" sz="2400" dirty="0" err="1" smtClean="0"/>
              <a:t>pendapat</a:t>
            </a:r>
            <a:r>
              <a:rPr lang="en-US" altLang="en-US" sz="2400" dirty="0" smtClean="0"/>
              <a:t> </a:t>
            </a:r>
            <a:r>
              <a:rPr lang="en-US" altLang="en-US" sz="2400" dirty="0" err="1" smtClean="0"/>
              <a:t>anda</a:t>
            </a:r>
            <a:r>
              <a:rPr lang="en-US" altLang="en-US" sz="2400" dirty="0" smtClean="0"/>
              <a:t> </a:t>
            </a:r>
            <a:r>
              <a:rPr lang="en-US" altLang="en-US" sz="2400" dirty="0" err="1" smtClean="0"/>
              <a:t>atas</a:t>
            </a:r>
            <a:r>
              <a:rPr lang="en-US" altLang="en-US" sz="2400" dirty="0" smtClean="0"/>
              <a:t> </a:t>
            </a:r>
            <a:r>
              <a:rPr lang="en-US" altLang="en-US" sz="2400" dirty="0" err="1" smtClean="0"/>
              <a:t>artikel</a:t>
            </a:r>
            <a:r>
              <a:rPr lang="en-US" altLang="en-US" sz="2400" dirty="0" smtClean="0"/>
              <a:t> yang </a:t>
            </a:r>
            <a:r>
              <a:rPr lang="en-US" altLang="en-US" sz="2400" dirty="0" err="1" smtClean="0"/>
              <a:t>anda</a:t>
            </a:r>
            <a:r>
              <a:rPr lang="en-US" altLang="en-US" sz="2400" dirty="0" smtClean="0"/>
              <a:t> </a:t>
            </a:r>
            <a:r>
              <a:rPr lang="en-US" altLang="en-US" sz="2400" dirty="0" err="1" smtClean="0"/>
              <a:t>angkat</a:t>
            </a:r>
            <a:r>
              <a:rPr lang="en-US" altLang="en-US" sz="2400" dirty="0" smtClean="0"/>
              <a:t> </a:t>
            </a:r>
            <a:r>
              <a:rPr lang="en-US" altLang="en-US" sz="2400" dirty="0" err="1" smtClean="0"/>
              <a:t>tsb</a:t>
            </a:r>
            <a:r>
              <a:rPr lang="en-US" altLang="en-US" sz="2400" dirty="0" smtClean="0"/>
              <a:t>. </a:t>
            </a:r>
            <a:r>
              <a:rPr lang="en-US" altLang="en-US" sz="2400" dirty="0" err="1" smtClean="0"/>
              <a:t>Buat</a:t>
            </a:r>
            <a:r>
              <a:rPr lang="en-US" altLang="en-US" sz="2400" dirty="0" smtClean="0"/>
              <a:t> </a:t>
            </a:r>
            <a:r>
              <a:rPr lang="en-US" altLang="en-US" sz="2400" dirty="0" err="1" smtClean="0"/>
              <a:t>dengan</a:t>
            </a:r>
            <a:r>
              <a:rPr lang="en-US" altLang="en-US" sz="2400" dirty="0" smtClean="0"/>
              <a:t> MS Word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Rectangle 4"/>
          <p:cNvSpPr>
            <a:spLocks noGrp="1" noChangeArrowheads="1"/>
          </p:cNvSpPr>
          <p:nvPr>
            <p:ph type="ctrTitle"/>
          </p:nvPr>
        </p:nvSpPr>
        <p:spPr>
          <a:xfrm>
            <a:off x="822325" y="758825"/>
            <a:ext cx="7543800" cy="3565525"/>
          </a:xfrm>
        </p:spPr>
        <p:txBody>
          <a:bodyPr/>
          <a:lstStyle/>
          <a:p>
            <a:pPr eaLnBrk="1" fontAlgn="auto" hangingPunct="1">
              <a:spcAft>
                <a:spcPts val="0"/>
              </a:spcAft>
              <a:defRPr/>
            </a:pPr>
            <a:r>
              <a:rPr lang="en-US" b="1" dirty="0" smtClean="0">
                <a:solidFill>
                  <a:srgbClr val="002060"/>
                </a:solidFill>
                <a:latin typeface="Verdana" pitchFamily="34" charset="0"/>
              </a:rPr>
              <a:t>BAB I</a:t>
            </a:r>
          </a:p>
        </p:txBody>
      </p:sp>
      <p:sp>
        <p:nvSpPr>
          <p:cNvPr id="3077" name="Rectangle 5"/>
          <p:cNvSpPr>
            <a:spLocks noGrp="1" noChangeArrowheads="1"/>
          </p:cNvSpPr>
          <p:nvPr>
            <p:ph type="subTitle" idx="1"/>
          </p:nvPr>
        </p:nvSpPr>
        <p:spPr>
          <a:xfrm>
            <a:off x="825500" y="4456113"/>
            <a:ext cx="7543800" cy="1143000"/>
          </a:xfrm>
        </p:spPr>
        <p:txBody>
          <a:bodyPr rtlCol="0"/>
          <a:lstStyle/>
          <a:p>
            <a:pPr eaLnBrk="1" fontAlgn="auto" hangingPunct="1">
              <a:defRPr/>
            </a:pPr>
            <a:r>
              <a:rPr lang="en-US" sz="3000" b="1" dirty="0" err="1" smtClean="0">
                <a:solidFill>
                  <a:schemeClr val="tx1"/>
                </a:solidFill>
              </a:rPr>
              <a:t>Tinjauan</a:t>
            </a:r>
            <a:r>
              <a:rPr lang="en-US" sz="3000" b="1" dirty="0" smtClean="0">
                <a:solidFill>
                  <a:schemeClr val="tx1"/>
                </a:solidFill>
              </a:rPr>
              <a:t> </a:t>
            </a:r>
            <a:r>
              <a:rPr lang="en-US" sz="3000" b="1" dirty="0" err="1" smtClean="0">
                <a:solidFill>
                  <a:schemeClr val="tx1"/>
                </a:solidFill>
              </a:rPr>
              <a:t>Umum</a:t>
            </a:r>
            <a:r>
              <a:rPr lang="en-US" sz="3000" b="1" dirty="0" smtClean="0">
                <a:solidFill>
                  <a:schemeClr val="tx1"/>
                </a:solidFill>
              </a:rPr>
              <a:t> </a:t>
            </a:r>
            <a:r>
              <a:rPr lang="en-US" sz="3000" b="1" dirty="0" err="1" smtClean="0">
                <a:solidFill>
                  <a:schemeClr val="tx1"/>
                </a:solidFill>
              </a:rPr>
              <a:t>Etika</a:t>
            </a:r>
            <a:endParaRPr lang="en-US" sz="3000" b="1" dirty="0" smtClean="0">
              <a:solidFill>
                <a:schemeClr val="tx1"/>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Isu-isu</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Pokok</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Komputer</a:t>
            </a:r>
            <a:r>
              <a:rPr lang="en-US" sz="3600" b="1" dirty="0" smtClean="0">
                <a:solidFill>
                  <a:srgbClr val="002060"/>
                </a:solidFill>
                <a:latin typeface="Verdana" pitchFamily="34" charset="0"/>
              </a:rPr>
              <a:t> (2)</a:t>
            </a:r>
          </a:p>
        </p:txBody>
      </p:sp>
      <p:sp>
        <p:nvSpPr>
          <p:cNvPr id="28675" name="Rectangle 3"/>
          <p:cNvSpPr>
            <a:spLocks noGrp="1" noChangeArrowheads="1"/>
          </p:cNvSpPr>
          <p:nvPr>
            <p:ph idx="1"/>
          </p:nvPr>
        </p:nvSpPr>
        <p:spPr>
          <a:xfrm>
            <a:off x="900113" y="1773238"/>
            <a:ext cx="7543800" cy="4022725"/>
          </a:xfrm>
        </p:spPr>
        <p:txBody>
          <a:bodyPr/>
          <a:lstStyle/>
          <a:p>
            <a:pPr marL="400050" indent="-400050" eaLnBrk="1" hangingPunct="1">
              <a:buFont typeface="Wingdings" panose="05000000000000000000" pitchFamily="2" charset="2"/>
              <a:buChar char="ü"/>
              <a:defRPr/>
            </a:pPr>
            <a:r>
              <a:rPr lang="en-US" altLang="en-US" sz="2400" dirty="0" smtClean="0"/>
              <a:t>E-commerce</a:t>
            </a:r>
          </a:p>
          <a:p>
            <a:pPr marL="400050" indent="0" eaLnBrk="1" hangingPunct="1">
              <a:buFont typeface="Wingdings" panose="05000000000000000000" pitchFamily="2" charset="2"/>
              <a:buNone/>
              <a:defRPr/>
            </a:pPr>
            <a:r>
              <a:rPr lang="en-US" altLang="en-US" sz="2400" dirty="0" err="1" smtClean="0"/>
              <a:t>Otomatiasi</a:t>
            </a:r>
            <a:r>
              <a:rPr lang="en-US" altLang="en-US" sz="2400" dirty="0" smtClean="0"/>
              <a:t> </a:t>
            </a:r>
            <a:r>
              <a:rPr lang="en-US" altLang="en-US" sz="2400" dirty="0" err="1" smtClean="0"/>
              <a:t>bisnis</a:t>
            </a:r>
            <a:r>
              <a:rPr lang="en-US" altLang="en-US" sz="2400" dirty="0" smtClean="0"/>
              <a:t> </a:t>
            </a:r>
            <a:r>
              <a:rPr lang="en-US" altLang="en-US" sz="2400" dirty="0" err="1" smtClean="0"/>
              <a:t>dengan</a:t>
            </a:r>
            <a:r>
              <a:rPr lang="en-US" altLang="en-US" sz="2400" dirty="0" smtClean="0"/>
              <a:t> internet </a:t>
            </a:r>
            <a:r>
              <a:rPr lang="en-US" altLang="en-US" sz="2400" dirty="0" err="1" smtClean="0"/>
              <a:t>dan</a:t>
            </a:r>
            <a:r>
              <a:rPr lang="en-US" altLang="en-US" sz="2400" dirty="0" smtClean="0"/>
              <a:t> </a:t>
            </a:r>
            <a:r>
              <a:rPr lang="en-US" altLang="en-US" sz="2400" dirty="0" err="1" smtClean="0"/>
              <a:t>layanannya</a:t>
            </a:r>
            <a:r>
              <a:rPr lang="en-US" altLang="en-US" sz="2400" dirty="0" smtClean="0"/>
              <a:t>, </a:t>
            </a:r>
            <a:r>
              <a:rPr lang="en-US" altLang="en-US" sz="2400" dirty="0" err="1" smtClean="0"/>
              <a:t>mengubah</a:t>
            </a:r>
            <a:r>
              <a:rPr lang="en-US" altLang="en-US" sz="2400" dirty="0" smtClean="0"/>
              <a:t> </a:t>
            </a:r>
            <a:r>
              <a:rPr lang="en-US" altLang="en-US" sz="2400" dirty="0" err="1" smtClean="0"/>
              <a:t>bisnis</a:t>
            </a:r>
            <a:r>
              <a:rPr lang="en-US" altLang="en-US" sz="2400" dirty="0" smtClean="0"/>
              <a:t> proses yang </a:t>
            </a:r>
            <a:r>
              <a:rPr lang="en-US" altLang="en-US" sz="2400" dirty="0" err="1" smtClean="0"/>
              <a:t>telah</a:t>
            </a:r>
            <a:r>
              <a:rPr lang="en-US" altLang="en-US" sz="2400" dirty="0" smtClean="0"/>
              <a:t> </a:t>
            </a:r>
            <a:r>
              <a:rPr lang="en-US" altLang="en-US" sz="2400" dirty="0" err="1" smtClean="0"/>
              <a:t>ada</a:t>
            </a:r>
            <a:r>
              <a:rPr lang="en-US" altLang="en-US" sz="2400" dirty="0" smtClean="0"/>
              <a:t> </a:t>
            </a:r>
            <a:r>
              <a:rPr lang="en-US" altLang="en-US" sz="2400" dirty="0" err="1" smtClean="0"/>
              <a:t>dari</a:t>
            </a:r>
            <a:r>
              <a:rPr lang="en-US" altLang="en-US" sz="2400" dirty="0" smtClean="0"/>
              <a:t> </a:t>
            </a:r>
            <a:r>
              <a:rPr lang="en-US" altLang="en-US" sz="2400" dirty="0" err="1" smtClean="0"/>
              <a:t>transaksi</a:t>
            </a:r>
            <a:r>
              <a:rPr lang="en-US" altLang="en-US" sz="2400" dirty="0" smtClean="0"/>
              <a:t> </a:t>
            </a:r>
            <a:r>
              <a:rPr lang="en-US" altLang="en-US" sz="2400" dirty="0" err="1" smtClean="0"/>
              <a:t>konvensional</a:t>
            </a:r>
            <a:r>
              <a:rPr lang="en-US" altLang="en-US" sz="2400" dirty="0" smtClean="0"/>
              <a:t> </a:t>
            </a:r>
            <a:r>
              <a:rPr lang="en-US" altLang="en-US" sz="2400" dirty="0" err="1" smtClean="0"/>
              <a:t>kepada</a:t>
            </a:r>
            <a:r>
              <a:rPr lang="en-US" altLang="en-US" sz="2400" dirty="0" smtClean="0"/>
              <a:t> yang </a:t>
            </a:r>
            <a:r>
              <a:rPr lang="en-US" altLang="en-US" sz="2400" dirty="0" err="1" smtClean="0"/>
              <a:t>berbasis</a:t>
            </a:r>
            <a:r>
              <a:rPr lang="en-US" altLang="en-US" sz="2400" dirty="0" smtClean="0"/>
              <a:t> </a:t>
            </a:r>
            <a:r>
              <a:rPr lang="en-US" altLang="en-US" sz="2400" dirty="0" err="1" smtClean="0"/>
              <a:t>teknologi</a:t>
            </a:r>
            <a:r>
              <a:rPr lang="en-US" altLang="en-US" sz="2400" dirty="0" smtClean="0"/>
              <a:t>, </a:t>
            </a:r>
            <a:r>
              <a:rPr lang="en-US" altLang="en-US" sz="2400" dirty="0" err="1" smtClean="0"/>
              <a:t>melahirkan</a:t>
            </a:r>
            <a:r>
              <a:rPr lang="en-US" altLang="en-US" sz="2400" dirty="0" smtClean="0"/>
              <a:t> </a:t>
            </a:r>
            <a:r>
              <a:rPr lang="en-US" altLang="en-US" sz="2400" dirty="0" err="1" smtClean="0"/>
              <a:t>implikasi</a:t>
            </a:r>
            <a:r>
              <a:rPr lang="en-US" altLang="en-US" sz="2400" dirty="0" smtClean="0"/>
              <a:t> </a:t>
            </a:r>
            <a:r>
              <a:rPr lang="en-US" altLang="en-US" sz="2400" dirty="0" err="1" smtClean="0"/>
              <a:t>negatif</a:t>
            </a:r>
            <a:r>
              <a:rPr lang="en-US" altLang="en-US" sz="2400" dirty="0" smtClean="0"/>
              <a:t>; </a:t>
            </a:r>
            <a:r>
              <a:rPr lang="en-US" altLang="en-US" sz="2400" dirty="0" err="1" smtClean="0"/>
              <a:t>bermacam</a:t>
            </a:r>
            <a:r>
              <a:rPr lang="en-US" altLang="en-US" sz="2400" dirty="0" smtClean="0"/>
              <a:t> </a:t>
            </a:r>
            <a:r>
              <a:rPr lang="en-US" altLang="en-US" sz="2400" dirty="0" err="1" smtClean="0"/>
              <a:t>kejahatan</a:t>
            </a:r>
            <a:r>
              <a:rPr lang="en-US" altLang="en-US" sz="2400" dirty="0" smtClean="0"/>
              <a:t>, </a:t>
            </a:r>
            <a:r>
              <a:rPr lang="en-US" altLang="en-US" sz="2400" dirty="0" err="1" smtClean="0"/>
              <a:t>penipuan</a:t>
            </a:r>
            <a:r>
              <a:rPr lang="en-US" altLang="en-US" sz="2400" dirty="0" smtClean="0"/>
              <a:t>, </a:t>
            </a:r>
            <a:r>
              <a:rPr lang="en-US" altLang="en-US" sz="2400" dirty="0" err="1" smtClean="0"/>
              <a:t>kerugian</a:t>
            </a:r>
            <a:r>
              <a:rPr lang="en-US" altLang="en-US" sz="2400" dirty="0" smtClean="0"/>
              <a:t> </a:t>
            </a:r>
            <a:r>
              <a:rPr lang="en-US" altLang="en-US" sz="2400" dirty="0" err="1" smtClean="0"/>
              <a:t>karena</a:t>
            </a:r>
            <a:r>
              <a:rPr lang="en-US" altLang="en-US" sz="2400" dirty="0" smtClean="0"/>
              <a:t> </a:t>
            </a:r>
            <a:r>
              <a:rPr lang="en-US" altLang="en-US" sz="2400" dirty="0" err="1" smtClean="0"/>
              <a:t>ke</a:t>
            </a:r>
            <a:r>
              <a:rPr lang="en-US" altLang="en-US" sz="2400" dirty="0" smtClean="0"/>
              <a:t>-</a:t>
            </a:r>
            <a:r>
              <a:rPr lang="en-US" altLang="en-US" sz="2400" i="1" dirty="0" err="1" smtClean="0"/>
              <a:t>anonymouse</a:t>
            </a:r>
            <a:r>
              <a:rPr lang="en-US" altLang="en-US" sz="2400" i="1" dirty="0" smtClean="0"/>
              <a:t>-</a:t>
            </a:r>
            <a:r>
              <a:rPr lang="en-US" altLang="en-US" sz="2400" dirty="0" smtClean="0"/>
              <a:t>an </a:t>
            </a:r>
            <a:r>
              <a:rPr lang="en-US" altLang="en-US" sz="2400" dirty="0" err="1" smtClean="0"/>
              <a:t>tadi</a:t>
            </a:r>
            <a:r>
              <a:rPr lang="en-US" altLang="en-US" sz="2400" dirty="0" smtClean="0"/>
              <a:t>.</a:t>
            </a:r>
          </a:p>
          <a:p>
            <a:pPr eaLnBrk="1" hangingPunct="1">
              <a:defRPr/>
            </a:pPr>
            <a:endParaRPr lang="en-US" altLang="en-US" sz="2400" dirty="0" smtClean="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Isu-isu</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Pokok</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Komputer</a:t>
            </a:r>
            <a:r>
              <a:rPr lang="en-US" sz="3600" b="1" dirty="0" smtClean="0">
                <a:solidFill>
                  <a:srgbClr val="002060"/>
                </a:solidFill>
                <a:latin typeface="Verdana" pitchFamily="34" charset="0"/>
              </a:rPr>
              <a:t> (3)</a:t>
            </a:r>
          </a:p>
        </p:txBody>
      </p:sp>
      <p:sp>
        <p:nvSpPr>
          <p:cNvPr id="29699" name="Rectangle 3"/>
          <p:cNvSpPr>
            <a:spLocks noGrp="1" noChangeArrowheads="1"/>
          </p:cNvSpPr>
          <p:nvPr>
            <p:ph idx="1"/>
          </p:nvPr>
        </p:nvSpPr>
        <p:spPr>
          <a:xfrm>
            <a:off x="914400" y="1933575"/>
            <a:ext cx="8229600" cy="4924425"/>
          </a:xfrm>
        </p:spPr>
        <p:txBody>
          <a:bodyPr rtlCol="0">
            <a:normAutofit/>
          </a:bodyPr>
          <a:lstStyle/>
          <a:p>
            <a:pPr marL="400050" indent="-400050" eaLnBrk="1" fontAlgn="auto" hangingPunct="1">
              <a:buFont typeface="Wingdings" panose="05000000000000000000" pitchFamily="2" charset="2"/>
              <a:buChar char="ü"/>
              <a:defRPr/>
            </a:pPr>
            <a:r>
              <a:rPr lang="en-US" sz="2400" dirty="0" err="1" smtClean="0">
                <a:solidFill>
                  <a:schemeClr val="tx1">
                    <a:lumMod val="75000"/>
                    <a:lumOff val="25000"/>
                  </a:schemeClr>
                </a:solidFill>
              </a:rPr>
              <a:t>Pelanggaran</a:t>
            </a:r>
            <a:r>
              <a:rPr lang="en-US" sz="2400" dirty="0" smtClean="0">
                <a:solidFill>
                  <a:schemeClr val="tx1">
                    <a:lumMod val="75000"/>
                    <a:lumOff val="25000"/>
                  </a:schemeClr>
                </a:solidFill>
              </a:rPr>
              <a:t> HAKI</a:t>
            </a:r>
          </a:p>
          <a:p>
            <a:pPr marL="400050" indent="0" eaLnBrk="1" fontAlgn="auto" hangingPunct="1">
              <a:buFont typeface="Calibri" panose="020F0502020204030204" pitchFamily="34" charset="0"/>
              <a:buNone/>
              <a:defRPr/>
            </a:pPr>
            <a:r>
              <a:rPr lang="en-US" sz="2400" dirty="0" err="1" smtClean="0">
                <a:solidFill>
                  <a:schemeClr val="tx1">
                    <a:lumMod val="75000"/>
                    <a:lumOff val="25000"/>
                  </a:schemeClr>
                </a:solidFill>
              </a:rPr>
              <a:t>Masalah</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pengakuan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hak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atas</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kekayaan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intelektual</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Pembajakan</a:t>
            </a:r>
            <a:r>
              <a:rPr lang="en-US" sz="2400" dirty="0" smtClean="0">
                <a:solidFill>
                  <a:schemeClr val="tx1">
                    <a:lumMod val="75000"/>
                    <a:lumOff val="25000"/>
                  </a:schemeClr>
                </a:solidFill>
              </a:rPr>
              <a:t>, cracking, illegal software </a:t>
            </a:r>
            <a:r>
              <a:rPr lang="en-US" sz="2400" dirty="0" err="1" smtClean="0">
                <a:solidFill>
                  <a:schemeClr val="tx1">
                    <a:lumMod val="75000"/>
                    <a:lumOff val="25000"/>
                  </a:schemeClr>
                </a:solidFill>
              </a:rPr>
              <a:t>dst</a:t>
            </a:r>
            <a:r>
              <a:rPr lang="en-US" sz="2400" dirty="0" smtClean="0">
                <a:solidFill>
                  <a:schemeClr val="tx1">
                    <a:lumMod val="75000"/>
                    <a:lumOff val="25000"/>
                  </a:schemeClr>
                </a:solidFill>
              </a:rPr>
              <a:t>.</a:t>
            </a:r>
          </a:p>
          <a:p>
            <a:pPr marL="400050" indent="-400050" eaLnBrk="1" fontAlgn="auto" hangingPunct="1">
              <a:buFont typeface="Wingdings" panose="05000000000000000000" pitchFamily="2" charset="2"/>
              <a:buChar char="ü"/>
              <a:defRPr/>
            </a:pPr>
            <a:endParaRPr lang="en-US" sz="2400" dirty="0" smtClean="0">
              <a:solidFill>
                <a:schemeClr val="tx1">
                  <a:lumMod val="75000"/>
                  <a:lumOff val="25000"/>
                </a:schemeClr>
              </a:solidFill>
            </a:endParaRPr>
          </a:p>
          <a:p>
            <a:pPr marL="400050" indent="-400050" eaLnBrk="1" fontAlgn="auto" hangingPunct="1">
              <a:buFont typeface="Wingdings" panose="05000000000000000000" pitchFamily="2" charset="2"/>
              <a:buChar char="ü"/>
              <a:defRPr/>
            </a:pPr>
            <a:r>
              <a:rPr lang="en-US" sz="2400" dirty="0" err="1" smtClean="0">
                <a:solidFill>
                  <a:schemeClr val="tx1">
                    <a:lumMod val="75000"/>
                    <a:lumOff val="25000"/>
                  </a:schemeClr>
                </a:solidFill>
              </a:rPr>
              <a:t>Tanggungjawab</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profesi</a:t>
            </a:r>
            <a:endParaRPr lang="en-US" sz="2400" dirty="0" smtClean="0">
              <a:solidFill>
                <a:schemeClr val="tx1">
                  <a:lumMod val="75000"/>
                  <a:lumOff val="25000"/>
                </a:schemeClr>
              </a:solidFill>
            </a:endParaRPr>
          </a:p>
          <a:p>
            <a:pPr marL="400050" indent="0" eaLnBrk="1" fontAlgn="auto" hangingPunct="1">
              <a:buFont typeface="Calibri" panose="020F0502020204030204" pitchFamily="34" charset="0"/>
              <a:buNone/>
              <a:defRPr/>
            </a:pPr>
            <a:r>
              <a:rPr lang="en-US" sz="2400" dirty="0" err="1" smtClean="0">
                <a:solidFill>
                  <a:schemeClr val="tx1">
                    <a:lumMod val="75000"/>
                    <a:lumOff val="25000"/>
                  </a:schemeClr>
                </a:solidFill>
              </a:rPr>
              <a:t>Sebagai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bentuk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tanggungjawab</a:t>
            </a:r>
            <a:r>
              <a:rPr lang="en-US" sz="2400" dirty="0" smtClean="0">
                <a:solidFill>
                  <a:schemeClr val="tx1">
                    <a:lumMod val="75000"/>
                    <a:lumOff val="25000"/>
                  </a:schemeClr>
                </a:solidFill>
              </a:rPr>
              <a:t> moral, </a:t>
            </a:r>
            <a:r>
              <a:rPr lang="en-US" sz="2400" dirty="0" err="1" smtClean="0">
                <a:solidFill>
                  <a:schemeClr val="tx1">
                    <a:lumMod val="75000"/>
                    <a:lumOff val="25000"/>
                  </a:schemeClr>
                </a:solidFill>
              </a:rPr>
              <a:t>perlu</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diciptakan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ruang</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bagi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komunitas</a:t>
            </a:r>
            <a:r>
              <a:rPr lang="en-US" sz="2400" dirty="0" smtClean="0">
                <a:solidFill>
                  <a:schemeClr val="tx1">
                    <a:lumMod val="75000"/>
                    <a:lumOff val="25000"/>
                  </a:schemeClr>
                </a:solidFill>
              </a:rPr>
              <a:t> yang </a:t>
            </a:r>
            <a:r>
              <a:rPr lang="en-US" sz="2400" dirty="0" err="1" smtClean="0">
                <a:solidFill>
                  <a:schemeClr val="tx1">
                    <a:lumMod val="75000"/>
                    <a:lumOff val="25000"/>
                  </a:schemeClr>
                </a:solidFill>
              </a:rPr>
              <a:t>akan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saling</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menghormati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Misalnya</a:t>
            </a:r>
            <a:r>
              <a:rPr lang="en-US" sz="2400" dirty="0" smtClean="0">
                <a:solidFill>
                  <a:schemeClr val="tx1">
                    <a:lumMod val="75000"/>
                    <a:lumOff val="25000"/>
                  </a:schemeClr>
                </a:solidFill>
              </a:rPr>
              <a:t> IPKIN (</a:t>
            </a:r>
            <a:r>
              <a:rPr lang="en-US" sz="2400" dirty="0" err="1" smtClean="0">
                <a:solidFill>
                  <a:schemeClr val="tx1">
                    <a:lumMod val="75000"/>
                    <a:lumOff val="25000"/>
                  </a:schemeClr>
                </a:solidFill>
              </a:rPr>
              <a:t>Ikatan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Profesi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Komputer</a:t>
            </a:r>
            <a:r>
              <a:rPr lang="en-US" sz="2400" dirty="0" smtClean="0">
                <a:solidFill>
                  <a:schemeClr val="tx1">
                    <a:lumMod val="75000"/>
                    <a:lumOff val="25000"/>
                  </a:schemeClr>
                </a:solidFill>
              </a:rPr>
              <a:t> &amp; Informatika-1974)</a:t>
            </a:r>
          </a:p>
          <a:p>
            <a:pPr marL="91440" indent="-91440" eaLnBrk="1" fontAlgn="auto" hangingPunct="1">
              <a:defRPr/>
            </a:pPr>
            <a:endParaRPr lang="en-US" sz="2400" dirty="0" smtClean="0">
              <a:solidFill>
                <a:schemeClr val="tx1">
                  <a:lumMod val="75000"/>
                  <a:lumOff val="25000"/>
                </a:schemeClr>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Diskusi</a:t>
            </a:r>
            <a:r>
              <a:rPr lang="en-US" sz="3600" b="1" dirty="0" smtClean="0">
                <a:solidFill>
                  <a:srgbClr val="002060"/>
                </a:solidFill>
                <a:latin typeface="Verdana" pitchFamily="34" charset="0"/>
              </a:rPr>
              <a:t> Bab II.</a:t>
            </a:r>
          </a:p>
        </p:txBody>
      </p:sp>
      <p:sp>
        <p:nvSpPr>
          <p:cNvPr id="30723" name="Rectangle 3"/>
          <p:cNvSpPr>
            <a:spLocks noGrp="1" noChangeArrowheads="1"/>
          </p:cNvSpPr>
          <p:nvPr>
            <p:ph idx="1"/>
          </p:nvPr>
        </p:nvSpPr>
        <p:spPr>
          <a:xfrm>
            <a:off x="971550" y="1844675"/>
            <a:ext cx="7543800" cy="1440309"/>
          </a:xfrm>
        </p:spPr>
        <p:txBody>
          <a:bodyPr rtlCol="0">
            <a:noAutofit/>
          </a:bodyPr>
          <a:lstStyle/>
          <a:p>
            <a:pPr marL="0" indent="0" eaLnBrk="1" fontAlgn="auto" hangingPunct="1">
              <a:buNone/>
              <a:defRPr/>
            </a:pPr>
            <a:r>
              <a:rPr lang="en-US" sz="2400" u="sng" dirty="0" err="1" smtClean="0">
                <a:solidFill>
                  <a:schemeClr val="tx1">
                    <a:lumMod val="75000"/>
                    <a:lumOff val="25000"/>
                  </a:schemeClr>
                </a:solidFill>
              </a:rPr>
              <a:t>Untuk</a:t>
            </a:r>
            <a:r>
              <a:rPr lang="en-US" sz="2400" u="sng" dirty="0" smtClean="0">
                <a:solidFill>
                  <a:schemeClr val="tx1">
                    <a:lumMod val="75000"/>
                    <a:lumOff val="25000"/>
                  </a:schemeClr>
                </a:solidFill>
              </a:rPr>
              <a:t> </a:t>
            </a:r>
            <a:r>
              <a:rPr lang="en-US" sz="2400" u="sng" dirty="0" err="1" smtClean="0">
                <a:solidFill>
                  <a:schemeClr val="tx1">
                    <a:lumMod val="75000"/>
                    <a:lumOff val="25000"/>
                  </a:schemeClr>
                </a:solidFill>
              </a:rPr>
              <a:t>masing-masing</a:t>
            </a:r>
            <a:r>
              <a:rPr lang="en-US" sz="2400" u="sng" dirty="0" smtClean="0">
                <a:solidFill>
                  <a:schemeClr val="tx1">
                    <a:lumMod val="75000"/>
                    <a:lumOff val="25000"/>
                  </a:schemeClr>
                </a:solidFill>
              </a:rPr>
              <a:t> </a:t>
            </a:r>
            <a:r>
              <a:rPr lang="en-US" sz="2400" u="sng" dirty="0" err="1" smtClean="0">
                <a:solidFill>
                  <a:schemeClr val="tx1">
                    <a:lumMod val="75000"/>
                    <a:lumOff val="25000"/>
                  </a:schemeClr>
                </a:solidFill>
              </a:rPr>
              <a:t>kelompok</a:t>
            </a:r>
            <a:r>
              <a:rPr lang="en-US" sz="2400" dirty="0" smtClean="0">
                <a:solidFill>
                  <a:schemeClr val="tx1">
                    <a:lumMod val="75000"/>
                    <a:lumOff val="25000"/>
                  </a:schemeClr>
                </a:solidFill>
              </a:rPr>
              <a:t>:</a:t>
            </a:r>
          </a:p>
          <a:p>
            <a:pPr marL="457200" indent="-457200" eaLnBrk="1" fontAlgn="auto" hangingPunct="1">
              <a:buAutoNum type="arabicParenR"/>
              <a:defRPr/>
            </a:pPr>
            <a:r>
              <a:rPr lang="en-US" sz="2400" dirty="0" err="1" smtClean="0">
                <a:solidFill>
                  <a:schemeClr val="tx1">
                    <a:lumMod val="75000"/>
                    <a:lumOff val="25000"/>
                  </a:schemeClr>
                </a:solidFill>
              </a:rPr>
              <a:t>Berikan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contoh</a:t>
            </a:r>
            <a:r>
              <a:rPr lang="en-US" sz="2400" dirty="0" smtClean="0">
                <a:solidFill>
                  <a:schemeClr val="tx1">
                    <a:lumMod val="75000"/>
                    <a:lumOff val="25000"/>
                  </a:schemeClr>
                </a:solidFill>
              </a:rPr>
              <a:t> minimal 5 </a:t>
            </a:r>
            <a:r>
              <a:rPr lang="en-US" sz="2400" dirty="0" err="1" smtClean="0">
                <a:solidFill>
                  <a:schemeClr val="tx1">
                    <a:lumMod val="75000"/>
                    <a:lumOff val="25000"/>
                  </a:schemeClr>
                </a:solidFill>
              </a:rPr>
              <a:t>bentuk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pelanggaran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etika</a:t>
            </a:r>
            <a:r>
              <a:rPr lang="en-US" sz="2400" dirty="0">
                <a:solidFill>
                  <a:schemeClr val="tx1">
                    <a:lumMod val="75000"/>
                    <a:lumOff val="25000"/>
                  </a:schemeClr>
                </a:solidFill>
              </a:rPr>
              <a:t> </a:t>
            </a:r>
            <a:r>
              <a:rPr lang="en-US" sz="2400" dirty="0" err="1" smtClean="0">
                <a:solidFill>
                  <a:schemeClr val="tx1">
                    <a:lumMod val="75000"/>
                    <a:lumOff val="25000"/>
                  </a:schemeClr>
                </a:solidFill>
              </a:rPr>
              <a:t>dalam</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memanfaatkan</a:t>
            </a:r>
            <a:r>
              <a:rPr lang="en-US" sz="2400" dirty="0" smtClean="0">
                <a:solidFill>
                  <a:schemeClr val="tx1">
                    <a:lumMod val="75000"/>
                    <a:lumOff val="25000"/>
                  </a:schemeClr>
                </a:solidFill>
              </a:rPr>
              <a:t> computer </a:t>
            </a:r>
            <a:r>
              <a:rPr lang="en-US" sz="2400" dirty="0" err="1" smtClean="0">
                <a:solidFill>
                  <a:schemeClr val="tx1">
                    <a:lumMod val="75000"/>
                    <a:lumOff val="25000"/>
                  </a:schemeClr>
                </a:solidFill>
              </a:rPr>
              <a:t>dan</a:t>
            </a:r>
            <a:r>
              <a:rPr lang="en-US" sz="2400" dirty="0" smtClean="0">
                <a:solidFill>
                  <a:schemeClr val="tx1">
                    <a:lumMod val="75000"/>
                    <a:lumOff val="25000"/>
                  </a:schemeClr>
                </a:solidFill>
              </a:rPr>
              <a:t> internet, </a:t>
            </a:r>
            <a:r>
              <a:rPr lang="en-US" sz="2400" dirty="0" err="1" smtClean="0">
                <a:solidFill>
                  <a:schemeClr val="tx1">
                    <a:lumMod val="75000"/>
                    <a:lumOff val="25000"/>
                  </a:schemeClr>
                </a:solidFill>
              </a:rPr>
              <a:t>untuk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tiap</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contoh</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berikan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penjelasan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secukupnya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contoh</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harus</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berbeda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dengan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kelompok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lainnya</a:t>
            </a:r>
            <a:r>
              <a:rPr lang="en-US" sz="2400" dirty="0" smtClean="0">
                <a:solidFill>
                  <a:schemeClr val="tx1">
                    <a:lumMod val="75000"/>
                    <a:lumOff val="25000"/>
                  </a:schemeClr>
                </a:solidFill>
              </a:rPr>
              <a:t>).</a:t>
            </a:r>
          </a:p>
          <a:p>
            <a:pPr marL="457200" indent="-457200" eaLnBrk="1" fontAlgn="auto" hangingPunct="1">
              <a:buAutoNum type="arabicParenR"/>
              <a:defRPr/>
            </a:pPr>
            <a:r>
              <a:rPr lang="en-US" sz="2400" dirty="0" err="1" smtClean="0">
                <a:solidFill>
                  <a:schemeClr val="tx1">
                    <a:lumMod val="75000"/>
                    <a:lumOff val="25000"/>
                  </a:schemeClr>
                </a:solidFill>
              </a:rPr>
              <a:t>Jika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anda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menjadi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seorang</a:t>
            </a:r>
            <a:r>
              <a:rPr lang="en-US" sz="2400" dirty="0" smtClean="0">
                <a:solidFill>
                  <a:schemeClr val="tx1">
                    <a:lumMod val="75000"/>
                    <a:lumOff val="25000"/>
                  </a:schemeClr>
                </a:solidFill>
              </a:rPr>
              <a:t> administrator e-commerce yang </a:t>
            </a:r>
            <a:r>
              <a:rPr lang="en-US" sz="2400" dirty="0" err="1" smtClean="0">
                <a:solidFill>
                  <a:schemeClr val="tx1">
                    <a:lumMod val="75000"/>
                    <a:lumOff val="25000"/>
                  </a:schemeClr>
                </a:solidFill>
              </a:rPr>
              <a:t>disukai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masyarakat</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maka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etika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apa</a:t>
            </a:r>
            <a:r>
              <a:rPr lang="en-US" sz="2400" dirty="0" smtClean="0">
                <a:solidFill>
                  <a:schemeClr val="tx1">
                    <a:lumMod val="75000"/>
                    <a:lumOff val="25000"/>
                  </a:schemeClr>
                </a:solidFill>
              </a:rPr>
              <a:t> yang </a:t>
            </a:r>
            <a:r>
              <a:rPr lang="en-US" sz="2400" dirty="0" err="1" smtClean="0">
                <a:solidFill>
                  <a:schemeClr val="tx1">
                    <a:lumMod val="75000"/>
                    <a:lumOff val="25000"/>
                  </a:schemeClr>
                </a:solidFill>
              </a:rPr>
              <a:t>harus</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anda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pegang</a:t>
            </a:r>
            <a:r>
              <a:rPr lang="en-US" sz="2400" dirty="0" smtClean="0">
                <a:solidFill>
                  <a:schemeClr val="tx1">
                    <a:lumMod val="75000"/>
                    <a:lumOff val="25000"/>
                  </a:schemeClr>
                </a:solidFill>
              </a:rPr>
              <a:t> agar </a:t>
            </a:r>
            <a:r>
              <a:rPr lang="en-US" sz="2400" dirty="0" err="1" smtClean="0">
                <a:solidFill>
                  <a:schemeClr val="tx1">
                    <a:lumMod val="75000"/>
                    <a:lumOff val="25000"/>
                  </a:schemeClr>
                </a:solidFill>
              </a:rPr>
              <a:t>kepercayaan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masyarakat</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tetap</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ada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Jelaskan</a:t>
            </a:r>
            <a:r>
              <a:rPr lang="en-US" sz="2400" dirty="0" smtClean="0">
                <a:solidFill>
                  <a:schemeClr val="tx1">
                    <a:lumMod val="75000"/>
                    <a:lumOff val="25000"/>
                  </a:schemeClr>
                </a:solidFill>
              </a:rPr>
              <a: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32771"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32772"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3"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ctrTitle"/>
          </p:nvPr>
        </p:nvSpPr>
        <p:spPr>
          <a:xfrm>
            <a:off x="822325" y="758825"/>
            <a:ext cx="7543800" cy="3565525"/>
          </a:xfrm>
        </p:spPr>
        <p:txBody>
          <a:bodyPr/>
          <a:lstStyle/>
          <a:p>
            <a:pPr eaLnBrk="1" fontAlgn="auto" hangingPunct="1">
              <a:spcAft>
                <a:spcPts val="0"/>
              </a:spcAft>
              <a:defRPr/>
            </a:pPr>
            <a:r>
              <a:rPr lang="en-US" b="1" dirty="0" smtClean="0">
                <a:solidFill>
                  <a:srgbClr val="002060"/>
                </a:solidFill>
                <a:latin typeface="Verdana" pitchFamily="34" charset="0"/>
              </a:rPr>
              <a:t>BAB III</a:t>
            </a:r>
          </a:p>
        </p:txBody>
      </p:sp>
      <p:sp>
        <p:nvSpPr>
          <p:cNvPr id="31747" name="Rectangle 3"/>
          <p:cNvSpPr>
            <a:spLocks noGrp="1" noChangeArrowheads="1"/>
          </p:cNvSpPr>
          <p:nvPr>
            <p:ph type="subTitle" idx="1"/>
          </p:nvPr>
        </p:nvSpPr>
        <p:spPr>
          <a:xfrm>
            <a:off x="825500" y="4456113"/>
            <a:ext cx="7543800" cy="1143000"/>
          </a:xfrm>
        </p:spPr>
        <p:txBody>
          <a:bodyPr rtlCol="0"/>
          <a:lstStyle/>
          <a:p>
            <a:pPr eaLnBrk="1" fontAlgn="auto" hangingPunct="1">
              <a:defRPr/>
            </a:pPr>
            <a:r>
              <a:rPr lang="en-US" sz="3000" b="1" dirty="0" err="1" smtClean="0">
                <a:solidFill>
                  <a:schemeClr val="tx1"/>
                </a:solidFill>
              </a:rPr>
              <a:t>Pekerjaan</a:t>
            </a:r>
            <a:r>
              <a:rPr lang="en-US" sz="3000" b="1" dirty="0" smtClean="0">
                <a:solidFill>
                  <a:schemeClr val="tx1"/>
                </a:solidFill>
              </a:rPr>
              <a:t>, </a:t>
            </a:r>
            <a:r>
              <a:rPr lang="en-US" sz="3000" b="1" dirty="0" err="1" smtClean="0">
                <a:solidFill>
                  <a:schemeClr val="tx1"/>
                </a:solidFill>
              </a:rPr>
              <a:t>Profesi</a:t>
            </a:r>
            <a:r>
              <a:rPr lang="en-US" sz="3000" b="1" dirty="0" smtClean="0">
                <a:solidFill>
                  <a:schemeClr val="tx1"/>
                </a:solidFill>
              </a:rPr>
              <a:t> </a:t>
            </a:r>
            <a:r>
              <a:rPr lang="en-US" sz="3000" b="1" dirty="0" err="1" smtClean="0">
                <a:solidFill>
                  <a:schemeClr val="tx1"/>
                </a:solidFill>
              </a:rPr>
              <a:t>dan</a:t>
            </a:r>
            <a:r>
              <a:rPr lang="en-US" sz="3000" b="1" dirty="0" smtClean="0">
                <a:solidFill>
                  <a:schemeClr val="tx1"/>
                </a:solidFill>
              </a:rPr>
              <a:t> </a:t>
            </a:r>
            <a:r>
              <a:rPr lang="en-US" sz="3000" b="1" dirty="0" err="1" smtClean="0">
                <a:solidFill>
                  <a:schemeClr val="tx1"/>
                </a:solidFill>
              </a:rPr>
              <a:t>Profesional</a:t>
            </a:r>
            <a:endParaRPr lang="en-US" sz="3000" b="1" dirty="0" smtClean="0">
              <a:solidFill>
                <a:schemeClr val="tx1"/>
              </a:solidFill>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Manusia</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dan</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kebutuhannya</a:t>
            </a:r>
            <a:endParaRPr lang="en-US" sz="3600" b="1" dirty="0" smtClean="0">
              <a:solidFill>
                <a:srgbClr val="002060"/>
              </a:solidFill>
              <a:latin typeface="Verdana" pitchFamily="34" charset="0"/>
            </a:endParaRPr>
          </a:p>
        </p:txBody>
      </p:sp>
      <p:sp>
        <p:nvSpPr>
          <p:cNvPr id="32771" name="Rectangle 3"/>
          <p:cNvSpPr>
            <a:spLocks noGrp="1" noChangeArrowheads="1"/>
          </p:cNvSpPr>
          <p:nvPr>
            <p:ph idx="1"/>
          </p:nvPr>
        </p:nvSpPr>
        <p:spPr>
          <a:xfrm>
            <a:off x="822325" y="1846263"/>
            <a:ext cx="7926388" cy="4022725"/>
          </a:xfrm>
        </p:spPr>
        <p:txBody>
          <a:bodyPr rtlCol="0">
            <a:noAutofit/>
          </a:bodyPr>
          <a:lstStyle/>
          <a:p>
            <a:pPr marL="91440" indent="-91440" eaLnBrk="1" fontAlgn="auto" hangingPunct="1">
              <a:defRPr/>
            </a:pPr>
            <a:r>
              <a:rPr lang="en-US" sz="2400" dirty="0" err="1" smtClean="0">
                <a:solidFill>
                  <a:schemeClr val="tx1">
                    <a:lumMod val="75000"/>
                    <a:lumOff val="25000"/>
                  </a:schemeClr>
                </a:solidFill>
              </a:rPr>
              <a:t>Abdulkadir</a:t>
            </a:r>
            <a:r>
              <a:rPr lang="en-US" sz="2400" dirty="0" smtClean="0">
                <a:solidFill>
                  <a:schemeClr val="tx1">
                    <a:lumMod val="75000"/>
                    <a:lumOff val="25000"/>
                  </a:schemeClr>
                </a:solidFill>
              </a:rPr>
              <a:t> Muhammad (2001) </a:t>
            </a:r>
            <a:r>
              <a:rPr lang="en-US" sz="2400" dirty="0" err="1" smtClean="0">
                <a:solidFill>
                  <a:schemeClr val="tx1">
                    <a:lumMod val="75000"/>
                    <a:lumOff val="25000"/>
                  </a:schemeClr>
                </a:solidFill>
              </a:rPr>
              <a:t>mengklasifikasikan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kebutuhan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manusia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sebagai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berikut</a:t>
            </a:r>
            <a:r>
              <a:rPr lang="en-US" sz="2400" dirty="0" smtClean="0">
                <a:solidFill>
                  <a:schemeClr val="tx1">
                    <a:lumMod val="75000"/>
                    <a:lumOff val="25000"/>
                  </a:schemeClr>
                </a:solidFill>
              </a:rPr>
              <a:t>:</a:t>
            </a:r>
          </a:p>
          <a:p>
            <a:pPr marL="514350" indent="-457200" eaLnBrk="1" fontAlgn="auto" hangingPunct="1">
              <a:buFont typeface="+mj-lt"/>
              <a:buAutoNum type="alphaLcParenR"/>
              <a:defRPr/>
            </a:pPr>
            <a:r>
              <a:rPr lang="en-US" sz="2400" dirty="0" err="1" smtClean="0">
                <a:solidFill>
                  <a:schemeClr val="tx1">
                    <a:lumMod val="75000"/>
                    <a:lumOff val="25000"/>
                  </a:schemeClr>
                </a:solidFill>
              </a:rPr>
              <a:t>kebutuhan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ekonomi</a:t>
            </a:r>
            <a:r>
              <a:rPr lang="en-US" sz="2400" dirty="0" smtClean="0">
                <a:solidFill>
                  <a:schemeClr val="tx1">
                    <a:lumMod val="75000"/>
                    <a:lumOff val="25000"/>
                  </a:schemeClr>
                </a:solidFill>
              </a:rPr>
              <a:t> (material)</a:t>
            </a:r>
          </a:p>
          <a:p>
            <a:pPr marL="514350" indent="-457200" eaLnBrk="1" fontAlgn="auto" hangingPunct="1">
              <a:buFont typeface="+mj-lt"/>
              <a:buAutoNum type="alphaLcParenR"/>
              <a:defRPr/>
            </a:pPr>
            <a:r>
              <a:rPr lang="en-US" sz="2400" dirty="0" err="1" smtClean="0">
                <a:solidFill>
                  <a:schemeClr val="tx1">
                    <a:lumMod val="75000"/>
                    <a:lumOff val="25000"/>
                  </a:schemeClr>
                </a:solidFill>
              </a:rPr>
              <a:t>kebutuhan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psikis</a:t>
            </a:r>
            <a:r>
              <a:rPr lang="en-US" sz="2400" dirty="0" smtClean="0">
                <a:solidFill>
                  <a:schemeClr val="tx1">
                    <a:lumMod val="75000"/>
                    <a:lumOff val="25000"/>
                  </a:schemeClr>
                </a:solidFill>
              </a:rPr>
              <a:t> (non-</a:t>
            </a:r>
            <a:r>
              <a:rPr lang="en-US" sz="2400" dirty="0" err="1" smtClean="0">
                <a:solidFill>
                  <a:schemeClr val="tx1">
                    <a:lumMod val="75000"/>
                    <a:lumOff val="25000"/>
                  </a:schemeClr>
                </a:solidFill>
              </a:rPr>
              <a:t>materi</a:t>
            </a:r>
            <a:r>
              <a:rPr lang="en-US" sz="2400" dirty="0" smtClean="0">
                <a:solidFill>
                  <a:schemeClr val="tx1">
                    <a:lumMod val="75000"/>
                    <a:lumOff val="25000"/>
                  </a:schemeClr>
                </a:solidFill>
              </a:rPr>
              <a:t>)</a:t>
            </a:r>
          </a:p>
          <a:p>
            <a:pPr marL="514350" indent="-457200" eaLnBrk="1" fontAlgn="auto" hangingPunct="1">
              <a:buFont typeface="+mj-lt"/>
              <a:buAutoNum type="alphaLcParenR"/>
              <a:defRPr/>
            </a:pPr>
            <a:r>
              <a:rPr lang="en-US" sz="2400" dirty="0" err="1" smtClean="0">
                <a:solidFill>
                  <a:schemeClr val="tx1">
                    <a:lumMod val="75000"/>
                    <a:lumOff val="25000"/>
                  </a:schemeClr>
                </a:solidFill>
              </a:rPr>
              <a:t>kebutuhan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biologis</a:t>
            </a:r>
            <a:r>
              <a:rPr lang="en-US" sz="2400" dirty="0" smtClean="0">
                <a:solidFill>
                  <a:schemeClr val="tx1">
                    <a:lumMod val="75000"/>
                    <a:lumOff val="25000"/>
                  </a:schemeClr>
                </a:solidFill>
              </a:rPr>
              <a:t> (proses </a:t>
            </a:r>
            <a:r>
              <a:rPr lang="en-US" sz="2400" dirty="0" err="1" smtClean="0">
                <a:solidFill>
                  <a:schemeClr val="tx1">
                    <a:lumMod val="75000"/>
                    <a:lumOff val="25000"/>
                  </a:schemeClr>
                </a:solidFill>
              </a:rPr>
              <a:t>regenerasi</a:t>
            </a:r>
            <a:r>
              <a:rPr lang="en-US" sz="2400" dirty="0" smtClean="0">
                <a:solidFill>
                  <a:schemeClr val="tx1">
                    <a:lumMod val="75000"/>
                    <a:lumOff val="25000"/>
                  </a:schemeClr>
                </a:solidFill>
              </a:rPr>
              <a:t>)</a:t>
            </a:r>
          </a:p>
          <a:p>
            <a:pPr marL="514350" indent="-457200" eaLnBrk="1" fontAlgn="auto" hangingPunct="1">
              <a:buFont typeface="+mj-lt"/>
              <a:buAutoNum type="alphaLcParenR"/>
              <a:defRPr/>
            </a:pPr>
            <a:r>
              <a:rPr lang="en-US" sz="2400" dirty="0" err="1" smtClean="0">
                <a:solidFill>
                  <a:schemeClr val="tx1">
                    <a:lumMod val="75000"/>
                    <a:lumOff val="25000"/>
                  </a:schemeClr>
                </a:solidFill>
              </a:rPr>
              <a:t>kebutuhan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pekerjaan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kebutuhan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akan</a:t>
            </a:r>
            <a:r>
              <a:rPr lang="en-US" sz="2400" dirty="0" smtClean="0">
                <a:solidFill>
                  <a:schemeClr val="tx1">
                    <a:lumMod val="75000"/>
                    <a:lumOff val="25000"/>
                  </a:schemeClr>
                </a:solidFill>
              </a:rPr>
              <a:t> status </a:t>
            </a:r>
            <a:r>
              <a:rPr lang="en-US" sz="2400" dirty="0" err="1" smtClean="0">
                <a:solidFill>
                  <a:schemeClr val="tx1">
                    <a:lumMod val="75000"/>
                    <a:lumOff val="25000"/>
                  </a:schemeClr>
                </a:solidFill>
              </a:rPr>
              <a:t>dan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derajat</a:t>
            </a:r>
            <a:r>
              <a:rPr lang="en-US" sz="2400" dirty="0" smtClean="0">
                <a:solidFill>
                  <a:schemeClr val="tx1">
                    <a:lumMod val="75000"/>
                    <a:lumOff val="25000"/>
                  </a:schemeClr>
                </a:solidFill>
              </a:rPr>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Pekerjaan</a:t>
            </a:r>
            <a:r>
              <a:rPr lang="en-US" sz="3600" b="1" dirty="0" smtClean="0">
                <a:solidFill>
                  <a:srgbClr val="002060"/>
                </a:solidFill>
                <a:latin typeface="Verdana" pitchFamily="34" charset="0"/>
              </a:rPr>
              <a:t> &amp; </a:t>
            </a:r>
            <a:r>
              <a:rPr lang="en-US" sz="3600" b="1" dirty="0" err="1" smtClean="0">
                <a:solidFill>
                  <a:srgbClr val="002060"/>
                </a:solidFill>
                <a:latin typeface="Verdana" pitchFamily="34" charset="0"/>
              </a:rPr>
              <a:t>Profesi</a:t>
            </a:r>
            <a:endParaRPr lang="en-US" sz="3600" b="1" dirty="0" smtClean="0">
              <a:solidFill>
                <a:srgbClr val="002060"/>
              </a:solidFill>
              <a:latin typeface="Verdana" pitchFamily="34" charset="0"/>
            </a:endParaRPr>
          </a:p>
        </p:txBody>
      </p:sp>
      <p:sp>
        <p:nvSpPr>
          <p:cNvPr id="35843" name="Rectangle 3"/>
          <p:cNvSpPr>
            <a:spLocks noGrp="1" noChangeArrowheads="1"/>
          </p:cNvSpPr>
          <p:nvPr>
            <p:ph idx="1"/>
          </p:nvPr>
        </p:nvSpPr>
        <p:spPr>
          <a:xfrm>
            <a:off x="914400" y="1789113"/>
            <a:ext cx="8229600" cy="4852987"/>
          </a:xfrm>
        </p:spPr>
        <p:txBody>
          <a:bodyPr/>
          <a:lstStyle/>
          <a:p>
            <a:pPr eaLnBrk="1" hangingPunct="1"/>
            <a:r>
              <a:rPr lang="en-US" altLang="en-US" sz="2400" smtClean="0"/>
              <a:t>Thomas Aquinas seperti dikutip Sumaryono (1995) mengatakan bahwa wujud kerja memiliki tujuan:</a:t>
            </a:r>
          </a:p>
          <a:p>
            <a:pPr eaLnBrk="1" hangingPunct="1">
              <a:buFont typeface="Wingdings" panose="05000000000000000000" pitchFamily="2" charset="2"/>
              <a:buNone/>
            </a:pPr>
            <a:r>
              <a:rPr lang="en-US" altLang="en-US" sz="2400" smtClean="0"/>
              <a:t>	a. pemenuhan kebutuhan hidup</a:t>
            </a:r>
          </a:p>
          <a:p>
            <a:pPr eaLnBrk="1" hangingPunct="1">
              <a:buFont typeface="Wingdings" panose="05000000000000000000" pitchFamily="2" charset="2"/>
              <a:buNone/>
            </a:pPr>
            <a:r>
              <a:rPr lang="en-US" altLang="en-US" sz="2400" smtClean="0"/>
              <a:t>	b. mengurangi tingkat pengangguran/kriminalitas</a:t>
            </a:r>
          </a:p>
          <a:p>
            <a:pPr eaLnBrk="1" hangingPunct="1">
              <a:buFont typeface="Wingdings" panose="05000000000000000000" pitchFamily="2" charset="2"/>
              <a:buNone/>
            </a:pPr>
            <a:r>
              <a:rPr lang="en-US" altLang="en-US" sz="2400" smtClean="0"/>
              <a:t>	c. melayani sesama</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822325" y="287338"/>
            <a:ext cx="8301038" cy="1449387"/>
          </a:xfrm>
        </p:spPr>
        <p:txBody>
          <a:bodyPr/>
          <a:lstStyle/>
          <a:p>
            <a:pPr eaLnBrk="1" fontAlgn="auto" hangingPunct="1">
              <a:spcAft>
                <a:spcPts val="0"/>
              </a:spcAft>
              <a:defRPr/>
            </a:pPr>
            <a:r>
              <a:rPr lang="en-US" sz="3600" b="1" dirty="0" err="1" smtClean="0">
                <a:solidFill>
                  <a:srgbClr val="002060"/>
                </a:solidFill>
                <a:latin typeface="Verdana" pitchFamily="34" charset="0"/>
              </a:rPr>
              <a:t>Pekerjaan</a:t>
            </a:r>
            <a:r>
              <a:rPr lang="en-US" sz="3600" b="1" dirty="0" smtClean="0">
                <a:solidFill>
                  <a:srgbClr val="002060"/>
                </a:solidFill>
                <a:latin typeface="Verdana" pitchFamily="34" charset="0"/>
              </a:rPr>
              <a:t> &amp; </a:t>
            </a:r>
            <a:r>
              <a:rPr lang="en-US" sz="3600" b="1" dirty="0" err="1" smtClean="0">
                <a:solidFill>
                  <a:srgbClr val="002060"/>
                </a:solidFill>
                <a:latin typeface="Verdana" pitchFamily="34" charset="0"/>
              </a:rPr>
              <a:t>Profesi</a:t>
            </a:r>
            <a:r>
              <a:rPr lang="en-US" sz="3600" b="1" dirty="0" smtClean="0">
                <a:solidFill>
                  <a:srgbClr val="002060"/>
                </a:solidFill>
                <a:latin typeface="Verdana" pitchFamily="34" charset="0"/>
              </a:rPr>
              <a:t> (2)</a:t>
            </a:r>
          </a:p>
        </p:txBody>
      </p:sp>
      <p:sp>
        <p:nvSpPr>
          <p:cNvPr id="34819" name="Rectangle 3"/>
          <p:cNvSpPr>
            <a:spLocks noGrp="1" noChangeArrowheads="1"/>
          </p:cNvSpPr>
          <p:nvPr>
            <p:ph idx="1"/>
          </p:nvPr>
        </p:nvSpPr>
        <p:spPr>
          <a:xfrm>
            <a:off x="893763" y="1868488"/>
            <a:ext cx="8229600" cy="4997450"/>
          </a:xfrm>
        </p:spPr>
        <p:txBody>
          <a:bodyPr/>
          <a:lstStyle/>
          <a:p>
            <a:pPr eaLnBrk="1" hangingPunct="1">
              <a:defRPr/>
            </a:pPr>
            <a:r>
              <a:rPr lang="en-US" altLang="en-US" sz="2400" dirty="0" err="1" smtClean="0"/>
              <a:t>Profesi</a:t>
            </a:r>
            <a:r>
              <a:rPr lang="en-US" altLang="en-US" sz="2400" dirty="0" smtClean="0"/>
              <a:t> </a:t>
            </a:r>
            <a:r>
              <a:rPr lang="en-US" altLang="en-US" sz="2400" dirty="0" err="1" smtClean="0"/>
              <a:t>merupakan</a:t>
            </a:r>
            <a:r>
              <a:rPr lang="en-US" altLang="en-US" sz="2400" dirty="0" smtClean="0"/>
              <a:t> </a:t>
            </a:r>
            <a:r>
              <a:rPr lang="en-US" altLang="en-US" sz="2400" dirty="0" err="1" smtClean="0"/>
              <a:t>bagian</a:t>
            </a:r>
            <a:r>
              <a:rPr lang="en-US" altLang="en-US" sz="2400" dirty="0" smtClean="0"/>
              <a:t> </a:t>
            </a:r>
            <a:r>
              <a:rPr lang="en-US" altLang="en-US" sz="2400" dirty="0" err="1" smtClean="0"/>
              <a:t>dari</a:t>
            </a:r>
            <a:r>
              <a:rPr lang="en-US" altLang="en-US" sz="2400" dirty="0" smtClean="0"/>
              <a:t> </a:t>
            </a:r>
            <a:r>
              <a:rPr lang="en-US" altLang="en-US" sz="2400" dirty="0" err="1" smtClean="0"/>
              <a:t>pekerjaan</a:t>
            </a:r>
            <a:r>
              <a:rPr lang="en-US" altLang="en-US" sz="2400" dirty="0" smtClean="0"/>
              <a:t>, </a:t>
            </a:r>
            <a:r>
              <a:rPr lang="en-US" altLang="en-US" sz="2400" dirty="0" err="1" smtClean="0"/>
              <a:t>namun</a:t>
            </a:r>
            <a:r>
              <a:rPr lang="en-US" altLang="en-US" sz="2400" dirty="0" smtClean="0"/>
              <a:t> </a:t>
            </a:r>
            <a:r>
              <a:rPr lang="en-US" altLang="en-US" sz="2400" dirty="0" err="1" smtClean="0"/>
              <a:t>tidak</a:t>
            </a:r>
            <a:r>
              <a:rPr lang="en-US" altLang="en-US" sz="2400" dirty="0" smtClean="0"/>
              <a:t> </a:t>
            </a:r>
            <a:r>
              <a:rPr lang="en-US" altLang="en-US" sz="2400" dirty="0" err="1" smtClean="0"/>
              <a:t>setiap</a:t>
            </a:r>
            <a:r>
              <a:rPr lang="en-US" altLang="en-US" sz="2400" dirty="0" smtClean="0"/>
              <a:t> </a:t>
            </a:r>
            <a:r>
              <a:rPr lang="en-US" altLang="en-US" sz="2400" dirty="0" err="1" smtClean="0"/>
              <a:t>pekerjaan</a:t>
            </a:r>
            <a:r>
              <a:rPr lang="en-US" altLang="en-US" sz="2400" dirty="0" smtClean="0"/>
              <a:t> </a:t>
            </a:r>
            <a:r>
              <a:rPr lang="en-US" altLang="en-US" sz="2400" dirty="0" err="1" smtClean="0"/>
              <a:t>adalah</a:t>
            </a:r>
            <a:r>
              <a:rPr lang="en-US" altLang="en-US" sz="2400" dirty="0" smtClean="0"/>
              <a:t> </a:t>
            </a:r>
            <a:r>
              <a:rPr lang="en-US" altLang="en-US" sz="2400" dirty="0" err="1" smtClean="0"/>
              <a:t>profesi</a:t>
            </a:r>
            <a:r>
              <a:rPr lang="en-US" altLang="en-US" sz="2400" dirty="0" smtClean="0"/>
              <a:t>.</a:t>
            </a:r>
          </a:p>
          <a:p>
            <a:pPr marL="114300" indent="-57150" eaLnBrk="1" hangingPunct="1">
              <a:defRPr/>
            </a:pPr>
            <a:r>
              <a:rPr lang="en-US" altLang="en-US" sz="2400" dirty="0" err="1" smtClean="0"/>
              <a:t>Contoh</a:t>
            </a:r>
            <a:r>
              <a:rPr lang="en-US" altLang="en-US" sz="2400" dirty="0" smtClean="0"/>
              <a:t>: </a:t>
            </a:r>
            <a:r>
              <a:rPr lang="en-US" altLang="en-US" sz="2400" dirty="0" err="1" smtClean="0"/>
              <a:t>seorang</a:t>
            </a:r>
            <a:r>
              <a:rPr lang="en-US" altLang="en-US" sz="2400" dirty="0" smtClean="0"/>
              <a:t> </a:t>
            </a:r>
            <a:r>
              <a:rPr lang="en-US" altLang="en-US" sz="2400" dirty="0" err="1" smtClean="0"/>
              <a:t>petugas</a:t>
            </a:r>
            <a:r>
              <a:rPr lang="en-US" altLang="en-US" sz="2400" dirty="0" smtClean="0"/>
              <a:t> </a:t>
            </a:r>
            <a:r>
              <a:rPr lang="en-US" altLang="en-US" sz="2400" dirty="0" err="1" smtClean="0"/>
              <a:t>staf</a:t>
            </a:r>
            <a:r>
              <a:rPr lang="en-US" altLang="en-US" sz="2400" dirty="0" smtClean="0"/>
              <a:t> </a:t>
            </a:r>
            <a:r>
              <a:rPr lang="en-US" altLang="en-US" sz="2400" dirty="0" err="1" smtClean="0"/>
              <a:t>administrasi</a:t>
            </a:r>
            <a:r>
              <a:rPr lang="en-US" altLang="en-US" sz="2400" dirty="0" smtClean="0"/>
              <a:t> </a:t>
            </a:r>
            <a:r>
              <a:rPr lang="en-US" altLang="en-US" sz="2400" dirty="0" err="1" smtClean="0"/>
              <a:t>bisa</a:t>
            </a:r>
            <a:r>
              <a:rPr lang="en-US" altLang="en-US" sz="2400" dirty="0" smtClean="0"/>
              <a:t> </a:t>
            </a:r>
            <a:r>
              <a:rPr lang="en-US" altLang="en-US" sz="2400" dirty="0" err="1" smtClean="0"/>
              <a:t>berasal</a:t>
            </a:r>
            <a:r>
              <a:rPr lang="en-US" altLang="en-US" sz="2400" dirty="0" smtClean="0"/>
              <a:t> </a:t>
            </a:r>
            <a:r>
              <a:rPr lang="en-US" altLang="en-US" sz="2400" dirty="0" err="1" smtClean="0"/>
              <a:t>dari</a:t>
            </a:r>
            <a:r>
              <a:rPr lang="en-US" altLang="en-US" sz="2400" dirty="0" smtClean="0"/>
              <a:t> </a:t>
            </a:r>
            <a:r>
              <a:rPr lang="en-US" altLang="en-US" sz="2400" dirty="0" err="1" smtClean="0"/>
              <a:t>berbagai</a:t>
            </a:r>
            <a:r>
              <a:rPr lang="en-US" altLang="en-US" sz="2400" dirty="0" smtClean="0"/>
              <a:t> </a:t>
            </a:r>
            <a:r>
              <a:rPr lang="en-US" altLang="en-US" sz="2400" dirty="0" err="1" smtClean="0"/>
              <a:t>latar</a:t>
            </a:r>
            <a:r>
              <a:rPr lang="en-US" altLang="en-US" sz="2400" dirty="0" smtClean="0"/>
              <a:t> </a:t>
            </a:r>
            <a:r>
              <a:rPr lang="en-US" altLang="en-US" sz="2400" dirty="0" err="1" smtClean="0"/>
              <a:t>ilmu</a:t>
            </a:r>
            <a:r>
              <a:rPr lang="en-US" altLang="en-US" sz="2400" dirty="0" smtClean="0"/>
              <a:t>, </a:t>
            </a:r>
            <a:r>
              <a:rPr lang="en-US" altLang="en-US" sz="2400" dirty="0" err="1" smtClean="0"/>
              <a:t>namun</a:t>
            </a:r>
            <a:r>
              <a:rPr lang="en-US" altLang="en-US" sz="2400" dirty="0" smtClean="0"/>
              <a:t> </a:t>
            </a:r>
            <a:r>
              <a:rPr lang="en-US" altLang="en-US" sz="2400" dirty="0" err="1" smtClean="0"/>
              <a:t>tidak</a:t>
            </a:r>
            <a:r>
              <a:rPr lang="en-US" altLang="en-US" sz="2400" dirty="0" smtClean="0"/>
              <a:t> </a:t>
            </a:r>
            <a:r>
              <a:rPr lang="en-US" altLang="en-US" sz="2400" dirty="0" err="1" smtClean="0"/>
              <a:t>demikian</a:t>
            </a:r>
            <a:r>
              <a:rPr lang="en-US" altLang="en-US" sz="2400" dirty="0" smtClean="0"/>
              <a:t> </a:t>
            </a:r>
            <a:r>
              <a:rPr lang="en-US" altLang="en-US" sz="2400" dirty="0" err="1" smtClean="0"/>
              <a:t>halnya</a:t>
            </a:r>
            <a:r>
              <a:rPr lang="en-US" altLang="en-US" sz="2400" dirty="0" smtClean="0"/>
              <a:t> </a:t>
            </a:r>
            <a:r>
              <a:rPr lang="en-US" altLang="en-US" sz="2400" dirty="0" err="1" smtClean="0"/>
              <a:t>dengan</a:t>
            </a:r>
            <a:r>
              <a:rPr lang="en-US" altLang="en-US" sz="2400" dirty="0" smtClean="0"/>
              <a:t> </a:t>
            </a:r>
            <a:r>
              <a:rPr lang="en-US" altLang="en-US" sz="2400" dirty="0" err="1" smtClean="0"/>
              <a:t>Akuntan</a:t>
            </a:r>
            <a:r>
              <a:rPr lang="en-US" altLang="en-US" sz="2400" dirty="0" smtClean="0"/>
              <a:t>, </a:t>
            </a:r>
            <a:r>
              <a:rPr lang="en-US" altLang="en-US" sz="2400" dirty="0" err="1" smtClean="0"/>
              <a:t>Pengacara</a:t>
            </a:r>
            <a:r>
              <a:rPr lang="en-US" altLang="en-US" sz="2400" dirty="0" smtClean="0"/>
              <a:t>, </a:t>
            </a:r>
            <a:r>
              <a:rPr lang="en-US" altLang="en-US" sz="2400" dirty="0" err="1" smtClean="0"/>
              <a:t>Dokter</a:t>
            </a:r>
            <a:r>
              <a:rPr lang="en-US" altLang="en-US" sz="2400" dirty="0" smtClean="0"/>
              <a:t> yang </a:t>
            </a:r>
            <a:r>
              <a:rPr lang="en-US" altLang="en-US" sz="2400" dirty="0" err="1" smtClean="0"/>
              <a:t>membutuhkan</a:t>
            </a:r>
            <a:r>
              <a:rPr lang="en-US" altLang="en-US" sz="2400" dirty="0" smtClean="0"/>
              <a:t> </a:t>
            </a:r>
            <a:r>
              <a:rPr lang="en-US" altLang="en-US" sz="2400" dirty="0" err="1" smtClean="0"/>
              <a:t>pendidikan</a:t>
            </a:r>
            <a:r>
              <a:rPr lang="en-US" altLang="en-US" sz="2400" dirty="0" smtClean="0"/>
              <a:t> </a:t>
            </a:r>
            <a:r>
              <a:rPr lang="en-US" altLang="en-US" sz="2400" dirty="0" err="1" smtClean="0"/>
              <a:t>khusus</a:t>
            </a:r>
            <a:r>
              <a:rPr lang="en-US" altLang="en-US" sz="2400" dirty="0" smtClean="0"/>
              <a: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755650" y="309563"/>
            <a:ext cx="8388350" cy="1450975"/>
          </a:xfrm>
        </p:spPr>
        <p:txBody>
          <a:bodyPr/>
          <a:lstStyle/>
          <a:p>
            <a:pPr eaLnBrk="1" fontAlgn="auto" hangingPunct="1">
              <a:spcAft>
                <a:spcPts val="0"/>
              </a:spcAft>
              <a:defRPr/>
            </a:pPr>
            <a:r>
              <a:rPr lang="en-US" sz="3600" b="1" dirty="0" err="1" smtClean="0">
                <a:solidFill>
                  <a:srgbClr val="002060"/>
                </a:solidFill>
                <a:latin typeface="Verdana" pitchFamily="34" charset="0"/>
              </a:rPr>
              <a:t>Pekerjaan</a:t>
            </a:r>
            <a:r>
              <a:rPr lang="en-US" sz="3600" b="1" dirty="0" smtClean="0">
                <a:solidFill>
                  <a:srgbClr val="002060"/>
                </a:solidFill>
                <a:latin typeface="Verdana" pitchFamily="34" charset="0"/>
              </a:rPr>
              <a:t> &amp; </a:t>
            </a:r>
            <a:r>
              <a:rPr lang="en-US" sz="3600" b="1" dirty="0" err="1" smtClean="0">
                <a:solidFill>
                  <a:srgbClr val="002060"/>
                </a:solidFill>
                <a:latin typeface="Verdana" pitchFamily="34" charset="0"/>
              </a:rPr>
              <a:t>Profesi</a:t>
            </a:r>
            <a:r>
              <a:rPr lang="en-US" sz="3600" b="1" dirty="0">
                <a:solidFill>
                  <a:srgbClr val="002060"/>
                </a:solidFill>
                <a:latin typeface="Verdana" pitchFamily="34" charset="0"/>
              </a:rPr>
              <a:t> </a:t>
            </a:r>
            <a:r>
              <a:rPr lang="en-US" sz="3600" b="1" dirty="0" smtClean="0">
                <a:solidFill>
                  <a:srgbClr val="002060"/>
                </a:solidFill>
                <a:latin typeface="Verdana" pitchFamily="34" charset="0"/>
              </a:rPr>
              <a:t>(3)</a:t>
            </a:r>
          </a:p>
        </p:txBody>
      </p:sp>
      <p:sp>
        <p:nvSpPr>
          <p:cNvPr id="37891" name="Rectangle 3"/>
          <p:cNvSpPr>
            <a:spLocks noGrp="1" noChangeArrowheads="1"/>
          </p:cNvSpPr>
          <p:nvPr>
            <p:ph idx="1"/>
          </p:nvPr>
        </p:nvSpPr>
        <p:spPr>
          <a:xfrm>
            <a:off x="822325" y="1765300"/>
            <a:ext cx="7926388" cy="4997450"/>
          </a:xfrm>
        </p:spPr>
        <p:txBody>
          <a:bodyPr/>
          <a:lstStyle/>
          <a:p>
            <a:pPr marL="342900" indent="-342900" eaLnBrk="1" hangingPunct="1">
              <a:lnSpc>
                <a:spcPct val="110000"/>
              </a:lnSpc>
              <a:buFont typeface="Wingdings" panose="05000000000000000000" pitchFamily="2" charset="2"/>
              <a:buChar char="ü"/>
            </a:pPr>
            <a:r>
              <a:rPr lang="en-US" altLang="en-US" sz="2400" smtClean="0"/>
              <a:t>Profesi merupakan suatu pekerjaan yang mengandalkan keterampilan dan keahlian khusus yang tidak didapatkan pada pekerjaan-pekerjaan sebelumnya.</a:t>
            </a:r>
          </a:p>
          <a:p>
            <a:pPr marL="342900" indent="-342900" eaLnBrk="1" hangingPunct="1">
              <a:lnSpc>
                <a:spcPct val="110000"/>
              </a:lnSpc>
              <a:buFont typeface="Wingdings" panose="05000000000000000000" pitchFamily="2" charset="2"/>
              <a:buChar char="ü"/>
            </a:pPr>
            <a:r>
              <a:rPr lang="en-US" altLang="en-US" sz="2400" smtClean="0"/>
              <a:t>Profesi merupakan suatu pekerjaan yang menuntut pengemban profesi tersebut untuk terus memperbaharui keterampilannya sesuai perkembangan </a:t>
            </a:r>
            <a:r>
              <a:rPr lang="id-ID" altLang="en-US" sz="2400" smtClean="0"/>
              <a:t>ilmu pengetahuan &amp; </a:t>
            </a:r>
            <a:r>
              <a:rPr lang="en-US" altLang="en-US" sz="2400" smtClean="0"/>
              <a:t>teknologi.</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Profesi</a:t>
            </a:r>
            <a:r>
              <a:rPr lang="en-US" sz="3600" b="1" dirty="0" smtClean="0">
                <a:solidFill>
                  <a:srgbClr val="002060"/>
                </a:solidFill>
                <a:latin typeface="Verdana" pitchFamily="34" charset="0"/>
              </a:rPr>
              <a:t> &amp; </a:t>
            </a:r>
            <a:r>
              <a:rPr lang="en-US" sz="3600" b="1" dirty="0" err="1" smtClean="0">
                <a:solidFill>
                  <a:srgbClr val="002060"/>
                </a:solidFill>
                <a:latin typeface="Verdana" pitchFamily="34" charset="0"/>
              </a:rPr>
              <a:t>Profesional</a:t>
            </a:r>
            <a:endParaRPr lang="en-US" sz="3600" b="1" dirty="0" smtClean="0">
              <a:solidFill>
                <a:srgbClr val="002060"/>
              </a:solidFill>
              <a:latin typeface="Verdana" pitchFamily="34" charset="0"/>
            </a:endParaRPr>
          </a:p>
        </p:txBody>
      </p:sp>
      <p:sp>
        <p:nvSpPr>
          <p:cNvPr id="37891" name="Rectangle 3"/>
          <p:cNvSpPr>
            <a:spLocks noGrp="1" noChangeArrowheads="1"/>
          </p:cNvSpPr>
          <p:nvPr>
            <p:ph idx="1"/>
          </p:nvPr>
        </p:nvSpPr>
        <p:spPr>
          <a:xfrm>
            <a:off x="865188" y="1712913"/>
            <a:ext cx="7500937" cy="4997450"/>
          </a:xfrm>
        </p:spPr>
        <p:txBody>
          <a:bodyPr rtlCol="0">
            <a:normAutofit/>
          </a:bodyPr>
          <a:lstStyle/>
          <a:p>
            <a:pPr marL="91440" indent="-91440" eaLnBrk="1" fontAlgn="auto" hangingPunct="1">
              <a:buFont typeface="Wingdings" panose="05000000000000000000" pitchFamily="2" charset="2"/>
              <a:buNone/>
              <a:defRPr/>
            </a:pPr>
            <a:r>
              <a:rPr lang="en-US" sz="2600" dirty="0" smtClean="0">
                <a:solidFill>
                  <a:schemeClr val="tx1">
                    <a:lumMod val="75000"/>
                    <a:lumOff val="25000"/>
                  </a:schemeClr>
                </a:solidFill>
                <a:latin typeface="Monotype Corsiva" pitchFamily="66" charset="0"/>
              </a:rPr>
              <a:t>“</a:t>
            </a:r>
            <a:r>
              <a:rPr lang="en-US" sz="2600" dirty="0" err="1" smtClean="0">
                <a:solidFill>
                  <a:schemeClr val="tx1">
                    <a:lumMod val="75000"/>
                    <a:lumOff val="25000"/>
                  </a:schemeClr>
                </a:solidFill>
                <a:latin typeface="Monotype Corsiva" pitchFamily="66" charset="0"/>
              </a:rPr>
              <a:t>Bekerjalah</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dengan</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cinta</a:t>
            </a:r>
            <a:r>
              <a:rPr lang="en-US" sz="2600" dirty="0" smtClean="0">
                <a:solidFill>
                  <a:schemeClr val="tx1">
                    <a:lumMod val="75000"/>
                    <a:lumOff val="25000"/>
                  </a:schemeClr>
                </a:solidFill>
                <a:latin typeface="Monotype Corsiva" pitchFamily="66" charset="0"/>
              </a:rPr>
              <a:t>…</a:t>
            </a:r>
          </a:p>
          <a:p>
            <a:pPr marL="0" indent="0" eaLnBrk="1" fontAlgn="auto" hangingPunct="1">
              <a:buFont typeface="Wingdings" panose="05000000000000000000" pitchFamily="2" charset="2"/>
              <a:buNone/>
              <a:defRPr/>
            </a:pPr>
            <a:r>
              <a:rPr lang="en-US" sz="2600" dirty="0" err="1" smtClean="0">
                <a:solidFill>
                  <a:schemeClr val="tx1">
                    <a:lumMod val="75000"/>
                    <a:lumOff val="25000"/>
                  </a:schemeClr>
                </a:solidFill>
                <a:latin typeface="Monotype Corsiva" pitchFamily="66" charset="0"/>
              </a:rPr>
              <a:t>Jika</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engkau</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tidak</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dapat</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bekerja</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dengan</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cinta</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lebih</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baik</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engkai</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meningalkannya</a:t>
            </a:r>
            <a:r>
              <a:rPr lang="en-US" sz="2600" dirty="0" smtClean="0">
                <a:solidFill>
                  <a:schemeClr val="tx1">
                    <a:lumMod val="75000"/>
                    <a:lumOff val="25000"/>
                  </a:schemeClr>
                </a:solidFill>
                <a:latin typeface="Monotype Corsiva" pitchFamily="66" charset="0"/>
              </a:rPr>
              <a:t>…</a:t>
            </a:r>
          </a:p>
          <a:p>
            <a:pPr marL="0" indent="0" eaLnBrk="1" fontAlgn="auto" hangingPunct="1">
              <a:buFont typeface="Wingdings" panose="05000000000000000000" pitchFamily="2" charset="2"/>
              <a:buNone/>
              <a:defRPr/>
            </a:pPr>
            <a:r>
              <a:rPr lang="en-US" sz="2600" dirty="0" smtClean="0">
                <a:solidFill>
                  <a:schemeClr val="tx1">
                    <a:lumMod val="75000"/>
                    <a:lumOff val="25000"/>
                  </a:schemeClr>
                </a:solidFill>
                <a:latin typeface="Monotype Corsiva" pitchFamily="66" charset="0"/>
              </a:rPr>
              <a:t>Dan </a:t>
            </a:r>
            <a:r>
              <a:rPr lang="en-US" sz="2600" dirty="0" err="1" smtClean="0">
                <a:solidFill>
                  <a:schemeClr val="tx1">
                    <a:lumMod val="75000"/>
                    <a:lumOff val="25000"/>
                  </a:schemeClr>
                </a:solidFill>
                <a:latin typeface="Monotype Corsiva" pitchFamily="66" charset="0"/>
              </a:rPr>
              <a:t>mengambil</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tempat</a:t>
            </a:r>
            <a:r>
              <a:rPr lang="en-US" sz="2600" dirty="0" smtClean="0">
                <a:solidFill>
                  <a:schemeClr val="tx1">
                    <a:lumMod val="75000"/>
                    <a:lumOff val="25000"/>
                  </a:schemeClr>
                </a:solidFill>
                <a:latin typeface="Monotype Corsiva" pitchFamily="66" charset="0"/>
              </a:rPr>
              <a:t> di </a:t>
            </a:r>
            <a:r>
              <a:rPr lang="en-US" sz="2600" dirty="0" err="1" smtClean="0">
                <a:solidFill>
                  <a:schemeClr val="tx1">
                    <a:lumMod val="75000"/>
                    <a:lumOff val="25000"/>
                  </a:schemeClr>
                </a:solidFill>
                <a:latin typeface="Monotype Corsiva" pitchFamily="66" charset="0"/>
              </a:rPr>
              <a:t>depan</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pintu</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gerbang</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candi-candi</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meminta</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sedekah</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kepada</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mereka</a:t>
            </a:r>
            <a:r>
              <a:rPr lang="en-US" sz="2600" dirty="0" smtClean="0">
                <a:solidFill>
                  <a:schemeClr val="tx1">
                    <a:lumMod val="75000"/>
                    <a:lumOff val="25000"/>
                  </a:schemeClr>
                </a:solidFill>
                <a:latin typeface="Monotype Corsiva" pitchFamily="66" charset="0"/>
              </a:rPr>
              <a:t> yang </a:t>
            </a:r>
            <a:r>
              <a:rPr lang="en-US" sz="2600" dirty="0" err="1" smtClean="0">
                <a:solidFill>
                  <a:schemeClr val="tx1">
                    <a:lumMod val="75000"/>
                    <a:lumOff val="25000"/>
                  </a:schemeClr>
                </a:solidFill>
                <a:latin typeface="Monotype Corsiva" pitchFamily="66" charset="0"/>
              </a:rPr>
              <a:t>bekerja</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dengan</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penuh</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suka</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dan</a:t>
            </a:r>
            <a:r>
              <a:rPr lang="en-US" sz="2600" dirty="0" smtClean="0">
                <a:solidFill>
                  <a:schemeClr val="tx1">
                    <a:lumMod val="75000"/>
                    <a:lumOff val="25000"/>
                  </a:schemeClr>
                </a:solidFill>
                <a:latin typeface="Monotype Corsiva" pitchFamily="66" charset="0"/>
              </a:rPr>
              <a:t> </a:t>
            </a:r>
            <a:r>
              <a:rPr lang="en-US" sz="2600" dirty="0" err="1" smtClean="0">
                <a:solidFill>
                  <a:schemeClr val="tx1">
                    <a:lumMod val="75000"/>
                    <a:lumOff val="25000"/>
                  </a:schemeClr>
                </a:solidFill>
                <a:latin typeface="Monotype Corsiva" pitchFamily="66" charset="0"/>
              </a:rPr>
              <a:t>cita</a:t>
            </a:r>
            <a:r>
              <a:rPr lang="en-US" sz="2600" dirty="0" smtClean="0">
                <a:solidFill>
                  <a:schemeClr val="tx1">
                    <a:lumMod val="75000"/>
                    <a:lumOff val="25000"/>
                  </a:schemeClr>
                </a:solidFill>
                <a:latin typeface="Monotype Corsiva" pitchFamily="66" charset="0"/>
              </a:rPr>
              <a:t>”</a:t>
            </a:r>
          </a:p>
          <a:p>
            <a:pPr marL="91440" indent="-91440" eaLnBrk="1" fontAlgn="auto" hangingPunct="1">
              <a:buFont typeface="Wingdings" panose="05000000000000000000" pitchFamily="2" charset="2"/>
              <a:buNone/>
              <a:defRPr/>
            </a:pPr>
            <a:r>
              <a:rPr lang="en-US" sz="2600" dirty="0" smtClean="0">
                <a:solidFill>
                  <a:schemeClr val="tx1">
                    <a:lumMod val="75000"/>
                    <a:lumOff val="25000"/>
                  </a:schemeClr>
                </a:solidFill>
                <a:latin typeface="Monotype Corsiva" pitchFamily="66" charset="0"/>
              </a:rPr>
              <a:t>(Kahlil Gibran)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755650" y="304800"/>
            <a:ext cx="7543800" cy="1450975"/>
          </a:xfrm>
        </p:spPr>
        <p:txBody>
          <a:bodyPr/>
          <a:lstStyle/>
          <a:p>
            <a:pPr eaLnBrk="1" fontAlgn="auto" hangingPunct="1">
              <a:spcAft>
                <a:spcPts val="0"/>
              </a:spcAft>
              <a:defRPr/>
            </a:pPr>
            <a:r>
              <a:rPr lang="en-US" sz="3600" b="1" dirty="0" err="1" smtClean="0">
                <a:solidFill>
                  <a:srgbClr val="002060"/>
                </a:solidFill>
                <a:latin typeface="Verdana" pitchFamily="34" charset="0"/>
              </a:rPr>
              <a:t>Pengertian</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Etika</a:t>
            </a:r>
            <a:endParaRPr lang="en-US" sz="3600" b="1" dirty="0" smtClean="0">
              <a:solidFill>
                <a:srgbClr val="002060"/>
              </a:solidFill>
              <a:latin typeface="Verdana" pitchFamily="34" charset="0"/>
            </a:endParaRPr>
          </a:p>
        </p:txBody>
      </p:sp>
      <p:sp>
        <p:nvSpPr>
          <p:cNvPr id="12291" name="Rectangle 3"/>
          <p:cNvSpPr>
            <a:spLocks noGrp="1" noChangeArrowheads="1"/>
          </p:cNvSpPr>
          <p:nvPr>
            <p:ph idx="1"/>
          </p:nvPr>
        </p:nvSpPr>
        <p:spPr>
          <a:xfrm>
            <a:off x="900113" y="1925638"/>
            <a:ext cx="7543800" cy="4024312"/>
          </a:xfrm>
        </p:spPr>
        <p:txBody>
          <a:bodyPr rtlCol="0">
            <a:normAutofit/>
          </a:bodyPr>
          <a:lstStyle/>
          <a:p>
            <a:pPr marL="91440" indent="-91440" eaLnBrk="1" fontAlgn="auto" hangingPunct="1">
              <a:buFont typeface="Wingdings" panose="05000000000000000000" pitchFamily="2" charset="2"/>
              <a:buNone/>
              <a:defRPr/>
            </a:pPr>
            <a:r>
              <a:rPr lang="en-US" sz="2400" dirty="0" err="1" smtClean="0">
                <a:solidFill>
                  <a:schemeClr val="tx1"/>
                </a:solidFill>
              </a:rPr>
              <a:t>Menurut</a:t>
            </a:r>
            <a:r>
              <a:rPr lang="en-US" sz="2400" dirty="0" smtClean="0">
                <a:solidFill>
                  <a:schemeClr val="tx1"/>
                </a:solidFill>
              </a:rPr>
              <a:t> </a:t>
            </a:r>
            <a:r>
              <a:rPr lang="en-US" sz="2400" dirty="0" err="1" smtClean="0">
                <a:solidFill>
                  <a:schemeClr val="tx1"/>
                </a:solidFill>
              </a:rPr>
              <a:t>Kamus</a:t>
            </a:r>
            <a:r>
              <a:rPr lang="en-US" sz="2400" dirty="0" smtClean="0">
                <a:solidFill>
                  <a:schemeClr val="tx1"/>
                </a:solidFill>
              </a:rPr>
              <a:t> </a:t>
            </a:r>
            <a:r>
              <a:rPr lang="en-US" sz="2400" dirty="0" err="1" smtClean="0">
                <a:solidFill>
                  <a:schemeClr val="tx1"/>
                </a:solidFill>
              </a:rPr>
              <a:t>Besar</a:t>
            </a:r>
            <a:r>
              <a:rPr lang="en-US" sz="2400" dirty="0" smtClean="0">
                <a:solidFill>
                  <a:schemeClr val="tx1"/>
                </a:solidFill>
              </a:rPr>
              <a:t> </a:t>
            </a:r>
            <a:r>
              <a:rPr lang="en-US" sz="2400" dirty="0" err="1" smtClean="0">
                <a:solidFill>
                  <a:schemeClr val="tx1"/>
                </a:solidFill>
              </a:rPr>
              <a:t>Bahasa</a:t>
            </a:r>
            <a:r>
              <a:rPr lang="en-US" sz="2400" dirty="0" smtClean="0">
                <a:solidFill>
                  <a:schemeClr val="tx1"/>
                </a:solidFill>
              </a:rPr>
              <a:t> Indonesia, </a:t>
            </a:r>
            <a:r>
              <a:rPr lang="en-US" sz="2400" dirty="0" err="1" smtClean="0">
                <a:solidFill>
                  <a:schemeClr val="tx1"/>
                </a:solidFill>
              </a:rPr>
              <a:t>etika</a:t>
            </a:r>
            <a:r>
              <a:rPr lang="en-US" sz="2400" dirty="0" smtClean="0">
                <a:solidFill>
                  <a:schemeClr val="tx1"/>
                </a:solidFill>
              </a:rPr>
              <a:t> </a:t>
            </a:r>
            <a:r>
              <a:rPr lang="en-US" sz="2400" dirty="0" err="1" smtClean="0">
                <a:solidFill>
                  <a:schemeClr val="tx1"/>
                </a:solidFill>
              </a:rPr>
              <a:t>adalah</a:t>
            </a:r>
            <a:r>
              <a:rPr lang="en-US" sz="2400" dirty="0" smtClean="0">
                <a:solidFill>
                  <a:schemeClr val="tx1"/>
                </a:solidFill>
              </a:rPr>
              <a:t>:</a:t>
            </a:r>
          </a:p>
          <a:p>
            <a:pPr marL="342900" indent="-342900" eaLnBrk="1" fontAlgn="auto" hangingPunct="1">
              <a:buFont typeface="Wingdings" panose="05000000000000000000" pitchFamily="2" charset="2"/>
              <a:buChar char="ü"/>
              <a:defRPr/>
            </a:pPr>
            <a:r>
              <a:rPr lang="en-US" sz="2400" dirty="0" err="1" smtClean="0">
                <a:solidFill>
                  <a:schemeClr val="tx1"/>
                </a:solidFill>
              </a:rPr>
              <a:t>Ilmu</a:t>
            </a:r>
            <a:r>
              <a:rPr lang="en-US" sz="2400" dirty="0" smtClean="0">
                <a:solidFill>
                  <a:schemeClr val="tx1"/>
                </a:solidFill>
              </a:rPr>
              <a:t> </a:t>
            </a:r>
            <a:r>
              <a:rPr lang="en-US" sz="2400" dirty="0" err="1" smtClean="0">
                <a:solidFill>
                  <a:schemeClr val="tx1"/>
                </a:solidFill>
              </a:rPr>
              <a:t>tentang</a:t>
            </a:r>
            <a:r>
              <a:rPr lang="en-US" sz="2400" dirty="0" smtClean="0">
                <a:solidFill>
                  <a:schemeClr val="tx1"/>
                </a:solidFill>
              </a:rPr>
              <a:t> </a:t>
            </a:r>
            <a:r>
              <a:rPr lang="en-US" sz="2400" dirty="0" err="1" smtClean="0">
                <a:solidFill>
                  <a:schemeClr val="tx1"/>
                </a:solidFill>
              </a:rPr>
              <a:t>apa</a:t>
            </a:r>
            <a:r>
              <a:rPr lang="en-US" sz="2400" dirty="0" smtClean="0">
                <a:solidFill>
                  <a:schemeClr val="tx1"/>
                </a:solidFill>
              </a:rPr>
              <a:t> yang </a:t>
            </a:r>
            <a:r>
              <a:rPr lang="en-US" sz="2400" dirty="0" err="1" smtClean="0">
                <a:solidFill>
                  <a:schemeClr val="tx1"/>
                </a:solidFill>
              </a:rPr>
              <a:t>baik</a:t>
            </a:r>
            <a:r>
              <a:rPr lang="en-US" sz="2400" dirty="0" smtClean="0">
                <a:solidFill>
                  <a:schemeClr val="tx1"/>
                </a:solidFill>
              </a:rPr>
              <a:t> </a:t>
            </a:r>
            <a:r>
              <a:rPr lang="en-US" sz="2400" dirty="0" err="1" smtClean="0">
                <a:solidFill>
                  <a:schemeClr val="tx1"/>
                </a:solidFill>
              </a:rPr>
              <a:t>dan</a:t>
            </a:r>
            <a:r>
              <a:rPr lang="en-US" sz="2400" dirty="0" smtClean="0">
                <a:solidFill>
                  <a:schemeClr val="tx1"/>
                </a:solidFill>
              </a:rPr>
              <a:t> yang </a:t>
            </a:r>
            <a:r>
              <a:rPr lang="en-US" sz="2400" dirty="0" err="1" smtClean="0">
                <a:solidFill>
                  <a:schemeClr val="tx1"/>
                </a:solidFill>
              </a:rPr>
              <a:t>buruk</a:t>
            </a:r>
            <a:r>
              <a:rPr lang="en-US" sz="2400" dirty="0" smtClean="0">
                <a:solidFill>
                  <a:schemeClr val="tx1"/>
                </a:solidFill>
              </a:rPr>
              <a:t>, </a:t>
            </a:r>
            <a:r>
              <a:rPr lang="en-US" sz="2400" dirty="0" err="1" smtClean="0">
                <a:solidFill>
                  <a:schemeClr val="tx1"/>
                </a:solidFill>
              </a:rPr>
              <a:t>tentang</a:t>
            </a:r>
            <a:r>
              <a:rPr lang="en-US" sz="2400" dirty="0" smtClean="0">
                <a:solidFill>
                  <a:schemeClr val="tx1"/>
                </a:solidFill>
              </a:rPr>
              <a:t> </a:t>
            </a:r>
            <a:r>
              <a:rPr lang="en-US" sz="2400" dirty="0" err="1" smtClean="0">
                <a:solidFill>
                  <a:schemeClr val="tx1"/>
                </a:solidFill>
              </a:rPr>
              <a:t>hak</a:t>
            </a:r>
            <a:r>
              <a:rPr lang="en-US" sz="2400" dirty="0" smtClean="0">
                <a:solidFill>
                  <a:schemeClr val="tx1"/>
                </a:solidFill>
              </a:rPr>
              <a:t> </a:t>
            </a:r>
            <a:r>
              <a:rPr lang="en-US" sz="2400" dirty="0" err="1" smtClean="0">
                <a:solidFill>
                  <a:schemeClr val="tx1"/>
                </a:solidFill>
              </a:rPr>
              <a:t>dan</a:t>
            </a:r>
            <a:r>
              <a:rPr lang="en-US" sz="2400" dirty="0" smtClean="0">
                <a:solidFill>
                  <a:schemeClr val="tx1"/>
                </a:solidFill>
              </a:rPr>
              <a:t> </a:t>
            </a:r>
            <a:r>
              <a:rPr lang="en-US" sz="2400" dirty="0" err="1" smtClean="0">
                <a:solidFill>
                  <a:schemeClr val="tx1"/>
                </a:solidFill>
              </a:rPr>
              <a:t>kewajiban</a:t>
            </a:r>
            <a:r>
              <a:rPr lang="en-US" sz="2400" dirty="0" smtClean="0">
                <a:solidFill>
                  <a:schemeClr val="tx1"/>
                </a:solidFill>
              </a:rPr>
              <a:t> moral.</a:t>
            </a:r>
          </a:p>
          <a:p>
            <a:pPr marL="342900" indent="-342900" eaLnBrk="1" fontAlgn="auto" hangingPunct="1">
              <a:buFont typeface="Wingdings" panose="05000000000000000000" pitchFamily="2" charset="2"/>
              <a:buChar char="ü"/>
              <a:defRPr/>
            </a:pPr>
            <a:r>
              <a:rPr lang="en-US" sz="2400" dirty="0" smtClean="0">
                <a:solidFill>
                  <a:schemeClr val="tx1"/>
                </a:solidFill>
              </a:rPr>
              <a:t>Kumpulan </a:t>
            </a:r>
            <a:r>
              <a:rPr lang="en-US" sz="2400" dirty="0" err="1" smtClean="0">
                <a:solidFill>
                  <a:schemeClr val="tx1"/>
                </a:solidFill>
              </a:rPr>
              <a:t>asas</a:t>
            </a:r>
            <a:r>
              <a:rPr lang="en-US" sz="2400" dirty="0" smtClean="0">
                <a:solidFill>
                  <a:schemeClr val="tx1"/>
                </a:solidFill>
              </a:rPr>
              <a:t>/</a:t>
            </a:r>
            <a:r>
              <a:rPr lang="en-US" sz="2400" dirty="0" err="1" smtClean="0">
                <a:solidFill>
                  <a:schemeClr val="tx1"/>
                </a:solidFill>
              </a:rPr>
              <a:t>nilai</a:t>
            </a:r>
            <a:r>
              <a:rPr lang="en-US" sz="2400" dirty="0" smtClean="0">
                <a:solidFill>
                  <a:schemeClr val="tx1"/>
                </a:solidFill>
              </a:rPr>
              <a:t> yang </a:t>
            </a:r>
            <a:r>
              <a:rPr lang="en-US" sz="2400" dirty="0" err="1" smtClean="0">
                <a:solidFill>
                  <a:schemeClr val="tx1"/>
                </a:solidFill>
              </a:rPr>
              <a:t>berkenaan</a:t>
            </a:r>
            <a:r>
              <a:rPr lang="en-US" sz="2400" dirty="0" smtClean="0">
                <a:solidFill>
                  <a:schemeClr val="tx1"/>
                </a:solidFill>
              </a:rPr>
              <a:t> </a:t>
            </a:r>
            <a:r>
              <a:rPr lang="en-US" sz="2400" dirty="0" err="1" smtClean="0">
                <a:solidFill>
                  <a:schemeClr val="tx1"/>
                </a:solidFill>
              </a:rPr>
              <a:t>dengan</a:t>
            </a:r>
            <a:r>
              <a:rPr lang="en-US" sz="2400" dirty="0" smtClean="0">
                <a:solidFill>
                  <a:schemeClr val="tx1"/>
                </a:solidFill>
              </a:rPr>
              <a:t> </a:t>
            </a:r>
            <a:r>
              <a:rPr lang="en-US" sz="2400" dirty="0" err="1" smtClean="0">
                <a:solidFill>
                  <a:schemeClr val="tx1"/>
                </a:solidFill>
              </a:rPr>
              <a:t>akhlak</a:t>
            </a:r>
            <a:endParaRPr lang="en-US" sz="2400" dirty="0" smtClean="0">
              <a:solidFill>
                <a:schemeClr val="tx1"/>
              </a:solidFill>
            </a:endParaRPr>
          </a:p>
          <a:p>
            <a:pPr marL="342900" indent="-342900" eaLnBrk="1" fontAlgn="auto" hangingPunct="1">
              <a:buFont typeface="Wingdings" panose="05000000000000000000" pitchFamily="2" charset="2"/>
              <a:buChar char="ü"/>
              <a:defRPr/>
            </a:pPr>
            <a:r>
              <a:rPr lang="en-US" sz="2400" dirty="0" err="1" smtClean="0">
                <a:solidFill>
                  <a:schemeClr val="tx1"/>
                </a:solidFill>
              </a:rPr>
              <a:t>Nilai</a:t>
            </a:r>
            <a:r>
              <a:rPr lang="en-US" sz="2400" dirty="0" smtClean="0">
                <a:solidFill>
                  <a:schemeClr val="tx1"/>
                </a:solidFill>
              </a:rPr>
              <a:t> </a:t>
            </a:r>
            <a:r>
              <a:rPr lang="en-US" sz="2400" dirty="0" err="1" smtClean="0">
                <a:solidFill>
                  <a:schemeClr val="tx1"/>
                </a:solidFill>
              </a:rPr>
              <a:t>mengenai</a:t>
            </a:r>
            <a:r>
              <a:rPr lang="en-US" sz="2400" dirty="0" smtClean="0">
                <a:solidFill>
                  <a:schemeClr val="tx1"/>
                </a:solidFill>
              </a:rPr>
              <a:t> yang </a:t>
            </a:r>
            <a:r>
              <a:rPr lang="en-US" sz="2400" dirty="0" err="1" smtClean="0">
                <a:solidFill>
                  <a:schemeClr val="tx1"/>
                </a:solidFill>
              </a:rPr>
              <a:t>benar</a:t>
            </a:r>
            <a:r>
              <a:rPr lang="en-US" sz="2400" dirty="0" smtClean="0">
                <a:solidFill>
                  <a:schemeClr val="tx1"/>
                </a:solidFill>
              </a:rPr>
              <a:t> </a:t>
            </a:r>
            <a:r>
              <a:rPr lang="en-US" sz="2400" dirty="0" err="1" smtClean="0">
                <a:solidFill>
                  <a:schemeClr val="tx1"/>
                </a:solidFill>
              </a:rPr>
              <a:t>dan</a:t>
            </a:r>
            <a:r>
              <a:rPr lang="en-US" sz="2400" dirty="0" smtClean="0">
                <a:solidFill>
                  <a:schemeClr val="tx1"/>
                </a:solidFill>
              </a:rPr>
              <a:t> </a:t>
            </a:r>
            <a:r>
              <a:rPr lang="en-US" sz="2400" dirty="0" err="1" smtClean="0">
                <a:solidFill>
                  <a:schemeClr val="tx1"/>
                </a:solidFill>
              </a:rPr>
              <a:t>salah</a:t>
            </a:r>
            <a:r>
              <a:rPr lang="en-US" sz="2400" dirty="0" smtClean="0">
                <a:solidFill>
                  <a:schemeClr val="tx1"/>
                </a:solidFill>
              </a:rPr>
              <a:t> yang </a:t>
            </a:r>
            <a:r>
              <a:rPr lang="en-US" sz="2400" dirty="0" err="1" smtClean="0">
                <a:solidFill>
                  <a:schemeClr val="tx1"/>
                </a:solidFill>
              </a:rPr>
              <a:t>dianut</a:t>
            </a:r>
            <a:r>
              <a:rPr lang="en-US" sz="2400" dirty="0" smtClean="0">
                <a:solidFill>
                  <a:schemeClr val="tx1"/>
                </a:solidFill>
              </a:rPr>
              <a:t> </a:t>
            </a:r>
            <a:r>
              <a:rPr lang="en-US" sz="2400" dirty="0" err="1" smtClean="0">
                <a:solidFill>
                  <a:schemeClr val="tx1"/>
                </a:solidFill>
              </a:rPr>
              <a:t>masyarakat</a:t>
            </a:r>
            <a:r>
              <a:rPr lang="en-US" sz="2400" dirty="0" smtClean="0">
                <a:solidFill>
                  <a:schemeClr val="tx1"/>
                </a:solidFill>
              </a:rPr>
              <a:t>.</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808038" y="188913"/>
            <a:ext cx="8574087" cy="1450975"/>
          </a:xfrm>
        </p:spPr>
        <p:txBody>
          <a:bodyPr/>
          <a:lstStyle/>
          <a:p>
            <a:pPr eaLnBrk="1" fontAlgn="auto" hangingPunct="1">
              <a:spcAft>
                <a:spcPts val="0"/>
              </a:spcAft>
              <a:defRPr/>
            </a:pPr>
            <a:r>
              <a:rPr lang="en-US" sz="3600" b="1" dirty="0" err="1" smtClean="0">
                <a:solidFill>
                  <a:srgbClr val="002060"/>
                </a:solidFill>
                <a:latin typeface="Verdana" pitchFamily="34" charset="0"/>
              </a:rPr>
              <a:t>Profesi</a:t>
            </a:r>
            <a:r>
              <a:rPr lang="en-US" sz="3600" b="1" dirty="0" smtClean="0">
                <a:solidFill>
                  <a:srgbClr val="002060"/>
                </a:solidFill>
                <a:latin typeface="Verdana" pitchFamily="34" charset="0"/>
              </a:rPr>
              <a:t> &amp; </a:t>
            </a:r>
            <a:r>
              <a:rPr lang="en-US" sz="3600" b="1" dirty="0" err="1" smtClean="0">
                <a:solidFill>
                  <a:srgbClr val="002060"/>
                </a:solidFill>
                <a:latin typeface="Verdana" pitchFamily="34" charset="0"/>
              </a:rPr>
              <a:t>Profesional</a:t>
            </a:r>
            <a:r>
              <a:rPr lang="en-US" sz="3600" b="1" dirty="0" smtClean="0">
                <a:solidFill>
                  <a:srgbClr val="002060"/>
                </a:solidFill>
                <a:latin typeface="Verdana" pitchFamily="34" charset="0"/>
              </a:rPr>
              <a:t> (2)</a:t>
            </a:r>
          </a:p>
        </p:txBody>
      </p:sp>
      <p:sp>
        <p:nvSpPr>
          <p:cNvPr id="39939" name="Rectangle 3"/>
          <p:cNvSpPr>
            <a:spLocks noGrp="1" noChangeArrowheads="1"/>
          </p:cNvSpPr>
          <p:nvPr>
            <p:ph idx="1"/>
          </p:nvPr>
        </p:nvSpPr>
        <p:spPr>
          <a:xfrm>
            <a:off x="822325" y="1736725"/>
            <a:ext cx="8229600" cy="4997450"/>
          </a:xfrm>
        </p:spPr>
        <p:txBody>
          <a:bodyPr/>
          <a:lstStyle/>
          <a:p>
            <a:pPr eaLnBrk="1" hangingPunct="1"/>
            <a:r>
              <a:rPr lang="en-US" altLang="en-US" sz="2400" smtClean="0"/>
              <a:t>Seorang pelaku profesi harus memiliki sifat-sifat berikut:</a:t>
            </a:r>
          </a:p>
          <a:p>
            <a:pPr eaLnBrk="1" hangingPunct="1">
              <a:buFont typeface="Wingdings" panose="05000000000000000000" pitchFamily="2" charset="2"/>
              <a:buNone/>
            </a:pPr>
            <a:r>
              <a:rPr lang="en-US" altLang="en-US" sz="2400" smtClean="0"/>
              <a:t>	a. Menguasai ilmu secara mendalam di bidangnya</a:t>
            </a:r>
          </a:p>
          <a:p>
            <a:pPr eaLnBrk="1" hangingPunct="1">
              <a:buFont typeface="Wingdings" panose="05000000000000000000" pitchFamily="2" charset="2"/>
              <a:buNone/>
            </a:pPr>
            <a:r>
              <a:rPr lang="en-US" altLang="en-US" sz="2400" smtClean="0"/>
              <a:t>	b. Mampu mengkonversi ilmu menjadi keterampilan</a:t>
            </a:r>
          </a:p>
          <a:p>
            <a:pPr eaLnBrk="1" hangingPunct="1">
              <a:buFont typeface="Wingdings" panose="05000000000000000000" pitchFamily="2" charset="2"/>
              <a:buNone/>
            </a:pPr>
            <a:r>
              <a:rPr lang="en-US" altLang="en-US" sz="2400" smtClean="0"/>
              <a:t>	c. Menjunjung tinggi etika dan integritas profesi</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742950" y="260350"/>
            <a:ext cx="8682038" cy="1450975"/>
          </a:xfrm>
        </p:spPr>
        <p:txBody>
          <a:bodyPr/>
          <a:lstStyle/>
          <a:p>
            <a:pPr eaLnBrk="1" fontAlgn="auto" hangingPunct="1">
              <a:spcAft>
                <a:spcPts val="0"/>
              </a:spcAft>
              <a:defRPr/>
            </a:pPr>
            <a:r>
              <a:rPr lang="en-US" sz="3600" b="1" dirty="0" err="1" smtClean="0">
                <a:solidFill>
                  <a:srgbClr val="002060"/>
                </a:solidFill>
                <a:latin typeface="Verdana" pitchFamily="34" charset="0"/>
              </a:rPr>
              <a:t>Profesi</a:t>
            </a:r>
            <a:r>
              <a:rPr lang="en-US" sz="3600" b="1" dirty="0" smtClean="0">
                <a:solidFill>
                  <a:srgbClr val="002060"/>
                </a:solidFill>
                <a:latin typeface="Verdana" pitchFamily="34" charset="0"/>
              </a:rPr>
              <a:t> &amp; </a:t>
            </a:r>
            <a:r>
              <a:rPr lang="en-US" sz="3600" b="1" dirty="0" err="1" smtClean="0">
                <a:solidFill>
                  <a:srgbClr val="002060"/>
                </a:solidFill>
                <a:latin typeface="Verdana" pitchFamily="34" charset="0"/>
              </a:rPr>
              <a:t>Profesional</a:t>
            </a:r>
            <a:r>
              <a:rPr lang="en-US" sz="3600" b="1" dirty="0" smtClean="0">
                <a:solidFill>
                  <a:srgbClr val="002060"/>
                </a:solidFill>
                <a:latin typeface="Verdana" pitchFamily="34" charset="0"/>
              </a:rPr>
              <a:t> (3)</a:t>
            </a:r>
          </a:p>
        </p:txBody>
      </p:sp>
      <p:sp>
        <p:nvSpPr>
          <p:cNvPr id="40963" name="Rectangle 3"/>
          <p:cNvSpPr>
            <a:spLocks noGrp="1" noChangeArrowheads="1"/>
          </p:cNvSpPr>
          <p:nvPr>
            <p:ph idx="1"/>
          </p:nvPr>
        </p:nvSpPr>
        <p:spPr>
          <a:xfrm>
            <a:off x="827088" y="1860550"/>
            <a:ext cx="7777162" cy="4997450"/>
          </a:xfrm>
        </p:spPr>
        <p:txBody>
          <a:bodyPr/>
          <a:lstStyle/>
          <a:p>
            <a:pPr marL="285750" indent="-285750" eaLnBrk="1" hangingPunct="1">
              <a:buFont typeface="Wingdings" panose="05000000000000000000" pitchFamily="2" charset="2"/>
              <a:buChar char="ü"/>
            </a:pPr>
            <a:r>
              <a:rPr lang="en-US" altLang="en-US" sz="2400" dirty="0" err="1" smtClean="0"/>
              <a:t>Profesional</a:t>
            </a:r>
            <a:r>
              <a:rPr lang="en-US" altLang="en-US" sz="2400" dirty="0" smtClean="0"/>
              <a:t> </a:t>
            </a:r>
            <a:r>
              <a:rPr lang="en-US" altLang="en-US" sz="2400" dirty="0" err="1" smtClean="0"/>
              <a:t>adalah</a:t>
            </a:r>
            <a:r>
              <a:rPr lang="en-US" altLang="en-US" sz="2400" dirty="0" smtClean="0"/>
              <a:t> orang yang </a:t>
            </a:r>
            <a:r>
              <a:rPr lang="en-US" altLang="en-US" sz="2400" dirty="0" err="1" smtClean="0"/>
              <a:t>menjalankan</a:t>
            </a:r>
            <a:r>
              <a:rPr lang="en-US" altLang="en-US" sz="2400" dirty="0" smtClean="0"/>
              <a:t> </a:t>
            </a:r>
            <a:r>
              <a:rPr lang="en-US" altLang="en-US" sz="2400" dirty="0" err="1" smtClean="0"/>
              <a:t>profesinya</a:t>
            </a:r>
            <a:r>
              <a:rPr lang="en-US" altLang="en-US" sz="2400" dirty="0" smtClean="0"/>
              <a:t> </a:t>
            </a:r>
            <a:r>
              <a:rPr lang="en-US" altLang="en-US" sz="2400" dirty="0" err="1" smtClean="0"/>
              <a:t>secara</a:t>
            </a:r>
            <a:r>
              <a:rPr lang="en-US" altLang="en-US" sz="2400" dirty="0" smtClean="0"/>
              <a:t> </a:t>
            </a:r>
            <a:r>
              <a:rPr lang="en-US" altLang="en-US" sz="2400" dirty="0" err="1" smtClean="0"/>
              <a:t>benar</a:t>
            </a:r>
            <a:r>
              <a:rPr lang="en-US" altLang="en-US" sz="2400" dirty="0" smtClean="0"/>
              <a:t> </a:t>
            </a:r>
            <a:r>
              <a:rPr lang="en-US" altLang="en-US" sz="2400" dirty="0" err="1" smtClean="0"/>
              <a:t>menurut</a:t>
            </a:r>
            <a:r>
              <a:rPr lang="en-US" altLang="en-US" sz="2400" dirty="0" smtClean="0"/>
              <a:t> </a:t>
            </a:r>
            <a:r>
              <a:rPr lang="en-US" altLang="en-US" sz="2400" dirty="0" err="1" smtClean="0"/>
              <a:t>nilai-nilai</a:t>
            </a:r>
            <a:r>
              <a:rPr lang="en-US" altLang="en-US" sz="2400" dirty="0" smtClean="0"/>
              <a:t> normal.</a:t>
            </a:r>
          </a:p>
          <a:p>
            <a:pPr marL="285750" indent="-285750" eaLnBrk="1" hangingPunct="1">
              <a:buFont typeface="Wingdings" panose="05000000000000000000" pitchFamily="2" charset="2"/>
              <a:buChar char="ü"/>
            </a:pPr>
            <a:r>
              <a:rPr lang="en-US" altLang="en-US" sz="2400" dirty="0" err="1" smtClean="0"/>
              <a:t>Untuk</a:t>
            </a:r>
            <a:r>
              <a:rPr lang="en-US" altLang="en-US" sz="2400" dirty="0" smtClean="0"/>
              <a:t> </a:t>
            </a:r>
            <a:r>
              <a:rPr lang="en-US" altLang="en-US" sz="2400" dirty="0" err="1" smtClean="0"/>
              <a:t>menjadi</a:t>
            </a:r>
            <a:r>
              <a:rPr lang="en-US" altLang="en-US" sz="2400" dirty="0" smtClean="0"/>
              <a:t> </a:t>
            </a:r>
            <a:r>
              <a:rPr lang="en-US" altLang="en-US" sz="2400" dirty="0" err="1" smtClean="0"/>
              <a:t>seorang</a:t>
            </a:r>
            <a:r>
              <a:rPr lang="en-US" altLang="en-US" sz="2400" dirty="0" smtClean="0"/>
              <a:t> yang </a:t>
            </a:r>
            <a:r>
              <a:rPr lang="en-US" altLang="en-US" sz="2400" dirty="0" err="1" smtClean="0"/>
              <a:t>profesional</a:t>
            </a:r>
            <a:r>
              <a:rPr lang="en-US" altLang="en-US" sz="2400" dirty="0" smtClean="0"/>
              <a:t>, </a:t>
            </a:r>
            <a:r>
              <a:rPr lang="en-US" altLang="en-US" sz="2400" dirty="0" err="1" smtClean="0"/>
              <a:t>diperlukan</a:t>
            </a:r>
            <a:r>
              <a:rPr lang="en-US" altLang="en-US" sz="2400" dirty="0" smtClean="0"/>
              <a:t> </a:t>
            </a:r>
            <a:r>
              <a:rPr lang="en-US" altLang="en-US" sz="2400" dirty="0" err="1" smtClean="0"/>
              <a:t>beberapa</a:t>
            </a:r>
            <a:r>
              <a:rPr lang="en-US" altLang="en-US" sz="2400" dirty="0" smtClean="0"/>
              <a:t> </a:t>
            </a:r>
            <a:r>
              <a:rPr lang="en-US" altLang="en-US" sz="2400" dirty="0" err="1" smtClean="0"/>
              <a:t>elemen</a:t>
            </a:r>
            <a:r>
              <a:rPr lang="en-US" altLang="en-US" sz="2400" dirty="0" smtClean="0"/>
              <a:t>, </a:t>
            </a:r>
            <a:r>
              <a:rPr lang="en-US" altLang="en-US" sz="2400" smtClean="0"/>
              <a:t>yaitu: </a:t>
            </a:r>
            <a:r>
              <a:rPr lang="en-US" altLang="en-US" sz="2400" dirty="0" err="1" smtClean="0"/>
              <a:t>komitmen</a:t>
            </a:r>
            <a:r>
              <a:rPr lang="en-US" altLang="en-US" sz="2400" dirty="0" smtClean="0"/>
              <a:t>, </a:t>
            </a:r>
            <a:r>
              <a:rPr lang="en-US" altLang="en-US" sz="2400" dirty="0" err="1" smtClean="0"/>
              <a:t>tanggungjawab</a:t>
            </a:r>
            <a:r>
              <a:rPr lang="en-US" altLang="en-US" sz="2400" dirty="0" smtClean="0"/>
              <a:t>, </a:t>
            </a:r>
            <a:r>
              <a:rPr lang="en-US" altLang="en-US" sz="2400" dirty="0" err="1" smtClean="0"/>
              <a:t>kejujuran</a:t>
            </a:r>
            <a:r>
              <a:rPr lang="en-US" altLang="en-US" sz="2400" dirty="0" smtClean="0"/>
              <a:t>, </a:t>
            </a:r>
            <a:r>
              <a:rPr lang="en-US" altLang="en-US" sz="2400" dirty="0" err="1" smtClean="0"/>
              <a:t>sistematik</a:t>
            </a:r>
            <a:r>
              <a:rPr lang="en-US" altLang="en-US" sz="2400" dirty="0" smtClean="0"/>
              <a:t> </a:t>
            </a:r>
            <a:r>
              <a:rPr lang="en-US" altLang="en-US" sz="2400" dirty="0" err="1" smtClean="0"/>
              <a:t>berpikir,penguasaan</a:t>
            </a:r>
            <a:r>
              <a:rPr lang="en-US" altLang="en-US" sz="2400" dirty="0" smtClean="0"/>
              <a:t> </a:t>
            </a:r>
            <a:r>
              <a:rPr lang="en-US" altLang="en-US" sz="2400" dirty="0" err="1" smtClean="0"/>
              <a:t>materi</a:t>
            </a:r>
            <a:r>
              <a:rPr lang="en-US" altLang="en-US" sz="2400" dirty="0" smtClean="0"/>
              <a:t>, </a:t>
            </a:r>
            <a:r>
              <a:rPr lang="en-US" altLang="en-US" sz="2400" dirty="0" err="1" smtClean="0"/>
              <a:t>menjadi</a:t>
            </a:r>
            <a:r>
              <a:rPr lang="en-US" altLang="en-US" sz="2400" dirty="0" smtClean="0"/>
              <a:t> </a:t>
            </a:r>
            <a:r>
              <a:rPr lang="en-US" altLang="en-US" sz="2400" dirty="0" err="1" smtClean="0"/>
              <a:t>bagian</a:t>
            </a:r>
            <a:r>
              <a:rPr lang="en-US" altLang="en-US" sz="2400" dirty="0" smtClean="0"/>
              <a:t> </a:t>
            </a:r>
            <a:r>
              <a:rPr lang="en-US" altLang="en-US" sz="2400" dirty="0" err="1" smtClean="0"/>
              <a:t>masyarakat</a:t>
            </a:r>
            <a:r>
              <a:rPr lang="en-US" altLang="en-US" sz="2400" dirty="0" smtClean="0"/>
              <a:t> </a:t>
            </a:r>
            <a:r>
              <a:rPr lang="en-US" altLang="en-US" sz="2400" dirty="0" err="1" smtClean="0"/>
              <a:t>profesional</a:t>
            </a:r>
            <a:r>
              <a:rPr lang="en-US" altLang="en-US" sz="2400" dirty="0" smtClean="0"/>
              <a: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Profesional</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39939" name="Rectangle 3"/>
          <p:cNvSpPr txBox="1">
            <a:spLocks noChangeArrowheads="1"/>
          </p:cNvSpPr>
          <p:nvPr/>
        </p:nvSpPr>
        <p:spPr bwMode="auto">
          <a:xfrm>
            <a:off x="822325" y="1916113"/>
            <a:ext cx="7926388" cy="559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lstStyle>
            <a:lvl1pPr marL="90488" indent="-90488">
              <a:lnSpc>
                <a:spcPct val="90000"/>
              </a:lnSpc>
              <a:spcBef>
                <a:spcPts val="1200"/>
              </a:spcBef>
              <a:spcAft>
                <a:spcPts val="200"/>
              </a:spcAft>
              <a:buClr>
                <a:schemeClr val="accent1"/>
              </a:buClr>
              <a:buSzPct val="100000"/>
              <a:buFont typeface="Calibri" panose="020F0502020204030204" pitchFamily="34" charset="0"/>
              <a:buChar char=" "/>
              <a:defRPr sz="2000">
                <a:solidFill>
                  <a:srgbClr val="404040"/>
                </a:solidFill>
                <a:latin typeface="Calibri" panose="020F0502020204030204" pitchFamily="34" charset="0"/>
              </a:defRPr>
            </a:lvl1pPr>
            <a:lvl2pPr marL="714375" indent="-514350">
              <a:lnSpc>
                <a:spcPct val="90000"/>
              </a:lnSpc>
              <a:spcBef>
                <a:spcPts val="200"/>
              </a:spcBef>
              <a:spcAft>
                <a:spcPts val="400"/>
              </a:spcAft>
              <a:buClr>
                <a:schemeClr val="accent1"/>
              </a:buClr>
              <a:buFont typeface="Calibri" panose="020F0502020204030204" pitchFamily="34" charset="0"/>
              <a:buChar char="◦"/>
              <a:defRPr>
                <a:solidFill>
                  <a:srgbClr val="404040"/>
                </a:solidFill>
                <a:latin typeface="Calibri" panose="020F0502020204030204" pitchFamily="34" charset="0"/>
              </a:defRPr>
            </a:lvl2pPr>
            <a:lvl3pPr marL="566738" indent="-182563">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3pPr>
            <a:lvl4pPr marL="749300" indent="-182563">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4pPr>
            <a:lvl5pPr marL="931863" indent="-182563">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5pPr>
            <a:lvl6pPr marL="1389063" indent="-182563" fontAlgn="base">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6pPr>
            <a:lvl7pPr marL="1846263" indent="-182563" fontAlgn="base">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7pPr>
            <a:lvl8pPr marL="2303463" indent="-182563" fontAlgn="base">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8pPr>
            <a:lvl9pPr marL="2760663" indent="-182563" fontAlgn="base">
              <a:lnSpc>
                <a:spcPct val="90000"/>
              </a:lnSpc>
              <a:spcBef>
                <a:spcPts val="200"/>
              </a:spcBef>
              <a:spcAft>
                <a:spcPts val="400"/>
              </a:spcAft>
              <a:buClr>
                <a:schemeClr val="accent1"/>
              </a:buClr>
              <a:buFont typeface="Calibri" panose="020F0502020204030204" pitchFamily="34" charset="0"/>
              <a:buChar char="◦"/>
              <a:defRPr sz="1400">
                <a:solidFill>
                  <a:srgbClr val="404040"/>
                </a:solidFill>
                <a:latin typeface="Calibri" panose="020F0502020204030204" pitchFamily="34" charset="0"/>
              </a:defRPr>
            </a:lvl9pPr>
          </a:lstStyle>
          <a:p>
            <a:pPr eaLnBrk="1" hangingPunct="1">
              <a:defRPr/>
            </a:pPr>
            <a:r>
              <a:rPr lang="en-US" altLang="en-US" sz="2400" b="0" dirty="0" err="1" smtClean="0">
                <a:latin typeface="+mn-lt"/>
              </a:rPr>
              <a:t>Profesionalisasi</a:t>
            </a:r>
            <a:r>
              <a:rPr lang="en-US" altLang="en-US" sz="2400" b="0" dirty="0" smtClean="0">
                <a:latin typeface="+mn-lt"/>
              </a:rPr>
              <a:t> </a:t>
            </a:r>
            <a:r>
              <a:rPr lang="en-US" altLang="en-US" sz="2400" b="0" dirty="0" err="1" smtClean="0">
                <a:latin typeface="+mn-lt"/>
              </a:rPr>
              <a:t>atau</a:t>
            </a:r>
            <a:r>
              <a:rPr lang="en-US" altLang="en-US" sz="2400" b="0" dirty="0" smtClean="0">
                <a:latin typeface="+mn-lt"/>
              </a:rPr>
              <a:t> proses </a:t>
            </a:r>
            <a:r>
              <a:rPr lang="en-US" altLang="en-US" sz="2400" b="0" dirty="0" err="1" smtClean="0">
                <a:latin typeface="+mn-lt"/>
              </a:rPr>
              <a:t>profesional</a:t>
            </a:r>
            <a:r>
              <a:rPr lang="en-US" altLang="en-US" sz="2400" b="0" dirty="0" smtClean="0">
                <a:latin typeface="+mn-lt"/>
              </a:rPr>
              <a:t> </a:t>
            </a:r>
            <a:r>
              <a:rPr lang="en-US" altLang="en-US" sz="2400" b="0" dirty="0" err="1" smtClean="0">
                <a:latin typeface="+mn-lt"/>
              </a:rPr>
              <a:t>adalah</a:t>
            </a:r>
            <a:r>
              <a:rPr lang="en-US" altLang="en-US" sz="2400" b="0" dirty="0" smtClean="0">
                <a:latin typeface="+mn-lt"/>
              </a:rPr>
              <a:t> proses </a:t>
            </a:r>
            <a:r>
              <a:rPr lang="en-US" altLang="en-US" sz="2400" b="0" dirty="0" err="1" smtClean="0">
                <a:latin typeface="+mn-lt"/>
              </a:rPr>
              <a:t>evolusi</a:t>
            </a:r>
            <a:r>
              <a:rPr lang="en-US" altLang="en-US" sz="2400" b="0" dirty="0" smtClean="0">
                <a:latin typeface="+mn-lt"/>
              </a:rPr>
              <a:t> yang </a:t>
            </a:r>
            <a:r>
              <a:rPr lang="en-US" altLang="en-US" sz="2400" b="0" dirty="0" err="1" smtClean="0">
                <a:latin typeface="+mn-lt"/>
              </a:rPr>
              <a:t>menggunakan</a:t>
            </a:r>
            <a:r>
              <a:rPr lang="en-US" altLang="en-US" sz="2400" b="0" dirty="0" smtClean="0">
                <a:latin typeface="+mn-lt"/>
              </a:rPr>
              <a:t> </a:t>
            </a:r>
            <a:r>
              <a:rPr lang="en-US" altLang="en-US" sz="2400" b="0" dirty="0" err="1" smtClean="0">
                <a:latin typeface="+mn-lt"/>
              </a:rPr>
              <a:t>pendekatan</a:t>
            </a:r>
            <a:r>
              <a:rPr lang="en-US" altLang="en-US" sz="2400" b="0" dirty="0" smtClean="0">
                <a:latin typeface="+mn-lt"/>
              </a:rPr>
              <a:t> </a:t>
            </a:r>
            <a:r>
              <a:rPr lang="en-US" altLang="en-US" sz="2400" b="0" dirty="0" err="1" smtClean="0">
                <a:latin typeface="+mn-lt"/>
              </a:rPr>
              <a:t>organisasi</a:t>
            </a:r>
            <a:r>
              <a:rPr lang="en-US" altLang="en-US" sz="2400" b="0" dirty="0" smtClean="0">
                <a:latin typeface="+mn-lt"/>
              </a:rPr>
              <a:t> </a:t>
            </a:r>
            <a:r>
              <a:rPr lang="en-US" altLang="en-US" sz="2400" b="0" dirty="0" err="1" smtClean="0">
                <a:latin typeface="+mn-lt"/>
              </a:rPr>
              <a:t>dan</a:t>
            </a:r>
            <a:r>
              <a:rPr lang="en-US" altLang="en-US" sz="2400" b="0" dirty="0" smtClean="0">
                <a:latin typeface="+mn-lt"/>
              </a:rPr>
              <a:t> </a:t>
            </a:r>
            <a:r>
              <a:rPr lang="en-US" altLang="en-US" sz="2400" b="0" dirty="0" err="1" smtClean="0">
                <a:latin typeface="+mn-lt"/>
              </a:rPr>
              <a:t>sistematis</a:t>
            </a:r>
            <a:r>
              <a:rPr lang="en-US" altLang="en-US" sz="2400" b="0" dirty="0" smtClean="0">
                <a:latin typeface="+mn-lt"/>
              </a:rPr>
              <a:t> </a:t>
            </a:r>
            <a:r>
              <a:rPr lang="en-US" altLang="en-US" sz="2400" b="0" dirty="0" err="1" smtClean="0">
                <a:latin typeface="+mn-lt"/>
              </a:rPr>
              <a:t>untuk</a:t>
            </a:r>
            <a:r>
              <a:rPr lang="en-US" altLang="en-US" sz="2400" b="0" dirty="0" smtClean="0">
                <a:latin typeface="+mn-lt"/>
              </a:rPr>
              <a:t> </a:t>
            </a:r>
            <a:r>
              <a:rPr lang="en-US" altLang="en-US" sz="2400" b="0" dirty="0" err="1" smtClean="0">
                <a:latin typeface="+mn-lt"/>
              </a:rPr>
              <a:t>mengembangkan</a:t>
            </a:r>
            <a:r>
              <a:rPr lang="en-US" altLang="en-US" sz="2400" b="0" dirty="0" smtClean="0">
                <a:latin typeface="+mn-lt"/>
              </a:rPr>
              <a:t> </a:t>
            </a:r>
            <a:r>
              <a:rPr lang="en-US" altLang="en-US" sz="2400" b="0" dirty="0" err="1" smtClean="0">
                <a:latin typeface="+mn-lt"/>
              </a:rPr>
              <a:t>profesi</a:t>
            </a:r>
            <a:r>
              <a:rPr lang="en-US" altLang="en-US" sz="2400" b="0" dirty="0" smtClean="0">
                <a:latin typeface="+mn-lt"/>
              </a:rPr>
              <a:t> </a:t>
            </a:r>
            <a:r>
              <a:rPr lang="en-US" altLang="en-US" sz="2400" b="0" dirty="0" err="1" smtClean="0">
                <a:latin typeface="+mn-lt"/>
              </a:rPr>
              <a:t>ke</a:t>
            </a:r>
            <a:r>
              <a:rPr lang="en-US" altLang="en-US" sz="2400" b="0" dirty="0" smtClean="0">
                <a:latin typeface="+mn-lt"/>
              </a:rPr>
              <a:t> </a:t>
            </a:r>
            <a:r>
              <a:rPr lang="en-US" altLang="en-US" sz="2400" b="0" dirty="0" err="1" smtClean="0">
                <a:latin typeface="+mn-lt"/>
              </a:rPr>
              <a:t>arah</a:t>
            </a:r>
            <a:r>
              <a:rPr lang="en-US" altLang="en-US" sz="2400" b="0" dirty="0" smtClean="0">
                <a:latin typeface="+mn-lt"/>
              </a:rPr>
              <a:t> status </a:t>
            </a:r>
            <a:r>
              <a:rPr lang="en-US" altLang="en-US" sz="2400" b="0" dirty="0" err="1" smtClean="0">
                <a:latin typeface="+mn-lt"/>
              </a:rPr>
              <a:t>profesional</a:t>
            </a:r>
            <a:r>
              <a:rPr lang="en-US" altLang="en-US" sz="2400" b="0" dirty="0" smtClean="0">
                <a:latin typeface="+mn-lt"/>
              </a:rPr>
              <a:t>.</a:t>
            </a:r>
          </a:p>
          <a:p>
            <a:pPr eaLnBrk="1" hangingPunct="1">
              <a:defRPr/>
            </a:pPr>
            <a:r>
              <a:rPr lang="en-US" altLang="en-US" sz="2400" b="0" dirty="0" err="1" smtClean="0">
                <a:latin typeface="+mn-lt"/>
              </a:rPr>
              <a:t>Untuk</a:t>
            </a:r>
            <a:r>
              <a:rPr lang="en-US" altLang="en-US" sz="2400" b="0" dirty="0" smtClean="0">
                <a:latin typeface="+mn-lt"/>
              </a:rPr>
              <a:t> </a:t>
            </a:r>
            <a:r>
              <a:rPr lang="en-US" altLang="en-US" sz="2400" b="0" dirty="0" err="1" smtClean="0">
                <a:latin typeface="+mn-lt"/>
              </a:rPr>
              <a:t>mengukur</a:t>
            </a:r>
            <a:r>
              <a:rPr lang="en-US" altLang="en-US" sz="2400" b="0" dirty="0" smtClean="0">
                <a:latin typeface="+mn-lt"/>
              </a:rPr>
              <a:t> </a:t>
            </a:r>
            <a:r>
              <a:rPr lang="en-US" altLang="en-US" sz="2400" b="0" dirty="0" err="1" smtClean="0">
                <a:latin typeface="+mn-lt"/>
              </a:rPr>
              <a:t>profesionalisme</a:t>
            </a:r>
            <a:r>
              <a:rPr lang="en-US" altLang="en-US" sz="2400" b="0" dirty="0" smtClean="0">
                <a:latin typeface="+mn-lt"/>
              </a:rPr>
              <a:t> </a:t>
            </a:r>
            <a:r>
              <a:rPr lang="en-US" altLang="en-US" sz="2400" b="0" dirty="0" err="1" smtClean="0">
                <a:latin typeface="+mn-lt"/>
              </a:rPr>
              <a:t>diperlukan</a:t>
            </a:r>
            <a:r>
              <a:rPr lang="en-US" altLang="en-US" sz="2400" b="0" dirty="0" smtClean="0">
                <a:latin typeface="+mn-lt"/>
              </a:rPr>
              <a:t> </a:t>
            </a:r>
            <a:r>
              <a:rPr lang="en-US" altLang="en-US" sz="2400" b="0" dirty="0" err="1" smtClean="0">
                <a:latin typeface="+mn-lt"/>
              </a:rPr>
              <a:t>standar</a:t>
            </a:r>
            <a:r>
              <a:rPr lang="en-US" altLang="en-US" sz="2400" b="0" dirty="0" smtClean="0">
                <a:latin typeface="+mn-lt"/>
              </a:rPr>
              <a:t> </a:t>
            </a:r>
            <a:r>
              <a:rPr lang="en-US" altLang="en-US" sz="2400" b="0" dirty="0" err="1" smtClean="0">
                <a:latin typeface="+mn-lt"/>
              </a:rPr>
              <a:t>profesional</a:t>
            </a:r>
            <a:r>
              <a:rPr lang="en-US" altLang="en-US" sz="2400" b="0" dirty="0" smtClean="0">
                <a:latin typeface="+mn-lt"/>
              </a:rPr>
              <a:t>, </a:t>
            </a:r>
            <a:r>
              <a:rPr lang="en-US" altLang="en-US" sz="2400" b="0" dirty="0" err="1" smtClean="0">
                <a:latin typeface="+mn-lt"/>
              </a:rPr>
              <a:t>terdapat</a:t>
            </a:r>
            <a:r>
              <a:rPr lang="en-US" altLang="en-US" sz="2400" b="0" dirty="0" smtClean="0">
                <a:latin typeface="+mn-lt"/>
              </a:rPr>
              <a:t> 4 </a:t>
            </a:r>
            <a:r>
              <a:rPr lang="en-US" altLang="en-US" sz="2400" b="0" dirty="0" err="1" smtClean="0">
                <a:latin typeface="+mn-lt"/>
              </a:rPr>
              <a:t>pendekatan</a:t>
            </a:r>
            <a:r>
              <a:rPr lang="en-US" altLang="en-US" sz="2400" b="0" dirty="0" smtClean="0">
                <a:latin typeface="+mn-lt"/>
              </a:rPr>
              <a:t> </a:t>
            </a:r>
            <a:r>
              <a:rPr lang="en-US" altLang="en-US" sz="2400" b="0" dirty="0" err="1" smtClean="0">
                <a:latin typeface="+mn-lt"/>
              </a:rPr>
              <a:t>yaitu</a:t>
            </a:r>
            <a:r>
              <a:rPr lang="en-US" altLang="en-US" sz="2400" b="0" dirty="0" smtClean="0">
                <a:latin typeface="+mn-lt"/>
              </a:rPr>
              <a:t>:</a:t>
            </a:r>
          </a:p>
          <a:p>
            <a:pPr lvl="1" eaLnBrk="1" hangingPunct="1">
              <a:buFont typeface="Calibri Light" panose="020F0302020204030204" pitchFamily="34" charset="0"/>
              <a:buAutoNum type="arabicParenR"/>
              <a:defRPr/>
            </a:pPr>
            <a:r>
              <a:rPr lang="en-US" altLang="en-US" sz="2400" b="0" dirty="0" err="1" smtClean="0">
                <a:latin typeface="+mn-lt"/>
              </a:rPr>
              <a:t>Pendekatan</a:t>
            </a:r>
            <a:r>
              <a:rPr lang="en-US" altLang="en-US" sz="2400" b="0" dirty="0" smtClean="0">
                <a:latin typeface="+mn-lt"/>
              </a:rPr>
              <a:t> </a:t>
            </a:r>
            <a:r>
              <a:rPr lang="en-US" altLang="en-US" sz="2400" b="0" dirty="0" err="1" smtClean="0">
                <a:latin typeface="+mn-lt"/>
              </a:rPr>
              <a:t>berorientasi</a:t>
            </a:r>
            <a:r>
              <a:rPr lang="en-US" altLang="en-US" sz="2400" b="0" dirty="0" smtClean="0">
                <a:latin typeface="+mn-lt"/>
              </a:rPr>
              <a:t> </a:t>
            </a:r>
            <a:r>
              <a:rPr lang="en-US" altLang="en-US" sz="2400" b="0" dirty="0" err="1" smtClean="0">
                <a:latin typeface="+mn-lt"/>
              </a:rPr>
              <a:t>filosofis</a:t>
            </a:r>
            <a:endParaRPr lang="en-US" altLang="en-US" sz="2400" b="0" dirty="0" smtClean="0">
              <a:latin typeface="+mn-lt"/>
            </a:endParaRPr>
          </a:p>
          <a:p>
            <a:pPr lvl="1" eaLnBrk="1" hangingPunct="1">
              <a:buFont typeface="Calibri Light" panose="020F0302020204030204" pitchFamily="34" charset="0"/>
              <a:buAutoNum type="arabicParenR"/>
              <a:defRPr/>
            </a:pPr>
            <a:r>
              <a:rPr lang="en-US" altLang="en-US" sz="2400" b="0" dirty="0" err="1" smtClean="0">
                <a:latin typeface="+mn-lt"/>
              </a:rPr>
              <a:t>Pendekatan</a:t>
            </a:r>
            <a:r>
              <a:rPr lang="en-US" altLang="en-US" sz="2400" b="0" dirty="0" smtClean="0">
                <a:latin typeface="+mn-lt"/>
              </a:rPr>
              <a:t> </a:t>
            </a:r>
            <a:r>
              <a:rPr lang="en-US" altLang="en-US" sz="2400" b="0" dirty="0" err="1" smtClean="0">
                <a:latin typeface="+mn-lt"/>
              </a:rPr>
              <a:t>perkembangan</a:t>
            </a:r>
            <a:r>
              <a:rPr lang="en-US" altLang="en-US" sz="2400" b="0" dirty="0" smtClean="0">
                <a:latin typeface="+mn-lt"/>
              </a:rPr>
              <a:t> </a:t>
            </a:r>
            <a:r>
              <a:rPr lang="en-US" altLang="en-US" sz="2400" b="0" dirty="0" err="1" smtClean="0">
                <a:latin typeface="+mn-lt"/>
              </a:rPr>
              <a:t>bertahap</a:t>
            </a:r>
            <a:endParaRPr lang="en-US" altLang="en-US" sz="2400" b="0" dirty="0" smtClean="0">
              <a:latin typeface="+mn-lt"/>
            </a:endParaRPr>
          </a:p>
          <a:p>
            <a:pPr lvl="1" eaLnBrk="1" hangingPunct="1">
              <a:buFont typeface="Calibri Light" panose="020F0302020204030204" pitchFamily="34" charset="0"/>
              <a:buAutoNum type="arabicParenR"/>
              <a:defRPr/>
            </a:pPr>
            <a:r>
              <a:rPr lang="en-US" altLang="en-US" sz="2400" b="0" dirty="0" err="1" smtClean="0">
                <a:latin typeface="+mn-lt"/>
              </a:rPr>
              <a:t>Pendekatan</a:t>
            </a:r>
            <a:r>
              <a:rPr lang="en-US" altLang="en-US" sz="2400" b="0" dirty="0" smtClean="0">
                <a:latin typeface="+mn-lt"/>
              </a:rPr>
              <a:t> </a:t>
            </a:r>
            <a:r>
              <a:rPr lang="en-US" altLang="en-US" sz="2400" b="0" dirty="0" err="1" smtClean="0">
                <a:latin typeface="+mn-lt"/>
              </a:rPr>
              <a:t>berorientasi</a:t>
            </a:r>
            <a:r>
              <a:rPr lang="en-US" altLang="en-US" sz="2400" b="0" dirty="0" smtClean="0">
                <a:latin typeface="+mn-lt"/>
              </a:rPr>
              <a:t> </a:t>
            </a:r>
            <a:r>
              <a:rPr lang="en-US" altLang="en-US" sz="2400" b="0" dirty="0" err="1" smtClean="0">
                <a:latin typeface="+mn-lt"/>
              </a:rPr>
              <a:t>karakteristik</a:t>
            </a:r>
            <a:endParaRPr lang="en-US" altLang="en-US" sz="2400" b="0" dirty="0" smtClean="0">
              <a:latin typeface="+mn-lt"/>
            </a:endParaRPr>
          </a:p>
          <a:p>
            <a:pPr lvl="1" eaLnBrk="1" hangingPunct="1">
              <a:buFont typeface="Calibri Light" panose="020F0302020204030204" pitchFamily="34" charset="0"/>
              <a:buAutoNum type="arabicParenR"/>
              <a:defRPr/>
            </a:pPr>
            <a:r>
              <a:rPr lang="en-US" altLang="en-US" sz="2400" b="0" dirty="0" err="1" smtClean="0">
                <a:latin typeface="+mn-lt"/>
              </a:rPr>
              <a:t>Pendekatan</a:t>
            </a:r>
            <a:r>
              <a:rPr lang="en-US" altLang="en-US" sz="2400" b="0" dirty="0" smtClean="0">
                <a:latin typeface="+mn-lt"/>
              </a:rPr>
              <a:t> </a:t>
            </a:r>
            <a:r>
              <a:rPr lang="en-US" altLang="en-US" sz="2400" b="0" dirty="0" err="1" smtClean="0">
                <a:latin typeface="+mn-lt"/>
              </a:rPr>
              <a:t>berorientasi</a:t>
            </a:r>
            <a:r>
              <a:rPr lang="en-US" altLang="en-US" sz="2400" b="0" dirty="0" smtClean="0">
                <a:latin typeface="+mn-lt"/>
              </a:rPr>
              <a:t> non-</a:t>
            </a:r>
            <a:r>
              <a:rPr lang="en-US" altLang="en-US" sz="2400" b="0" dirty="0" err="1" smtClean="0">
                <a:latin typeface="+mn-lt"/>
              </a:rPr>
              <a:t>tradisional</a:t>
            </a:r>
            <a:endParaRPr lang="en-US" altLang="en-US" sz="2400" b="0" dirty="0" smtClean="0">
              <a:latin typeface="+mn-l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Pendekatan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Orientasi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Filosofi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1267" name="Rectangle 3"/>
          <p:cNvSpPr>
            <a:spLocks noGrp="1" noChangeArrowheads="1"/>
          </p:cNvSpPr>
          <p:nvPr>
            <p:ph idx="1"/>
          </p:nvPr>
        </p:nvSpPr>
        <p:spPr>
          <a:xfrm>
            <a:off x="830263" y="1763713"/>
            <a:ext cx="7535862" cy="4754562"/>
          </a:xfrm>
        </p:spPr>
        <p:txBody>
          <a:bodyPr rtlCol="0">
            <a:noAutofit/>
          </a:bodyPr>
          <a:lstStyle/>
          <a:p>
            <a:pPr marL="91440" indent="-91440" eaLnBrk="1" fontAlgn="auto" hangingPunct="1">
              <a:defRPr/>
            </a:pPr>
            <a:r>
              <a:rPr lang="en-US" altLang="en-US" sz="2400" dirty="0" smtClean="0">
                <a:solidFill>
                  <a:schemeClr val="tx1">
                    <a:lumMod val="75000"/>
                    <a:lumOff val="25000"/>
                  </a:schemeClr>
                </a:solidFill>
              </a:rPr>
              <a:t>Ada 3 </a:t>
            </a:r>
            <a:r>
              <a:rPr lang="en-US" altLang="en-US" sz="2400" dirty="0" err="1" smtClean="0">
                <a:solidFill>
                  <a:schemeClr val="tx1">
                    <a:lumMod val="75000"/>
                    <a:lumOff val="25000"/>
                  </a:schemeClr>
                </a:solidFill>
              </a:rPr>
              <a:t>hal</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pokok</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digunakan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untuk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mengetahui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tingkat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profesionalisme</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adalah</a:t>
            </a:r>
            <a:r>
              <a:rPr lang="en-US" altLang="en-US" sz="2400" dirty="0" smtClean="0">
                <a:solidFill>
                  <a:schemeClr val="tx1">
                    <a:lumMod val="75000"/>
                    <a:lumOff val="25000"/>
                  </a:schemeClr>
                </a:solidFill>
              </a:rPr>
              <a:t>:</a:t>
            </a:r>
          </a:p>
          <a:p>
            <a:pPr marL="0" indent="0" eaLnBrk="1" fontAlgn="auto" hangingPunct="1">
              <a:buFont typeface="Calibri" panose="020F0502020204030204" pitchFamily="34" charset="0"/>
              <a:buNone/>
              <a:defRPr/>
            </a:pPr>
            <a:endParaRPr lang="en-US" altLang="en-US" sz="1000" dirty="0" smtClean="0">
              <a:solidFill>
                <a:schemeClr val="tx1">
                  <a:lumMod val="75000"/>
                  <a:lumOff val="25000"/>
                </a:schemeClr>
              </a:solidFill>
            </a:endParaRPr>
          </a:p>
          <a:p>
            <a:pPr marL="57150" lvl="1" indent="0" eaLnBrk="1" fontAlgn="auto" hangingPunct="1">
              <a:buFont typeface="Calibri" panose="020F0502020204030204" pitchFamily="34" charset="0"/>
              <a:buNone/>
              <a:defRPr/>
            </a:pPr>
            <a:r>
              <a:rPr lang="en-US" altLang="en-US" sz="2400" dirty="0" smtClean="0">
                <a:solidFill>
                  <a:schemeClr val="tx1">
                    <a:lumMod val="75000"/>
                    <a:lumOff val="25000"/>
                  </a:schemeClr>
                </a:solidFill>
              </a:rPr>
              <a:t>1) </a:t>
            </a:r>
            <a:r>
              <a:rPr lang="en-US" altLang="en-US" sz="2400" dirty="0" err="1" smtClean="0">
                <a:solidFill>
                  <a:schemeClr val="tx1">
                    <a:lumMod val="75000"/>
                    <a:lumOff val="25000"/>
                  </a:schemeClr>
                </a:solidFill>
              </a:rPr>
              <a:t>Pendekatan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lambang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profesional</a:t>
            </a:r>
            <a:endParaRPr lang="en-US" altLang="en-US" sz="2400" dirty="0" smtClean="0">
              <a:solidFill>
                <a:schemeClr val="tx1">
                  <a:lumMod val="75000"/>
                  <a:lumOff val="25000"/>
                </a:schemeClr>
              </a:solidFill>
            </a:endParaRPr>
          </a:p>
          <a:p>
            <a:pPr marL="726948" lvl="2" indent="-34290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Lambang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dimaksudkan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seperti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sertifikat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lisensi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akreditasi</a:t>
            </a:r>
            <a:r>
              <a:rPr lang="en-US" altLang="en-US" sz="2400" dirty="0" smtClean="0">
                <a:solidFill>
                  <a:schemeClr val="tx1">
                    <a:lumMod val="75000"/>
                    <a:lumOff val="25000"/>
                  </a:schemeClr>
                </a:solidFill>
              </a:rPr>
              <a:t>. </a:t>
            </a:r>
          </a:p>
          <a:p>
            <a:pPr marL="742950" lvl="2" indent="0" eaLnBrk="1" fontAlgn="auto" hangingPunct="1">
              <a:buFont typeface="Calibri" panose="020F0502020204030204" pitchFamily="34" charset="0"/>
              <a:buNone/>
              <a:defRPr/>
            </a:pPr>
            <a:r>
              <a:rPr lang="en-US" altLang="en-US" sz="2400" dirty="0" err="1" smtClean="0">
                <a:solidFill>
                  <a:schemeClr val="tx1">
                    <a:lumMod val="75000"/>
                    <a:lumOff val="25000"/>
                  </a:schemeClr>
                </a:solidFill>
              </a:rPr>
              <a:t>Sertifikat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merupakan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lambang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bagi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individu</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profesional</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dalam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bidang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tertentu</a:t>
            </a:r>
            <a:r>
              <a:rPr lang="en-US" altLang="en-US" sz="2400" dirty="0" smtClean="0">
                <a:solidFill>
                  <a:schemeClr val="tx1">
                    <a:lumMod val="75000"/>
                    <a:lumOff val="25000"/>
                  </a:schemeClr>
                </a:solidFill>
              </a:rPr>
              <a:t>. </a:t>
            </a:r>
          </a:p>
          <a:p>
            <a:pPr marL="742950" lvl="2" indent="0" eaLnBrk="1" fontAlgn="auto" hangingPunct="1">
              <a:buFont typeface="Calibri" panose="020F0502020204030204" pitchFamily="34" charset="0"/>
              <a:buNone/>
              <a:defRPr/>
            </a:pPr>
            <a:r>
              <a:rPr lang="en-US" altLang="en-US" sz="2400" dirty="0" err="1" smtClean="0">
                <a:solidFill>
                  <a:schemeClr val="tx1">
                    <a:lumMod val="75000"/>
                    <a:lumOff val="25000"/>
                  </a:schemeClr>
                </a:solidFill>
              </a:rPr>
              <a:t>Contoh</a:t>
            </a:r>
            <a:r>
              <a:rPr lang="en-US" altLang="en-US" sz="2400" dirty="0" smtClean="0">
                <a:solidFill>
                  <a:schemeClr val="tx1">
                    <a:lumMod val="75000"/>
                    <a:lumOff val="25000"/>
                  </a:schemeClr>
                </a:solidFill>
              </a:rPr>
              <a:t> : </a:t>
            </a:r>
            <a:r>
              <a:rPr lang="en-US" altLang="en-US" sz="2400" dirty="0" err="1" smtClean="0">
                <a:solidFill>
                  <a:schemeClr val="tx1">
                    <a:lumMod val="75000"/>
                    <a:lumOff val="25000"/>
                  </a:schemeClr>
                </a:solidFill>
              </a:rPr>
              <a:t>pelatihan</a:t>
            </a:r>
            <a:r>
              <a:rPr lang="en-US" altLang="en-US" sz="2400" dirty="0" smtClean="0">
                <a:solidFill>
                  <a:schemeClr val="tx1">
                    <a:lumMod val="75000"/>
                    <a:lumOff val="25000"/>
                  </a:schemeClr>
                </a:solidFill>
              </a:rPr>
              <a:t>.</a:t>
            </a:r>
          </a:p>
          <a:p>
            <a:pPr marL="726948" lvl="2" indent="-34290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Lisensi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akreditasi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adalah</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lambang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profesional</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untuk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produk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atau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instansi</a:t>
            </a:r>
            <a:r>
              <a:rPr lang="en-US" altLang="en-US" sz="2400" dirty="0" smtClean="0">
                <a:solidFill>
                  <a:schemeClr val="tx1">
                    <a:lumMod val="75000"/>
                    <a:lumOff val="25000"/>
                  </a:schemeClr>
                </a:solidFill>
              </a:rPr>
              <a:t>. </a:t>
            </a:r>
          </a:p>
          <a:p>
            <a:pPr marL="685800" lvl="2" indent="0" eaLnBrk="1" fontAlgn="auto" hangingPunct="1">
              <a:buFont typeface="Calibri" panose="020F0502020204030204" pitchFamily="34" charset="0"/>
              <a:buNone/>
              <a:defRPr/>
            </a:pPr>
            <a:r>
              <a:rPr lang="en-US" altLang="en-US" sz="2400" dirty="0" err="1" smtClean="0">
                <a:solidFill>
                  <a:schemeClr val="tx1">
                    <a:lumMod val="75000"/>
                    <a:lumOff val="25000"/>
                  </a:schemeClr>
                </a:solidFill>
              </a:rPr>
              <a:t>Contoh</a:t>
            </a:r>
            <a:r>
              <a:rPr lang="en-US" altLang="en-US" sz="2400" dirty="0" smtClean="0">
                <a:solidFill>
                  <a:schemeClr val="tx1">
                    <a:lumMod val="75000"/>
                    <a:lumOff val="25000"/>
                  </a:schemeClr>
                </a:solidFill>
              </a:rPr>
              <a:t> : </a:t>
            </a:r>
            <a:r>
              <a:rPr lang="en-US" altLang="en-US" sz="2400" dirty="0" err="1" smtClean="0">
                <a:solidFill>
                  <a:schemeClr val="tx1">
                    <a:lumMod val="75000"/>
                    <a:lumOff val="25000"/>
                  </a:schemeClr>
                </a:solidFill>
              </a:rPr>
              <a:t>lembaga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pendidikan</a:t>
            </a:r>
            <a:r>
              <a:rPr lang="en-US" altLang="en-US" sz="2400" dirty="0" smtClean="0">
                <a:solidFill>
                  <a:schemeClr val="tx1">
                    <a:lumMod val="75000"/>
                    <a:lumOff val="25000"/>
                  </a:schemeClr>
                </a:solidFill>
              </a:rPr>
              <a: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750888" y="273050"/>
            <a:ext cx="8502650" cy="1449388"/>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Pendekatan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Orientasi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Filosofi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1267" name="Rectangle 3"/>
          <p:cNvSpPr>
            <a:spLocks noGrp="1" noChangeArrowheads="1"/>
          </p:cNvSpPr>
          <p:nvPr>
            <p:ph idx="1"/>
          </p:nvPr>
        </p:nvSpPr>
        <p:spPr>
          <a:xfrm>
            <a:off x="708025" y="1844675"/>
            <a:ext cx="7824788" cy="4754563"/>
          </a:xfrm>
        </p:spPr>
        <p:txBody>
          <a:bodyPr rtlCol="0">
            <a:normAutofit/>
          </a:bodyPr>
          <a:lstStyle/>
          <a:p>
            <a:pPr marL="201168" lvl="1" indent="0" eaLnBrk="1" fontAlgn="auto" hangingPunct="1">
              <a:buFont typeface="Calibri" panose="020F0502020204030204" pitchFamily="34" charset="0"/>
              <a:buNone/>
              <a:defRPr/>
            </a:pPr>
            <a:r>
              <a:rPr lang="en-US" altLang="en-US" sz="2400" dirty="0" smtClean="0">
                <a:solidFill>
                  <a:schemeClr val="tx1">
                    <a:lumMod val="75000"/>
                    <a:lumOff val="25000"/>
                  </a:schemeClr>
                </a:solidFill>
              </a:rPr>
              <a:t>2) </a:t>
            </a:r>
            <a:r>
              <a:rPr lang="en-US" altLang="en-US" sz="2400" dirty="0" err="1" smtClean="0">
                <a:solidFill>
                  <a:schemeClr val="tx1">
                    <a:lumMod val="75000"/>
                    <a:lumOff val="25000"/>
                  </a:schemeClr>
                </a:solidFill>
              </a:rPr>
              <a:t>Pendekatan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sikap</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individu</a:t>
            </a:r>
            <a:endParaRPr lang="en-US" altLang="en-US" sz="2400" dirty="0" smtClean="0">
              <a:solidFill>
                <a:schemeClr val="tx1">
                  <a:lumMod val="75000"/>
                  <a:lumOff val="25000"/>
                </a:schemeClr>
              </a:solidFill>
            </a:endParaRPr>
          </a:p>
          <a:p>
            <a:pPr marL="571500" lvl="2" indent="0" eaLnBrk="1" fontAlgn="auto" hangingPunct="1">
              <a:buFont typeface="Calibri" panose="020F0502020204030204" pitchFamily="34" charset="0"/>
              <a:buNone/>
              <a:defRPr/>
            </a:pPr>
            <a:r>
              <a:rPr lang="en-US" altLang="en-US" sz="2400" dirty="0" err="1" smtClean="0">
                <a:solidFill>
                  <a:schemeClr val="tx1">
                    <a:lumMod val="75000"/>
                    <a:lumOff val="25000"/>
                  </a:schemeClr>
                </a:solidFill>
              </a:rPr>
              <a:t>Individu</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memberikan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layanan</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memuaskan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bermanfaat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bagi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pengguna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jasa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tersebut</a:t>
            </a:r>
            <a:r>
              <a:rPr lang="en-US" altLang="en-US" sz="2400" dirty="0" smtClean="0">
                <a:solidFill>
                  <a:schemeClr val="tx1">
                    <a:lumMod val="75000"/>
                    <a:lumOff val="25000"/>
                  </a:schemeClr>
                </a:solidFill>
              </a:rPr>
              <a:t>. </a:t>
            </a:r>
          </a:p>
          <a:p>
            <a:pPr marL="571500" lvl="2" indent="0" eaLnBrk="1" fontAlgn="auto" hangingPunct="1">
              <a:buFont typeface="Calibri" panose="020F0502020204030204" pitchFamily="34" charset="0"/>
              <a:buNone/>
              <a:defRPr/>
            </a:pPr>
            <a:r>
              <a:rPr lang="en-US" altLang="en-US" sz="2400" dirty="0" err="1" smtClean="0">
                <a:solidFill>
                  <a:schemeClr val="tx1">
                    <a:lumMod val="75000"/>
                    <a:lumOff val="25000"/>
                  </a:schemeClr>
                </a:solidFill>
              </a:rPr>
              <a:t>Sikap</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individu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diantaranya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kebebasan</a:t>
            </a:r>
            <a:r>
              <a:rPr lang="en-US" altLang="en-US" sz="2400" dirty="0" smtClean="0">
                <a:solidFill>
                  <a:schemeClr val="tx1">
                    <a:lumMod val="75000"/>
                    <a:lumOff val="25000"/>
                  </a:schemeClr>
                </a:solidFill>
              </a:rPr>
              <a:t> personal, </a:t>
            </a:r>
            <a:r>
              <a:rPr lang="en-US" altLang="en-US" sz="2400" dirty="0" err="1" smtClean="0">
                <a:solidFill>
                  <a:schemeClr val="tx1">
                    <a:lumMod val="75000"/>
                    <a:lumOff val="25000"/>
                  </a:schemeClr>
                </a:solidFill>
              </a:rPr>
              <a:t>pelayanan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umum</a:t>
            </a:r>
            <a:r>
              <a:rPr lang="en-US" altLang="en-US" sz="2400" dirty="0" smtClean="0">
                <a:solidFill>
                  <a:schemeClr val="tx1">
                    <a:lumMod val="75000"/>
                    <a:lumOff val="25000"/>
                  </a:schemeClr>
                </a:solidFill>
              </a:rPr>
              <a:t>.</a:t>
            </a:r>
          </a:p>
          <a:p>
            <a:pPr marL="566928" lvl="2" indent="-182880" eaLnBrk="1" fontAlgn="auto" hangingPunct="1">
              <a:defRPr/>
            </a:pPr>
            <a:endParaRPr lang="en-US" altLang="en-US" sz="2400" dirty="0" smtClean="0">
              <a:solidFill>
                <a:schemeClr val="tx1">
                  <a:lumMod val="75000"/>
                  <a:lumOff val="25000"/>
                </a:schemeClr>
              </a:solidFill>
            </a:endParaRPr>
          </a:p>
          <a:p>
            <a:pPr marL="201168" lvl="1" indent="0" eaLnBrk="1" fontAlgn="auto" hangingPunct="1">
              <a:buFont typeface="Calibri" panose="020F0502020204030204" pitchFamily="34" charset="0"/>
              <a:buNone/>
              <a:defRPr/>
            </a:pPr>
            <a:r>
              <a:rPr lang="en-US" altLang="en-US" sz="2400" dirty="0" smtClean="0">
                <a:solidFill>
                  <a:schemeClr val="tx1">
                    <a:lumMod val="75000"/>
                    <a:lumOff val="25000"/>
                  </a:schemeClr>
                </a:solidFill>
              </a:rPr>
              <a:t>3) </a:t>
            </a:r>
            <a:r>
              <a:rPr lang="en-US" altLang="en-US" sz="2400" dirty="0" err="1" smtClean="0">
                <a:solidFill>
                  <a:schemeClr val="tx1">
                    <a:lumMod val="75000"/>
                    <a:lumOff val="25000"/>
                  </a:schemeClr>
                </a:solidFill>
              </a:rPr>
              <a:t>Pendekatan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electic</a:t>
            </a:r>
            <a:endParaRPr lang="en-US" altLang="en-US" sz="2400" dirty="0" smtClean="0">
              <a:solidFill>
                <a:schemeClr val="tx1">
                  <a:lumMod val="75000"/>
                  <a:lumOff val="25000"/>
                </a:schemeClr>
              </a:solidFill>
            </a:endParaRPr>
          </a:p>
          <a:p>
            <a:pPr marL="571500" lvl="2" indent="0" eaLnBrk="1" fontAlgn="auto" hangingPunct="1">
              <a:buFont typeface="Calibri" panose="020F0502020204030204" pitchFamily="34" charset="0"/>
              <a:buNone/>
              <a:defRPr/>
            </a:pPr>
            <a:r>
              <a:rPr lang="en-US" altLang="en-US" sz="2400" dirty="0" err="1" smtClean="0">
                <a:solidFill>
                  <a:schemeClr val="tx1">
                    <a:lumMod val="75000"/>
                    <a:lumOff val="25000"/>
                  </a:schemeClr>
                </a:solidFill>
              </a:rPr>
              <a:t>Pendekatan</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menggunakan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prosedur</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teknik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metode</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konsep</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dari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berbagai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sumber</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sistem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pemikiran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akademis</a:t>
            </a:r>
            <a:r>
              <a:rPr lang="en-US" altLang="en-US" sz="2400" dirty="0" smtClean="0">
                <a:solidFill>
                  <a:schemeClr val="tx1">
                    <a:lumMod val="75000"/>
                    <a:lumOff val="25000"/>
                  </a:schemeClr>
                </a:solidFill>
              </a:rPr>
              <a:t>.</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Pendekatan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Orientasi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Perkembangan</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45059" name="Rectangle 3"/>
          <p:cNvSpPr>
            <a:spLocks noGrp="1" noChangeArrowheads="1"/>
          </p:cNvSpPr>
          <p:nvPr>
            <p:ph idx="1"/>
          </p:nvPr>
        </p:nvSpPr>
        <p:spPr>
          <a:xfrm>
            <a:off x="936625" y="1803400"/>
            <a:ext cx="7596188" cy="4022725"/>
          </a:xfrm>
        </p:spPr>
        <p:txBody>
          <a:bodyPr/>
          <a:lstStyle/>
          <a:p>
            <a:pPr marL="0" indent="0" eaLnBrk="1" hangingPunct="1">
              <a:buFont typeface="Calibri" panose="020F0502020204030204" pitchFamily="34" charset="0"/>
              <a:buNone/>
            </a:pPr>
            <a:r>
              <a:rPr lang="en-US" altLang="en-US" sz="2400" smtClean="0"/>
              <a:t>Ada 6 langkah proses yaitu:</a:t>
            </a:r>
          </a:p>
          <a:p>
            <a:pPr marL="657225" lvl="1" indent="-457200" eaLnBrk="1" hangingPunct="1">
              <a:buFont typeface="Calibri Light" panose="020F0302020204030204" pitchFamily="34" charset="0"/>
              <a:buAutoNum type="arabicPeriod"/>
            </a:pPr>
            <a:r>
              <a:rPr lang="en-US" altLang="en-US" sz="2400" smtClean="0"/>
              <a:t>Berkumpulnya individu-individu yang memiliki minat yang sama terhadap suatu profesi</a:t>
            </a:r>
          </a:p>
          <a:p>
            <a:pPr marL="657225" lvl="1" indent="-457200" eaLnBrk="1" hangingPunct="1">
              <a:buFont typeface="Calibri Light" panose="020F0302020204030204" pitchFamily="34" charset="0"/>
              <a:buAutoNum type="arabicPeriod"/>
            </a:pPr>
            <a:r>
              <a:rPr lang="en-US" altLang="en-US" sz="2400" smtClean="0"/>
              <a:t>Melakukan identifikasi dan adopsi terhadap ilmu pengetahuan tertentu untuk mendukung profesi yang dijalaninya</a:t>
            </a:r>
          </a:p>
          <a:p>
            <a:pPr marL="657225" lvl="1" indent="-457200" eaLnBrk="1" hangingPunct="1">
              <a:buFont typeface="Calibri Light" panose="020F0302020204030204" pitchFamily="34" charset="0"/>
              <a:buAutoNum type="arabicPeriod"/>
            </a:pPr>
            <a:r>
              <a:rPr lang="en-US" altLang="en-US" sz="2400" smtClean="0"/>
              <a:t>Terorganisasi secara formal pada suatu lembaga yang diakui oleh pemerintah dan masyarakat sebagai sebuah organisasi profesi.</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Pendekatan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Orientasi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Perkembangan</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46083" name="Rectangle 3"/>
          <p:cNvSpPr>
            <a:spLocks noGrp="1" noChangeArrowheads="1"/>
          </p:cNvSpPr>
          <p:nvPr>
            <p:ph idx="1"/>
          </p:nvPr>
        </p:nvSpPr>
        <p:spPr>
          <a:xfrm>
            <a:off x="936625" y="1803400"/>
            <a:ext cx="7739063" cy="4022725"/>
          </a:xfrm>
        </p:spPr>
        <p:txBody>
          <a:bodyPr/>
          <a:lstStyle/>
          <a:p>
            <a:pPr marL="657225" lvl="1" indent="-457200" eaLnBrk="1" hangingPunct="1">
              <a:buFont typeface="Calibri Light" panose="020F0302020204030204" pitchFamily="34" charset="0"/>
              <a:buAutoNum type="arabicPeriod" startAt="4"/>
            </a:pPr>
            <a:r>
              <a:rPr lang="en-US" altLang="en-US" sz="2400" smtClean="0"/>
              <a:t>Membuat kesepakatan mengenai persyaratan profesi berdasarkan pengalaman atau kualifikasi tertentu.</a:t>
            </a:r>
          </a:p>
          <a:p>
            <a:pPr marL="657225" lvl="1" indent="-457200" eaLnBrk="1" hangingPunct="1">
              <a:buFont typeface="Calibri Light" panose="020F0302020204030204" pitchFamily="34" charset="0"/>
              <a:buAutoNum type="arabicPeriod" startAt="4"/>
            </a:pPr>
            <a:r>
              <a:rPr lang="en-US" altLang="en-US" sz="2400" smtClean="0"/>
              <a:t>Menentukan kode etik yang menjadi aturan main dalam menjalankan sebuah profesi yang harus ditaati oleh semua anggota profesi yang bersangkutan</a:t>
            </a:r>
          </a:p>
          <a:p>
            <a:pPr marL="657225" lvl="1" indent="-457200" eaLnBrk="1" hangingPunct="1">
              <a:buFont typeface="Calibri Light" panose="020F0302020204030204" pitchFamily="34" charset="0"/>
              <a:buAutoNum type="arabicPeriod" startAt="4"/>
            </a:pPr>
            <a:r>
              <a:rPr lang="en-US" altLang="en-US" sz="2400" smtClean="0"/>
              <a:t>Revisi pesyaratan berdasarkan kualifikasi tertentu.</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Pendekatan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Orientasi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Karakteristik</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47107" name="Rectangle 3"/>
          <p:cNvSpPr>
            <a:spLocks noGrp="1" noChangeArrowheads="1"/>
          </p:cNvSpPr>
          <p:nvPr>
            <p:ph idx="1"/>
          </p:nvPr>
        </p:nvSpPr>
        <p:spPr>
          <a:xfrm>
            <a:off x="971550" y="1844675"/>
            <a:ext cx="7394575" cy="4022725"/>
          </a:xfrm>
        </p:spPr>
        <p:txBody>
          <a:bodyPr/>
          <a:lstStyle/>
          <a:p>
            <a:pPr marL="0" indent="0" eaLnBrk="1" hangingPunct="1">
              <a:lnSpc>
                <a:spcPct val="80000"/>
              </a:lnSpc>
              <a:buFont typeface="Calibri" panose="020F0502020204030204" pitchFamily="34" charset="0"/>
              <a:buNone/>
            </a:pPr>
            <a:r>
              <a:rPr lang="en-US" altLang="en-US" sz="2400" smtClean="0"/>
              <a:t>Ada 8 karakteristik pengembangan proses profesional, yaitu:</a:t>
            </a:r>
          </a:p>
          <a:p>
            <a:pPr marL="657225" lvl="1" indent="-457200" eaLnBrk="1" hangingPunct="1">
              <a:lnSpc>
                <a:spcPct val="80000"/>
              </a:lnSpc>
              <a:buFont typeface="Calibri Light" panose="020F0302020204030204" pitchFamily="34" charset="0"/>
              <a:buAutoNum type="arabicPeriod"/>
            </a:pPr>
            <a:r>
              <a:rPr lang="en-US" altLang="en-US" sz="2400" smtClean="0"/>
              <a:t>Kode etik profesi sebagai aturan langkah bagi seorang profesional dalam menjalankan profesinya.</a:t>
            </a:r>
          </a:p>
          <a:p>
            <a:pPr marL="657225" lvl="1" indent="-457200" eaLnBrk="1" hangingPunct="1">
              <a:lnSpc>
                <a:spcPct val="80000"/>
              </a:lnSpc>
              <a:buFont typeface="Calibri Light" panose="020F0302020204030204" pitchFamily="34" charset="0"/>
              <a:buAutoNum type="arabicPeriod"/>
            </a:pPr>
            <a:r>
              <a:rPr lang="en-US" altLang="en-US" sz="2400" smtClean="0"/>
              <a:t>Pengetahuan yang terorganisir yang mendukung pelaksanaan sebuah profesi</a:t>
            </a:r>
          </a:p>
          <a:p>
            <a:pPr marL="657225" lvl="1" indent="-457200" eaLnBrk="1" hangingPunct="1">
              <a:lnSpc>
                <a:spcPct val="80000"/>
              </a:lnSpc>
              <a:buFont typeface="Calibri Light" panose="020F0302020204030204" pitchFamily="34" charset="0"/>
              <a:buAutoNum type="arabicPeriod"/>
            </a:pPr>
            <a:r>
              <a:rPr lang="en-US" altLang="en-US" sz="2400" smtClean="0"/>
              <a:t>Keahlian dan kompetensi yang bersifat khusus</a:t>
            </a:r>
          </a:p>
          <a:p>
            <a:pPr marL="657225" lvl="1" indent="-457200" eaLnBrk="1" hangingPunct="1">
              <a:lnSpc>
                <a:spcPct val="80000"/>
              </a:lnSpc>
              <a:buFont typeface="Calibri Light" panose="020F0302020204030204" pitchFamily="34" charset="0"/>
              <a:buAutoNum type="arabicPeriod"/>
            </a:pPr>
            <a:r>
              <a:rPr lang="en-US" altLang="en-US" sz="2400" smtClean="0"/>
              <a:t>Tingkat pendidikan minimal dari sebuah profesi.</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fontAlgn="auto" hangingPunct="1">
              <a:spcAft>
                <a:spcPts val="0"/>
              </a:spcAft>
              <a:defRPr/>
            </a:pP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Pendekatan</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Orientasi</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Karakteristik</a:t>
            </a:r>
            <a:r>
              <a:rPr lang="en-US" sz="40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48131" name="Rectangle 3"/>
          <p:cNvSpPr>
            <a:spLocks noGrp="1" noChangeArrowheads="1"/>
          </p:cNvSpPr>
          <p:nvPr>
            <p:ph idx="1"/>
          </p:nvPr>
        </p:nvSpPr>
        <p:spPr/>
        <p:txBody>
          <a:bodyPr/>
          <a:lstStyle/>
          <a:p>
            <a:pPr marL="657225" lvl="1" indent="-457200" eaLnBrk="1" hangingPunct="1">
              <a:lnSpc>
                <a:spcPct val="80000"/>
              </a:lnSpc>
              <a:buFont typeface="Calibri Light" panose="020F0302020204030204" pitchFamily="34" charset="0"/>
              <a:buAutoNum type="arabicPeriod" startAt="5"/>
            </a:pPr>
            <a:r>
              <a:rPr lang="en-US" altLang="en-US" sz="2400" smtClean="0"/>
              <a:t>Sertifikat keahlian yang harus dimiliki sebagai salah satu lamang profesional</a:t>
            </a:r>
          </a:p>
          <a:p>
            <a:pPr marL="657225" lvl="1" indent="-457200" eaLnBrk="1" hangingPunct="1">
              <a:lnSpc>
                <a:spcPct val="80000"/>
              </a:lnSpc>
              <a:buFont typeface="Calibri Light" panose="020F0302020204030204" pitchFamily="34" charset="0"/>
              <a:buAutoNum type="arabicPeriod" startAt="5"/>
            </a:pPr>
            <a:r>
              <a:rPr lang="en-US" altLang="en-US" sz="2400" smtClean="0"/>
              <a:t>Proses tertentu untuk memikul tugas dan tanggung jawab dengan baik.</a:t>
            </a:r>
          </a:p>
          <a:p>
            <a:pPr marL="657225" lvl="1" indent="-457200" eaLnBrk="1" hangingPunct="1">
              <a:lnSpc>
                <a:spcPct val="80000"/>
              </a:lnSpc>
              <a:buFont typeface="Calibri Light" panose="020F0302020204030204" pitchFamily="34" charset="0"/>
              <a:buAutoNum type="arabicPeriod" startAt="5"/>
            </a:pPr>
            <a:r>
              <a:rPr lang="en-US" altLang="en-US" sz="2400" smtClean="0"/>
              <a:t>Adanya kesempatan untuk menyebarluaskan ide diantara anggota.</a:t>
            </a:r>
          </a:p>
          <a:p>
            <a:pPr marL="657225" lvl="1" indent="-457200" eaLnBrk="1" hangingPunct="1">
              <a:lnSpc>
                <a:spcPct val="80000"/>
              </a:lnSpc>
              <a:buFont typeface="Calibri Light" panose="020F0302020204030204" pitchFamily="34" charset="0"/>
              <a:buAutoNum type="arabicPeriod" startAt="5"/>
            </a:pPr>
            <a:r>
              <a:rPr lang="en-US" altLang="en-US" sz="2400" smtClean="0"/>
              <a:t>Adanya tindakan disiplin dan batasan tertentu jika terjadi mal praktek dan pelanggaran kode etik.</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fontAlgn="auto" hangingPunct="1">
              <a:spcAft>
                <a:spcPts val="0"/>
              </a:spcAft>
              <a:defRPr/>
            </a:pP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Pendekatan</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Orientasi</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Non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Tradisional</a:t>
            </a:r>
            <a:endPar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49155" name="Rectangle 3"/>
          <p:cNvSpPr>
            <a:spLocks noGrp="1" noChangeArrowheads="1"/>
          </p:cNvSpPr>
          <p:nvPr>
            <p:ph idx="1"/>
          </p:nvPr>
        </p:nvSpPr>
        <p:spPr/>
        <p:txBody>
          <a:bodyPr/>
          <a:lstStyle/>
          <a:p>
            <a:pPr marL="342900" indent="-342900" eaLnBrk="1" hangingPunct="1">
              <a:buFont typeface="Wingdings" panose="05000000000000000000" pitchFamily="2" charset="2"/>
              <a:buChar char="ü"/>
            </a:pPr>
            <a:r>
              <a:rPr lang="en-US" altLang="en-US" sz="2400" smtClean="0"/>
              <a:t>Diharapkan mampu melihat dan merumuskan karakteristik yang unik dan kebutuhan sebuah profesi.</a:t>
            </a:r>
          </a:p>
          <a:p>
            <a:pPr marL="342900" indent="-342900" eaLnBrk="1" hangingPunct="1">
              <a:buFont typeface="Wingdings" panose="05000000000000000000" pitchFamily="2" charset="2"/>
              <a:buChar char="ü"/>
            </a:pPr>
            <a:r>
              <a:rPr lang="en-US" altLang="en-US" sz="2400" smtClean="0"/>
              <a:t>Perlu dilakukan identifikasi elemen-elemen penting untuk sebuah profesi misalnya standarisasi profesi untuk menguji kelayakan.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755650" y="287338"/>
            <a:ext cx="7543800" cy="1449387"/>
          </a:xfrm>
        </p:spPr>
        <p:txBody>
          <a:bodyPr/>
          <a:lstStyle/>
          <a:p>
            <a:pPr eaLnBrk="1" fontAlgn="auto" hangingPunct="1">
              <a:spcAft>
                <a:spcPts val="0"/>
              </a:spcAft>
              <a:defRPr/>
            </a:pPr>
            <a:r>
              <a:rPr lang="en-US" sz="3600" b="1" dirty="0" err="1" smtClean="0">
                <a:solidFill>
                  <a:srgbClr val="002060"/>
                </a:solidFill>
                <a:latin typeface="Verdana" pitchFamily="34" charset="0"/>
              </a:rPr>
              <a:t>Pengertian</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(2)</a:t>
            </a:r>
          </a:p>
        </p:txBody>
      </p:sp>
      <p:sp>
        <p:nvSpPr>
          <p:cNvPr id="13315" name="Rectangle 3"/>
          <p:cNvSpPr>
            <a:spLocks noGrp="1" noChangeArrowheads="1"/>
          </p:cNvSpPr>
          <p:nvPr>
            <p:ph idx="1"/>
          </p:nvPr>
        </p:nvSpPr>
        <p:spPr>
          <a:xfrm>
            <a:off x="914400" y="1873250"/>
            <a:ext cx="8229600" cy="5257800"/>
          </a:xfrm>
        </p:spPr>
        <p:txBody>
          <a:bodyPr/>
          <a:lstStyle/>
          <a:p>
            <a:pPr marL="285750" indent="-285750" eaLnBrk="1" hangingPunct="1">
              <a:buFont typeface="Wingdings" panose="05000000000000000000" pitchFamily="2" charset="2"/>
              <a:buChar char="ü"/>
            </a:pPr>
            <a:r>
              <a:rPr lang="en-US" altLang="en-US" sz="2400" smtClean="0"/>
              <a:t>Dari asal usul kata, “etika” berasal dari bahasa Yunani </a:t>
            </a:r>
            <a:r>
              <a:rPr lang="en-US" altLang="en-US" sz="2400" i="1" smtClean="0"/>
              <a:t>“ethos”</a:t>
            </a:r>
            <a:r>
              <a:rPr lang="en-US" altLang="en-US" sz="2400" smtClean="0"/>
              <a:t> yang berarti adat istiadat/kebiasaan yang baik.</a:t>
            </a:r>
          </a:p>
          <a:p>
            <a:pPr marL="285750" indent="-285750" eaLnBrk="1" hangingPunct="1">
              <a:buFont typeface="Wingdings" panose="05000000000000000000" pitchFamily="2" charset="2"/>
              <a:buChar char="ü"/>
            </a:pPr>
            <a:r>
              <a:rPr lang="en-US" altLang="en-US" sz="2400" smtClean="0"/>
              <a:t>Perkembangan etika </a:t>
            </a:r>
            <a:r>
              <a:rPr lang="en-US" altLang="en-US" sz="2400" smtClean="0">
                <a:sym typeface="Wingdings" panose="05000000000000000000" pitchFamily="2" charset="2"/>
              </a:rPr>
              <a:t> studi tentang kebiasaan manusia berdasarkan kesepakatan, menurut ruang dan waktu yang berbeda, yang menggambarkan perangai manusia dalam kehidupan pada umumnya.</a:t>
            </a:r>
            <a:endParaRPr lang="en-US" altLang="en-US" sz="2400" smtClean="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fontAlgn="auto" hangingPunct="1">
              <a:spcAft>
                <a:spcPts val="0"/>
              </a:spcAft>
              <a:defRPr/>
            </a:pPr>
            <a:r>
              <a:rPr lang="en-US" b="1" dirty="0" err="1" smtClean="0">
                <a:solidFill>
                  <a:srgbClr val="002060"/>
                </a:solidFill>
                <a:latin typeface="Verdana" pitchFamily="34" charset="0"/>
              </a:rPr>
              <a:t>Tugas</a:t>
            </a:r>
            <a:endParaRPr lang="en-US" b="1" dirty="0" smtClean="0">
              <a:solidFill>
                <a:srgbClr val="002060"/>
              </a:solidFill>
              <a:latin typeface="Verdana" pitchFamily="34" charset="0"/>
            </a:endParaRPr>
          </a:p>
        </p:txBody>
      </p:sp>
      <p:sp>
        <p:nvSpPr>
          <p:cNvPr id="40963" name="Rectangle 3"/>
          <p:cNvSpPr>
            <a:spLocks noGrp="1" noChangeArrowheads="1"/>
          </p:cNvSpPr>
          <p:nvPr>
            <p:ph idx="1"/>
          </p:nvPr>
        </p:nvSpPr>
        <p:spPr/>
        <p:txBody>
          <a:bodyPr rtlCol="0">
            <a:normAutofit/>
          </a:bodyPr>
          <a:lstStyle/>
          <a:p>
            <a:pPr marL="0" indent="0" eaLnBrk="1" fontAlgn="auto" hangingPunct="1">
              <a:buFont typeface="Calibri" panose="020F0502020204030204" pitchFamily="34" charset="0"/>
              <a:buNone/>
              <a:defRPr/>
            </a:pPr>
            <a:r>
              <a:rPr lang="en-US" sz="2400" dirty="0" err="1" smtClean="0">
                <a:solidFill>
                  <a:schemeClr val="tx1">
                    <a:lumMod val="75000"/>
                    <a:lumOff val="25000"/>
                  </a:schemeClr>
                </a:solidFill>
              </a:rPr>
              <a:t>Jelaskan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bagaimana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bentuk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profesionalisme</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dalam</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profesi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seperti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polisi</a:t>
            </a:r>
            <a:r>
              <a:rPr lang="en-US" sz="2400" dirty="0" smtClean="0">
                <a:solidFill>
                  <a:schemeClr val="tx1">
                    <a:lumMod val="75000"/>
                    <a:lumOff val="25000"/>
                  </a:schemeClr>
                </a:solidFill>
              </a:rPr>
              <a:t>, hakim, </a:t>
            </a:r>
            <a:r>
              <a:rPr lang="en-US" sz="2400" dirty="0" err="1" smtClean="0">
                <a:solidFill>
                  <a:schemeClr val="tx1">
                    <a:lumMod val="75000"/>
                    <a:lumOff val="25000"/>
                  </a:schemeClr>
                </a:solidFill>
              </a:rPr>
              <a:t>dokter</a:t>
            </a:r>
            <a:r>
              <a:rPr lang="en-US" sz="2400" dirty="0" smtClean="0">
                <a:solidFill>
                  <a:schemeClr val="tx1">
                    <a:lumMod val="75000"/>
                    <a:lumOff val="25000"/>
                  </a:schemeClr>
                </a:solidFill>
              </a:rPr>
              <a:t>, programmer, data </a:t>
            </a:r>
            <a:r>
              <a:rPr lang="en-US" sz="2400" dirty="0" err="1" smtClean="0">
                <a:solidFill>
                  <a:schemeClr val="tx1">
                    <a:lumMod val="75000"/>
                    <a:lumOff val="25000"/>
                  </a:schemeClr>
                </a:solidFill>
              </a:rPr>
              <a:t>entri</a:t>
            </a:r>
            <a:r>
              <a:rPr lang="en-US" sz="2400" dirty="0" smtClean="0">
                <a:solidFill>
                  <a:schemeClr val="tx1">
                    <a:lumMod val="75000"/>
                    <a:lumOff val="25000"/>
                  </a:schemeClr>
                </a:solidFill>
              </a:rPr>
              <a:t> operator, database </a:t>
            </a:r>
            <a:r>
              <a:rPr lang="en-US" sz="2400" dirty="0" err="1" smtClean="0">
                <a:solidFill>
                  <a:schemeClr val="tx1">
                    <a:lumMod val="75000"/>
                    <a:lumOff val="25000"/>
                  </a:schemeClr>
                </a:solidFill>
              </a:rPr>
              <a:t>administr</a:t>
            </a:r>
            <a:r>
              <a:rPr lang="id-ID" sz="2400" dirty="0" smtClean="0">
                <a:solidFill>
                  <a:schemeClr val="tx1">
                    <a:lumMod val="75000"/>
                    <a:lumOff val="25000"/>
                  </a:schemeClr>
                </a:solidFill>
              </a:rPr>
              <a:t>a</a:t>
            </a:r>
            <a:r>
              <a:rPr lang="en-US" sz="2400" dirty="0" smtClean="0">
                <a:solidFill>
                  <a:schemeClr val="tx1">
                    <a:lumMod val="75000"/>
                    <a:lumOff val="25000"/>
                  </a:schemeClr>
                </a:solidFill>
              </a:rPr>
              <a:t>tor </a:t>
            </a:r>
            <a:r>
              <a:rPr lang="en-US" sz="2400" dirty="0" err="1" smtClean="0">
                <a:solidFill>
                  <a:schemeClr val="tx1">
                    <a:lumMod val="75000"/>
                    <a:lumOff val="25000"/>
                  </a:schemeClr>
                </a:solidFill>
              </a:rPr>
              <a:t>dan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sebagainya</a:t>
            </a:r>
            <a:r>
              <a:rPr lang="en-US" sz="2400" dirty="0" smtClean="0">
                <a:solidFill>
                  <a:schemeClr val="tx1">
                    <a:lumMod val="75000"/>
                    <a:lumOff val="25000"/>
                  </a:schemeClr>
                </a:solidFill>
              </a:rPr>
              <a:t>.</a:t>
            </a:r>
          </a:p>
          <a:p>
            <a:pPr marL="0" indent="0" eaLnBrk="1" fontAlgn="auto" hangingPunct="1">
              <a:buFont typeface="Calibri" panose="020F0502020204030204" pitchFamily="34" charset="0"/>
              <a:buNone/>
              <a:defRPr/>
            </a:pPr>
            <a:r>
              <a:rPr lang="en-US" sz="2400" dirty="0" err="1" smtClean="0">
                <a:solidFill>
                  <a:schemeClr val="tx1">
                    <a:lumMod val="75000"/>
                    <a:lumOff val="25000"/>
                  </a:schemeClr>
                </a:solidFill>
              </a:rPr>
              <a:t>Pilihlah</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satu</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profesi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bidang</a:t>
            </a:r>
            <a:r>
              <a:rPr lang="en-US" sz="2400" dirty="0" smtClean="0">
                <a:solidFill>
                  <a:schemeClr val="tx1">
                    <a:lumMod val="75000"/>
                    <a:lumOff val="25000"/>
                  </a:schemeClr>
                </a:solidFill>
              </a:rPr>
              <a:t> IT </a:t>
            </a:r>
            <a:r>
              <a:rPr lang="en-US" sz="2400" dirty="0" err="1" smtClean="0">
                <a:solidFill>
                  <a:schemeClr val="tx1">
                    <a:lumMod val="75000"/>
                    <a:lumOff val="25000"/>
                  </a:schemeClr>
                </a:solidFill>
              </a:rPr>
              <a:t>dan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satu</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profesi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bidang</a:t>
            </a:r>
            <a:r>
              <a:rPr lang="en-US" sz="2400" dirty="0" smtClean="0">
                <a:solidFill>
                  <a:schemeClr val="tx1">
                    <a:lumMod val="75000"/>
                    <a:lumOff val="25000"/>
                  </a:schemeClr>
                </a:solidFill>
              </a:rPr>
              <a:t> non-IT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51203"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5120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05"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04863" y="4437063"/>
            <a:ext cx="8339137" cy="1847850"/>
          </a:xfrm>
        </p:spPr>
        <p:txBody>
          <a:bodyPr>
            <a:normAutofit fontScale="90000"/>
          </a:bodyPr>
          <a:lstStyle/>
          <a:p>
            <a:pPr eaLnBrk="1" fontAlgn="auto" hangingPunct="1">
              <a:spcAft>
                <a:spcPts val="0"/>
              </a:spcAft>
              <a:defRPr/>
            </a:pPr>
            <a:r>
              <a:rPr lang="en-US" sz="4000" b="1" dirty="0" smtClean="0"/>
              <a:t>PROFESI </a:t>
            </a:r>
            <a:r>
              <a:rPr lang="en-US" sz="4000" b="1" dirty="0" err="1" smtClean="0"/>
              <a:t>dan</a:t>
            </a:r>
            <a:r>
              <a:rPr lang="en-US" sz="4000" b="1" dirty="0" smtClean="0"/>
              <a:t> MENINGKATKAN PROFESIONALISME di BIDANG TEKNOLOGI INFORMASI</a:t>
            </a:r>
            <a:r>
              <a:rPr lang="en-US" sz="4000" b="1" dirty="0"/>
              <a:t/>
            </a:r>
            <a:br>
              <a:rPr lang="en-US" sz="4000" b="1" dirty="0"/>
            </a:br>
            <a:endParaRPr lang="en-US" sz="4000" b="1" dirty="0"/>
          </a:p>
        </p:txBody>
      </p:sp>
      <p:sp>
        <p:nvSpPr>
          <p:cNvPr id="3075" name="Rectangle 3"/>
          <p:cNvSpPr>
            <a:spLocks noGrp="1" noChangeArrowheads="1"/>
          </p:cNvSpPr>
          <p:nvPr>
            <p:ph type="subTitle" idx="1"/>
          </p:nvPr>
        </p:nvSpPr>
        <p:spPr>
          <a:xfrm>
            <a:off x="684213" y="3213100"/>
            <a:ext cx="6400800" cy="1752600"/>
          </a:xfrm>
        </p:spPr>
        <p:txBody>
          <a:bodyPr rtlCol="0"/>
          <a:lstStyle/>
          <a:p>
            <a:pPr eaLnBrk="1" fontAlgn="auto" hangingPunct="1">
              <a:defRPr/>
            </a:pPr>
            <a:r>
              <a:rPr lang="en-US" altLang="en-US" sz="80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BAB IV</a:t>
            </a: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877888" y="333375"/>
            <a:ext cx="7543800" cy="1449388"/>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Pendahuluan</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53251" name="Rectangle 3"/>
          <p:cNvSpPr>
            <a:spLocks noGrp="1" noChangeArrowheads="1"/>
          </p:cNvSpPr>
          <p:nvPr>
            <p:ph idx="1"/>
          </p:nvPr>
        </p:nvSpPr>
        <p:spPr>
          <a:xfrm>
            <a:off x="896938" y="1916113"/>
            <a:ext cx="8229600" cy="5105400"/>
          </a:xfrm>
        </p:spPr>
        <p:txBody>
          <a:bodyPr/>
          <a:lstStyle/>
          <a:p>
            <a:pPr marL="285750" indent="-285750" eaLnBrk="1" hangingPunct="1">
              <a:lnSpc>
                <a:spcPct val="80000"/>
              </a:lnSpc>
              <a:buFont typeface="Wingdings" panose="05000000000000000000" pitchFamily="2" charset="2"/>
              <a:buChar char="ü"/>
            </a:pPr>
            <a:r>
              <a:rPr lang="en-US" altLang="en-US" sz="2400" smtClean="0"/>
              <a:t>Teknologi informasi merupakan teknologi yang selalu berkembang baik secara revolusioner (seperti perkembangan dunia perangkat keras) maupun  yang lebih bersifat evolusioner (seperti perkembangan dunia perangkat lunak).</a:t>
            </a:r>
          </a:p>
          <a:p>
            <a:pPr marL="285750" indent="-285750" eaLnBrk="1" hangingPunct="1">
              <a:lnSpc>
                <a:spcPct val="80000"/>
              </a:lnSpc>
              <a:buFont typeface="Wingdings" panose="05000000000000000000" pitchFamily="2" charset="2"/>
              <a:buChar char="ü"/>
            </a:pPr>
            <a:r>
              <a:rPr lang="en-US" altLang="en-US" sz="2400" smtClean="0"/>
              <a:t>Profesi dibidang teknologi informasi merupakan profesi yang tergolong baru diantara profesi-profesi yang lain, seperti: kedokteran, guru dan sebagainya.</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Pendahuluan</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54275" name="Rectangle 3"/>
          <p:cNvSpPr>
            <a:spLocks noGrp="1" noChangeArrowheads="1"/>
          </p:cNvSpPr>
          <p:nvPr>
            <p:ph idx="1"/>
          </p:nvPr>
        </p:nvSpPr>
        <p:spPr>
          <a:xfrm>
            <a:off x="787400" y="1916113"/>
            <a:ext cx="7816850" cy="5105400"/>
          </a:xfrm>
        </p:spPr>
        <p:txBody>
          <a:bodyPr/>
          <a:lstStyle/>
          <a:p>
            <a:pPr marL="285750" indent="-285750" eaLnBrk="1" hangingPunct="1">
              <a:lnSpc>
                <a:spcPct val="80000"/>
              </a:lnSpc>
              <a:buFont typeface="Wingdings" panose="05000000000000000000" pitchFamily="2" charset="2"/>
              <a:buChar char="ü"/>
            </a:pPr>
            <a:r>
              <a:rPr lang="en-US" altLang="en-US" sz="2400" smtClean="0"/>
              <a:t>Untuk itu perlu dilakukan standarisasi dari sebuah profesi agar pelaku profesi tersebut dapat mempertanggungjawabkan kemampuannya dalam menjalankan pekerjaan (</a:t>
            </a:r>
            <a:r>
              <a:rPr lang="en-US" altLang="en-US" sz="2400" smtClean="0">
                <a:sym typeface="Wingdings" panose="05000000000000000000" pitchFamily="2" charset="2"/>
              </a:rPr>
              <a:t>profesionalisme).</a:t>
            </a:r>
            <a:endParaRPr lang="en-US" altLang="en-US" sz="2400" smtClean="0"/>
          </a:p>
          <a:p>
            <a:pPr marL="285750" indent="-285750" eaLnBrk="1" hangingPunct="1">
              <a:lnSpc>
                <a:spcPct val="80000"/>
              </a:lnSpc>
              <a:buFont typeface="Wingdings" panose="05000000000000000000" pitchFamily="2" charset="2"/>
              <a:buChar char="ü"/>
            </a:pPr>
            <a:r>
              <a:rPr lang="en-US" altLang="en-US" sz="2400" smtClean="0"/>
              <a:t>Standarisasi dan sertifikasi dapat dilakukan oleh badan-badan resmi yang ditunjuk pemerintah atau dilakukan juga oleh industri secara langsung yang sering disebut: vendor certification.</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822325" y="287338"/>
            <a:ext cx="7926388" cy="1449387"/>
          </a:xfrm>
        </p:spPr>
        <p:txBody>
          <a:bodyPr>
            <a:normAutofit fontScale="90000"/>
          </a:bodyPr>
          <a:lstStyle/>
          <a:p>
            <a:pPr eaLnBrk="1" fontAlgn="auto" hangingPunct="1">
              <a:spcAft>
                <a:spcPts val="0"/>
              </a:spcAft>
              <a:defRPr/>
            </a:pP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Gambaran</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Umum</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Pekerjaan</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di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Bidang</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Teknologi</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Informasi</a:t>
            </a:r>
            <a:endPar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5123" name="Rectangle 3"/>
          <p:cNvSpPr>
            <a:spLocks noGrp="1" noChangeArrowheads="1"/>
          </p:cNvSpPr>
          <p:nvPr>
            <p:ph idx="1"/>
          </p:nvPr>
        </p:nvSpPr>
        <p:spPr>
          <a:xfrm>
            <a:off x="822325" y="1846263"/>
            <a:ext cx="8142288" cy="4022725"/>
          </a:xfrm>
        </p:spPr>
        <p:txBody>
          <a:bodyPr rtlCol="0">
            <a:noAutofit/>
          </a:bodyPr>
          <a:lstStyle/>
          <a:p>
            <a:pPr marL="91440" indent="-91440" eaLnBrk="1" fontAlgn="auto" hangingPunct="1">
              <a:lnSpc>
                <a:spcPct val="80000"/>
              </a:lnSpc>
              <a:defRPr/>
            </a:pPr>
            <a:r>
              <a:rPr lang="en-US" altLang="en-US" sz="2400" dirty="0" err="1" smtClean="0">
                <a:solidFill>
                  <a:schemeClr val="tx1">
                    <a:lumMod val="75000"/>
                    <a:lumOff val="25000"/>
                  </a:schemeClr>
                </a:solidFill>
              </a:rPr>
              <a:t>Secara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umum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pekerjaan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dibidang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teknologi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informasi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terbagi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dalam</a:t>
            </a:r>
            <a:r>
              <a:rPr lang="en-US" altLang="en-US" sz="2400" dirty="0" smtClean="0">
                <a:solidFill>
                  <a:schemeClr val="tx1">
                    <a:lumMod val="75000"/>
                    <a:lumOff val="25000"/>
                  </a:schemeClr>
                </a:solidFill>
              </a:rPr>
              <a:t> 4 </a:t>
            </a:r>
            <a:r>
              <a:rPr lang="en-US" altLang="en-US" sz="2400" dirty="0" err="1" smtClean="0">
                <a:solidFill>
                  <a:schemeClr val="tx1">
                    <a:lumMod val="75000"/>
                    <a:lumOff val="25000"/>
                  </a:schemeClr>
                </a:solidFill>
              </a:rPr>
              <a:t>kelompok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yaitu</a:t>
            </a:r>
            <a:r>
              <a:rPr lang="en-US" altLang="en-US" sz="2400" dirty="0" smtClean="0">
                <a:solidFill>
                  <a:schemeClr val="tx1">
                    <a:lumMod val="75000"/>
                    <a:lumOff val="25000"/>
                  </a:schemeClr>
                </a:solidFill>
              </a:rPr>
              <a:t> :</a:t>
            </a:r>
          </a:p>
          <a:p>
            <a:pPr marL="514350" indent="-457200" eaLnBrk="1" fontAlgn="auto" hangingPunct="1">
              <a:lnSpc>
                <a:spcPct val="80000"/>
              </a:lnSpc>
              <a:buFont typeface="+mj-lt"/>
              <a:buAutoNum type="arabicParenR"/>
              <a:tabLst>
                <a:tab pos="685800" algn="l"/>
              </a:tabLst>
              <a:defRPr/>
            </a:pPr>
            <a:r>
              <a:rPr lang="en-US" altLang="en-US" sz="2400" dirty="0" err="1" smtClean="0">
                <a:solidFill>
                  <a:schemeClr val="tx1">
                    <a:lumMod val="75000"/>
                    <a:lumOff val="25000"/>
                  </a:schemeClr>
                </a:solidFill>
              </a:rPr>
              <a:t>Perangkat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lunak</a:t>
            </a:r>
            <a:r>
              <a:rPr lang="en-US" altLang="en-US" sz="2400" dirty="0" smtClean="0">
                <a:solidFill>
                  <a:schemeClr val="tx1">
                    <a:lumMod val="75000"/>
                    <a:lumOff val="25000"/>
                  </a:schemeClr>
                </a:solidFill>
              </a:rPr>
              <a:t> : </a:t>
            </a:r>
            <a:r>
              <a:rPr lang="en-US" altLang="en-US" sz="2400" dirty="0" err="1" smtClean="0">
                <a:solidFill>
                  <a:schemeClr val="tx1">
                    <a:lumMod val="75000"/>
                    <a:lumOff val="25000"/>
                  </a:schemeClr>
                </a:solidFill>
              </a:rPr>
              <a:t>tugasnya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merancang</a:t>
            </a:r>
            <a:r>
              <a:rPr lang="en-US" altLang="en-US" sz="2400" dirty="0" smtClean="0">
                <a:solidFill>
                  <a:schemeClr val="tx1">
                    <a:lumMod val="75000"/>
                    <a:lumOff val="25000"/>
                  </a:schemeClr>
                </a:solidFill>
              </a:rPr>
              <a:t> OS, database </a:t>
            </a:r>
            <a:r>
              <a:rPr lang="en-US" altLang="en-US" sz="2400" dirty="0" err="1" smtClean="0">
                <a:solidFill>
                  <a:schemeClr val="tx1">
                    <a:lumMod val="75000"/>
                    <a:lumOff val="25000"/>
                  </a:schemeClr>
                </a:solidFill>
              </a:rPr>
              <a:t>maupun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sistem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aplikasi</a:t>
            </a:r>
            <a:r>
              <a:rPr lang="en-US" altLang="en-US" sz="2400" dirty="0" smtClean="0">
                <a:solidFill>
                  <a:schemeClr val="tx1">
                    <a:lumMod val="75000"/>
                    <a:lumOff val="25000"/>
                  </a:schemeClr>
                </a:solidFill>
              </a:rPr>
              <a:t>.</a:t>
            </a:r>
          </a:p>
          <a:p>
            <a:pPr marL="914400" lvl="2" indent="-400050" eaLnBrk="1" fontAlgn="auto" hangingPunct="1">
              <a:lnSpc>
                <a:spcPct val="80000"/>
              </a:lnSpc>
              <a:buFont typeface="Wingdings" panose="05000000000000000000" pitchFamily="2" charset="2"/>
              <a:buChar char="§"/>
              <a:defRPr/>
            </a:pPr>
            <a:r>
              <a:rPr lang="en-US" altLang="en-US" sz="2400" dirty="0" err="1" smtClean="0">
                <a:solidFill>
                  <a:schemeClr val="tx1">
                    <a:lumMod val="75000"/>
                    <a:lumOff val="25000"/>
                  </a:schemeClr>
                </a:solidFill>
              </a:rPr>
              <a:t>Sistem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analis</a:t>
            </a:r>
            <a:r>
              <a:rPr lang="en-US" altLang="en-US" sz="2400" dirty="0" smtClean="0">
                <a:solidFill>
                  <a:schemeClr val="tx1">
                    <a:lumMod val="75000"/>
                    <a:lumOff val="25000"/>
                  </a:schemeClr>
                </a:solidFill>
              </a:rPr>
              <a:t> </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menganalisis</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sistem</a:t>
            </a:r>
            <a:r>
              <a:rPr lang="en-US" altLang="en-US" sz="2400" dirty="0" smtClean="0">
                <a:solidFill>
                  <a:schemeClr val="tx1">
                    <a:lumMod val="75000"/>
                    <a:lumOff val="25000"/>
                  </a:schemeClr>
                </a:solidFill>
                <a:sym typeface="Wingdings" panose="05000000000000000000" pitchFamily="2" charset="2"/>
              </a:rPr>
              <a:t> yang </a:t>
            </a:r>
            <a:r>
              <a:rPr lang="en-US" altLang="en-US" sz="2400" dirty="0" err="1" smtClean="0">
                <a:solidFill>
                  <a:schemeClr val="tx1">
                    <a:lumMod val="75000"/>
                    <a:lumOff val="25000"/>
                  </a:schemeClr>
                </a:solidFill>
                <a:sym typeface="Wingdings" panose="05000000000000000000" pitchFamily="2" charset="2"/>
              </a:rPr>
              <a:t>akan</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diimplementasikan</a:t>
            </a:r>
            <a:r>
              <a:rPr lang="en-US" altLang="en-US" sz="2400" dirty="0" smtClean="0">
                <a:solidFill>
                  <a:schemeClr val="tx1">
                    <a:lumMod val="75000"/>
                    <a:lumOff val="25000"/>
                  </a:schemeClr>
                </a:solidFill>
                <a:sym typeface="Wingdings" panose="05000000000000000000" pitchFamily="2" charset="2"/>
              </a:rPr>
              <a:t>.</a:t>
            </a:r>
            <a:endParaRPr lang="en-US" altLang="en-US" sz="2400" dirty="0" smtClean="0">
              <a:solidFill>
                <a:schemeClr val="tx1">
                  <a:lumMod val="75000"/>
                  <a:lumOff val="25000"/>
                </a:schemeClr>
              </a:solidFill>
            </a:endParaRPr>
          </a:p>
          <a:p>
            <a:pPr marL="914400" lvl="2" indent="-400050" eaLnBrk="1" fontAlgn="auto" hangingPunct="1">
              <a:lnSpc>
                <a:spcPct val="80000"/>
              </a:lnSpc>
              <a:buFont typeface="Wingdings" panose="05000000000000000000" pitchFamily="2" charset="2"/>
              <a:buChar char="§"/>
              <a:defRPr/>
            </a:pPr>
            <a:r>
              <a:rPr lang="en-US" altLang="en-US" sz="2400" dirty="0" smtClean="0">
                <a:solidFill>
                  <a:schemeClr val="tx1">
                    <a:lumMod val="75000"/>
                    <a:lumOff val="25000"/>
                  </a:schemeClr>
                </a:solidFill>
              </a:rPr>
              <a:t>Programmer </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mengimplementasikan</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rancangan</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sistem</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dari</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sistem</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analis</a:t>
            </a:r>
            <a:endParaRPr lang="en-US" altLang="en-US" sz="2400" dirty="0" smtClean="0">
              <a:solidFill>
                <a:schemeClr val="tx1">
                  <a:lumMod val="75000"/>
                  <a:lumOff val="25000"/>
                </a:schemeClr>
              </a:solidFill>
            </a:endParaRPr>
          </a:p>
          <a:p>
            <a:pPr marL="914400" lvl="2" indent="-400050" eaLnBrk="1" fontAlgn="auto" hangingPunct="1">
              <a:lnSpc>
                <a:spcPct val="80000"/>
              </a:lnSpc>
              <a:buFont typeface="Wingdings" panose="05000000000000000000" pitchFamily="2" charset="2"/>
              <a:buChar char="§"/>
              <a:defRPr/>
            </a:pPr>
            <a:r>
              <a:rPr lang="en-US" altLang="en-US" sz="2400" dirty="0" smtClean="0">
                <a:solidFill>
                  <a:schemeClr val="tx1">
                    <a:lumMod val="75000"/>
                    <a:lumOff val="25000"/>
                  </a:schemeClr>
                </a:solidFill>
              </a:rPr>
              <a:t>Web designer </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melakukan</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kegiatan</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perencanaan</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sistem</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berbasis</a:t>
            </a:r>
            <a:r>
              <a:rPr lang="en-US" altLang="en-US" sz="2400" dirty="0" smtClean="0">
                <a:solidFill>
                  <a:schemeClr val="tx1">
                    <a:lumMod val="75000"/>
                    <a:lumOff val="25000"/>
                  </a:schemeClr>
                </a:solidFill>
                <a:sym typeface="Wingdings" panose="05000000000000000000" pitchFamily="2" charset="2"/>
              </a:rPr>
              <a:t> web.</a:t>
            </a:r>
            <a:endParaRPr lang="en-US" altLang="en-US" sz="2400" dirty="0" smtClean="0">
              <a:solidFill>
                <a:schemeClr val="tx1">
                  <a:lumMod val="75000"/>
                  <a:lumOff val="25000"/>
                </a:schemeClr>
              </a:solidFill>
            </a:endParaRPr>
          </a:p>
          <a:p>
            <a:pPr marL="914400" lvl="2" indent="-400050" eaLnBrk="1" fontAlgn="auto" hangingPunct="1">
              <a:lnSpc>
                <a:spcPct val="80000"/>
              </a:lnSpc>
              <a:buFont typeface="Wingdings" panose="05000000000000000000" pitchFamily="2" charset="2"/>
              <a:buChar char="§"/>
              <a:defRPr/>
            </a:pPr>
            <a:r>
              <a:rPr lang="en-US" altLang="en-US" sz="2400" dirty="0" smtClean="0">
                <a:solidFill>
                  <a:schemeClr val="tx1">
                    <a:lumMod val="75000"/>
                    <a:lumOff val="25000"/>
                  </a:schemeClr>
                </a:solidFill>
              </a:rPr>
              <a:t>Web programmer </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mengimplementasikan</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rancangan</a:t>
            </a:r>
            <a:r>
              <a:rPr lang="en-US" altLang="en-US" sz="2400" dirty="0" smtClean="0">
                <a:solidFill>
                  <a:schemeClr val="tx1">
                    <a:lumMod val="75000"/>
                    <a:lumOff val="25000"/>
                  </a:schemeClr>
                </a:solidFill>
                <a:sym typeface="Wingdings" panose="05000000000000000000" pitchFamily="2" charset="2"/>
              </a:rPr>
              <a:t> </a:t>
            </a:r>
            <a:r>
              <a:rPr lang="en-US" altLang="en-US" sz="2400" dirty="0" err="1" smtClean="0">
                <a:solidFill>
                  <a:schemeClr val="tx1">
                    <a:lumMod val="75000"/>
                    <a:lumOff val="25000"/>
                  </a:schemeClr>
                </a:solidFill>
                <a:sym typeface="Wingdings" panose="05000000000000000000" pitchFamily="2" charset="2"/>
              </a:rPr>
              <a:t>dari</a:t>
            </a:r>
            <a:r>
              <a:rPr lang="en-US" altLang="en-US" sz="2400" dirty="0" smtClean="0">
                <a:solidFill>
                  <a:schemeClr val="tx1">
                    <a:lumMod val="75000"/>
                    <a:lumOff val="25000"/>
                  </a:schemeClr>
                </a:solidFill>
                <a:sym typeface="Wingdings" panose="05000000000000000000" pitchFamily="2" charset="2"/>
              </a:rPr>
              <a:t> web designer.</a:t>
            </a:r>
            <a:endParaRPr lang="en-US" altLang="en-US" sz="2400" dirty="0" smtClean="0">
              <a:solidFill>
                <a:schemeClr val="tx1">
                  <a:lumMod val="75000"/>
                  <a:lumOff val="25000"/>
                </a:schemeClr>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822325" y="287338"/>
            <a:ext cx="8213725" cy="1449387"/>
          </a:xfrm>
        </p:spPr>
        <p:txBody>
          <a:bodyPr>
            <a:normAutofit fontScale="90000"/>
          </a:bodyPr>
          <a:lstStyle/>
          <a:p>
            <a:pPr eaLnBrk="1" fontAlgn="auto" hangingPunct="1">
              <a:spcAft>
                <a:spcPts val="0"/>
              </a:spcAft>
              <a:defRPr/>
            </a:pP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Gambaran</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Umum</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Pekerjaan</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di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Bidang</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Teknologi</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Informasi</a:t>
            </a:r>
            <a:r>
              <a:rPr lang="en-US" sz="40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53251" name="Rectangle 3"/>
          <p:cNvSpPr>
            <a:spLocks noGrp="1" noChangeArrowheads="1"/>
          </p:cNvSpPr>
          <p:nvPr>
            <p:ph idx="1"/>
          </p:nvPr>
        </p:nvSpPr>
        <p:spPr/>
        <p:txBody>
          <a:bodyPr/>
          <a:lstStyle/>
          <a:p>
            <a:pPr marL="657225" lvl="1" indent="-457200" eaLnBrk="1" hangingPunct="1">
              <a:lnSpc>
                <a:spcPct val="80000"/>
              </a:lnSpc>
              <a:buFont typeface="+mj-lt"/>
              <a:buAutoNum type="arabicParenR" startAt="2"/>
              <a:defRPr/>
            </a:pPr>
            <a:r>
              <a:rPr lang="en-US" altLang="en-US" sz="2400" dirty="0" err="1" smtClean="0"/>
              <a:t>Perangkat</a:t>
            </a:r>
            <a:r>
              <a:rPr lang="en-US" altLang="en-US" sz="2400" dirty="0" smtClean="0"/>
              <a:t> </a:t>
            </a:r>
            <a:r>
              <a:rPr lang="en-US" altLang="en-US" sz="2400" dirty="0" err="1" smtClean="0"/>
              <a:t>keras</a:t>
            </a:r>
            <a:endParaRPr lang="en-US" altLang="en-US" sz="2400" dirty="0" smtClean="0"/>
          </a:p>
          <a:p>
            <a:pPr marL="971550" lvl="2" indent="-342900" eaLnBrk="1" hangingPunct="1">
              <a:lnSpc>
                <a:spcPct val="80000"/>
              </a:lnSpc>
              <a:buFont typeface="Wingdings" panose="05000000000000000000" pitchFamily="2" charset="2"/>
              <a:buChar char="§"/>
              <a:defRPr/>
            </a:pPr>
            <a:r>
              <a:rPr lang="en-US" altLang="en-US" sz="2400" dirty="0" err="1" smtClean="0"/>
              <a:t>Teknisi</a:t>
            </a:r>
            <a:r>
              <a:rPr lang="en-US" altLang="en-US" sz="2400" dirty="0" smtClean="0"/>
              <a:t> </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pemeliharaan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dan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perbaikan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perangkat</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sistem</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komputer</a:t>
            </a:r>
            <a:r>
              <a:rPr lang="en-US" altLang="en-US" sz="2400" dirty="0" smtClean="0">
                <a:sym typeface="Wingdings" panose="05000000000000000000" pitchFamily="2" charset="2"/>
              </a:rPr>
              <a:t>.</a:t>
            </a:r>
            <a:endParaRPr lang="en-US" altLang="en-US" sz="2400" dirty="0" smtClean="0"/>
          </a:p>
          <a:p>
            <a:pPr marL="971550" lvl="2" indent="-342900" eaLnBrk="1" hangingPunct="1">
              <a:lnSpc>
                <a:spcPct val="80000"/>
              </a:lnSpc>
              <a:buFont typeface="Wingdings" panose="05000000000000000000" pitchFamily="2" charset="2"/>
              <a:buChar char="§"/>
              <a:defRPr/>
            </a:pPr>
            <a:r>
              <a:rPr lang="en-US" altLang="en-US" sz="2400" dirty="0" smtClean="0"/>
              <a:t>Networking engineer </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teknis</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jaringan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komputer</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dari</a:t>
            </a:r>
            <a:r>
              <a:rPr lang="en-US" altLang="en-US" sz="2400" dirty="0" smtClean="0">
                <a:sym typeface="Wingdings" panose="05000000000000000000" pitchFamily="2" charset="2"/>
              </a:rPr>
              <a:t> maintenance </a:t>
            </a:r>
            <a:r>
              <a:rPr lang="en-US" altLang="en-US" sz="2400" dirty="0" err="1" smtClean="0">
                <a:sym typeface="Wingdings" panose="05000000000000000000" pitchFamily="2" charset="2"/>
              </a:rPr>
              <a:t>sampai</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pada</a:t>
            </a:r>
            <a:r>
              <a:rPr lang="en-US" altLang="en-US" sz="2400" dirty="0" smtClean="0">
                <a:sym typeface="Wingdings" panose="05000000000000000000" pitchFamily="2" charset="2"/>
              </a:rPr>
              <a:t> troubleshooting-</a:t>
            </a:r>
            <a:r>
              <a:rPr lang="en-US" altLang="en-US" sz="2400" dirty="0" err="1" smtClean="0">
                <a:sym typeface="Wingdings" panose="05000000000000000000" pitchFamily="2" charset="2"/>
              </a:rPr>
              <a:t>nya</a:t>
            </a:r>
            <a:r>
              <a:rPr lang="en-US" altLang="en-US" sz="2400" dirty="0" smtClean="0">
                <a:sym typeface="Wingdings" panose="05000000000000000000" pitchFamily="2" charset="2"/>
              </a:rPr>
              <a:t>.</a:t>
            </a:r>
            <a:endParaRPr lang="en-US" altLang="en-US" sz="2400" dirty="0" smtClean="0"/>
          </a:p>
          <a:p>
            <a:pPr marL="657225" lvl="1" indent="-457200" eaLnBrk="1" hangingPunct="1">
              <a:lnSpc>
                <a:spcPct val="80000"/>
              </a:lnSpc>
              <a:buFont typeface="+mj-lt"/>
              <a:buAutoNum type="arabicParenR" startAt="3"/>
              <a:defRPr/>
            </a:pPr>
            <a:r>
              <a:rPr lang="en-US" altLang="en-US" sz="2400" dirty="0" err="1" smtClean="0"/>
              <a:t>Operasional</a:t>
            </a:r>
            <a:r>
              <a:rPr lang="en-US" altLang="en-US" sz="2400" dirty="0" smtClean="0"/>
              <a:t> </a:t>
            </a:r>
            <a:r>
              <a:rPr lang="en-US" altLang="en-US" sz="2400" dirty="0" err="1" smtClean="0"/>
              <a:t>sistem</a:t>
            </a:r>
            <a:r>
              <a:rPr lang="en-US" altLang="en-US" sz="2400" dirty="0" smtClean="0"/>
              <a:t> </a:t>
            </a:r>
            <a:r>
              <a:rPr lang="en-US" altLang="en-US" sz="2400" dirty="0" err="1" smtClean="0"/>
              <a:t>informasi</a:t>
            </a:r>
            <a:endParaRPr lang="en-US" altLang="en-US" sz="2400" dirty="0" smtClean="0"/>
          </a:p>
          <a:p>
            <a:pPr marL="971550" lvl="2" indent="-358775" eaLnBrk="1" hangingPunct="1">
              <a:lnSpc>
                <a:spcPct val="80000"/>
              </a:lnSpc>
              <a:buFont typeface="Wingdings" panose="05000000000000000000" pitchFamily="2" charset="2"/>
              <a:buChar char="§"/>
              <a:defRPr/>
            </a:pPr>
            <a:r>
              <a:rPr lang="en-US" altLang="en-US" sz="2400" dirty="0" smtClean="0"/>
              <a:t>EDP Operator </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mengoperasikan</a:t>
            </a:r>
            <a:r>
              <a:rPr lang="en-US" altLang="en-US" sz="2400" dirty="0" smtClean="0">
                <a:sym typeface="Wingdings" panose="05000000000000000000" pitchFamily="2" charset="2"/>
              </a:rPr>
              <a:t> program-program yang </a:t>
            </a:r>
            <a:r>
              <a:rPr lang="en-US" altLang="en-US" sz="2400" dirty="0" err="1" smtClean="0">
                <a:sym typeface="Wingdings" panose="05000000000000000000" pitchFamily="2" charset="2"/>
              </a:rPr>
              <a:t>berhubungan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dengan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eletronic</a:t>
            </a:r>
            <a:r>
              <a:rPr lang="en-US" altLang="en-US" sz="2400" dirty="0" smtClean="0">
                <a:sym typeface="Wingdings" panose="05000000000000000000" pitchFamily="2" charset="2"/>
              </a:rPr>
              <a:t> data processing </a:t>
            </a:r>
            <a:r>
              <a:rPr lang="en-US" altLang="en-US" sz="2400" dirty="0" err="1" smtClean="0">
                <a:sym typeface="Wingdings" panose="05000000000000000000" pitchFamily="2" charset="2"/>
              </a:rPr>
              <a:t>dalam</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lingkungan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sebuah</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perusahaan</a:t>
            </a:r>
            <a:r>
              <a:rPr lang="en-US" altLang="en-US" sz="2400" dirty="0" smtClean="0">
                <a:sym typeface="Wingdings" panose="05000000000000000000" pitchFamily="2" charset="2"/>
              </a:rPr>
              <a:t>.</a:t>
            </a:r>
            <a:endParaRPr lang="en-US" altLang="en-US" sz="2400" dirty="0" smtClean="0"/>
          </a:p>
          <a:p>
            <a:pPr marL="971550" lvl="2" indent="-358775" eaLnBrk="1" hangingPunct="1">
              <a:lnSpc>
                <a:spcPct val="80000"/>
              </a:lnSpc>
              <a:buFont typeface="Wingdings" panose="05000000000000000000" pitchFamily="2" charset="2"/>
              <a:buChar char="§"/>
              <a:defRPr/>
            </a:pPr>
            <a:r>
              <a:rPr lang="en-US" altLang="en-US" sz="2400" dirty="0" smtClean="0"/>
              <a:t>System administrator </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melakukan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administrasi</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terhadap</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sistem</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pemeliharaan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sistem</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dan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pengaturan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hak</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akses</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terhadap</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sistem</a:t>
            </a:r>
            <a:r>
              <a:rPr lang="en-US" altLang="en-US" sz="2400" dirty="0" smtClean="0">
                <a:sym typeface="Wingdings" panose="05000000000000000000" pitchFamily="2" charset="2"/>
              </a:rPr>
              <a:t>.</a:t>
            </a:r>
            <a:endParaRPr lang="en-US" altLang="en-US" sz="2400" dirty="0" smtClean="0"/>
          </a:p>
          <a:p>
            <a:pPr marL="657225" lvl="1" indent="-457200" eaLnBrk="1" hangingPunct="1">
              <a:lnSpc>
                <a:spcPct val="80000"/>
              </a:lnSpc>
              <a:buFont typeface="+mj-lt"/>
              <a:buAutoNum type="arabicPeriod" startAt="4"/>
              <a:defRPr/>
            </a:pPr>
            <a:r>
              <a:rPr lang="en-US" altLang="en-US" sz="2400" dirty="0" err="1" smtClean="0"/>
              <a:t>Pengembangan</a:t>
            </a:r>
            <a:r>
              <a:rPr lang="en-US" altLang="en-US" sz="2400" dirty="0" smtClean="0"/>
              <a:t> </a:t>
            </a:r>
            <a:r>
              <a:rPr lang="en-US" altLang="en-US" sz="2400" dirty="0" err="1" smtClean="0"/>
              <a:t>bisnis</a:t>
            </a:r>
            <a:r>
              <a:rPr lang="en-US" altLang="en-US" sz="2400" dirty="0" smtClean="0"/>
              <a:t> </a:t>
            </a:r>
            <a:r>
              <a:rPr lang="en-US" altLang="en-US" sz="2400" dirty="0" err="1" smtClean="0"/>
              <a:t>teknologi</a:t>
            </a:r>
            <a:r>
              <a:rPr lang="en-US" altLang="en-US" sz="2400" dirty="0" smtClean="0"/>
              <a:t> </a:t>
            </a:r>
            <a:r>
              <a:rPr lang="en-US" altLang="en-US" sz="2400" dirty="0" err="1" smtClean="0"/>
              <a:t>informasi</a:t>
            </a:r>
            <a:endParaRPr lang="en-US" altLang="en-US" sz="2400" dirty="0" smtClean="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904875" y="188913"/>
            <a:ext cx="7543800" cy="1450975"/>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Karakteristik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Kelayakan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Sebagai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57347" name="Rectangle 3"/>
          <p:cNvSpPr>
            <a:spLocks noGrp="1" noChangeArrowheads="1"/>
          </p:cNvSpPr>
          <p:nvPr>
            <p:ph idx="1"/>
          </p:nvPr>
        </p:nvSpPr>
        <p:spPr>
          <a:xfrm>
            <a:off x="914400" y="1843088"/>
            <a:ext cx="8229600" cy="5029200"/>
          </a:xfrm>
        </p:spPr>
        <p:txBody>
          <a:bodyPr/>
          <a:lstStyle/>
          <a:p>
            <a:pPr marL="342900" indent="-342900" eaLnBrk="1" hangingPunct="1">
              <a:lnSpc>
                <a:spcPct val="80000"/>
              </a:lnSpc>
              <a:buFont typeface="Wingdings" panose="05000000000000000000" pitchFamily="2" charset="2"/>
              <a:buChar char="ü"/>
              <a:defRPr/>
            </a:pPr>
            <a:r>
              <a:rPr lang="en-US" altLang="en-US" sz="2400" dirty="0" err="1" smtClean="0"/>
              <a:t>Sudah</a:t>
            </a:r>
            <a:r>
              <a:rPr lang="en-US" altLang="en-US" sz="2400" dirty="0" smtClean="0"/>
              <a:t> </a:t>
            </a:r>
            <a:r>
              <a:rPr lang="en-US" altLang="en-US" sz="2400" dirty="0" err="1" smtClean="0"/>
              <a:t>dijelaskan</a:t>
            </a:r>
            <a:r>
              <a:rPr lang="en-US" altLang="en-US" sz="2400" dirty="0" smtClean="0"/>
              <a:t> </a:t>
            </a:r>
            <a:r>
              <a:rPr lang="en-US" altLang="en-US" sz="2400" dirty="0" err="1" smtClean="0"/>
              <a:t>suatu</a:t>
            </a:r>
            <a:r>
              <a:rPr lang="en-US" altLang="en-US" sz="2400" dirty="0" smtClean="0"/>
              <a:t> </a:t>
            </a:r>
            <a:r>
              <a:rPr lang="en-US" altLang="en-US" sz="2400" dirty="0" err="1" smtClean="0"/>
              <a:t>pekerjaan</a:t>
            </a:r>
            <a:r>
              <a:rPr lang="en-US" altLang="en-US" sz="2400" dirty="0" smtClean="0"/>
              <a:t> </a:t>
            </a:r>
            <a:r>
              <a:rPr lang="en-US" altLang="en-US" sz="2400" dirty="0" err="1" smtClean="0"/>
              <a:t>termasuk</a:t>
            </a:r>
            <a:r>
              <a:rPr lang="en-US" altLang="en-US" sz="2400" dirty="0" smtClean="0"/>
              <a:t> </a:t>
            </a:r>
            <a:r>
              <a:rPr lang="en-US" altLang="en-US" sz="2400" dirty="0" err="1" smtClean="0"/>
              <a:t>dalam</a:t>
            </a:r>
            <a:r>
              <a:rPr lang="en-US" altLang="en-US" sz="2400" dirty="0" smtClean="0"/>
              <a:t> </a:t>
            </a:r>
            <a:r>
              <a:rPr lang="en-US" altLang="en-US" sz="2400" dirty="0" err="1" smtClean="0"/>
              <a:t>profesi</a:t>
            </a:r>
            <a:r>
              <a:rPr lang="en-US" altLang="en-US" sz="2400" dirty="0" smtClean="0"/>
              <a:t> </a:t>
            </a:r>
            <a:r>
              <a:rPr lang="en-US" altLang="en-US" sz="2400" dirty="0" err="1" smtClean="0"/>
              <a:t>jika</a:t>
            </a:r>
            <a:r>
              <a:rPr lang="en-US" altLang="en-US" sz="2400" dirty="0" smtClean="0"/>
              <a:t> </a:t>
            </a:r>
            <a:r>
              <a:rPr lang="en-US" altLang="en-US" sz="2400" dirty="0" err="1" smtClean="0"/>
              <a:t>mempunyai</a:t>
            </a:r>
            <a:r>
              <a:rPr lang="en-US" altLang="en-US" sz="2400" dirty="0" smtClean="0"/>
              <a:t> </a:t>
            </a:r>
            <a:r>
              <a:rPr lang="en-US" altLang="en-US" sz="2400" dirty="0" err="1" smtClean="0"/>
              <a:t>latar</a:t>
            </a:r>
            <a:r>
              <a:rPr lang="en-US" altLang="en-US" sz="2400" dirty="0" smtClean="0"/>
              <a:t> </a:t>
            </a:r>
            <a:r>
              <a:rPr lang="en-US" altLang="en-US" sz="2400" dirty="0" err="1" smtClean="0"/>
              <a:t>belakang</a:t>
            </a:r>
            <a:r>
              <a:rPr lang="en-US" altLang="en-US" sz="2400" dirty="0" smtClean="0"/>
              <a:t> </a:t>
            </a:r>
            <a:r>
              <a:rPr lang="en-US" altLang="en-US" sz="2400" dirty="0" err="1" smtClean="0"/>
              <a:t>pendidikan</a:t>
            </a:r>
            <a:r>
              <a:rPr lang="en-US" altLang="en-US" sz="2400" dirty="0" smtClean="0"/>
              <a:t>, </a:t>
            </a:r>
            <a:r>
              <a:rPr lang="en-US" altLang="en-US" sz="2400" dirty="0" err="1" smtClean="0"/>
              <a:t>pengetahuan</a:t>
            </a:r>
            <a:r>
              <a:rPr lang="en-US" altLang="en-US" sz="2400" dirty="0" smtClean="0"/>
              <a:t> </a:t>
            </a:r>
            <a:r>
              <a:rPr lang="en-US" altLang="en-US" sz="2400" dirty="0" err="1" smtClean="0"/>
              <a:t>dan</a:t>
            </a:r>
            <a:r>
              <a:rPr lang="en-US" altLang="en-US" sz="2400" dirty="0" smtClean="0"/>
              <a:t> </a:t>
            </a:r>
            <a:r>
              <a:rPr lang="en-US" altLang="en-US" sz="2400" dirty="0" err="1" smtClean="0"/>
              <a:t>pengalaman</a:t>
            </a:r>
            <a:r>
              <a:rPr lang="en-US" altLang="en-US" sz="2400" dirty="0" smtClean="0"/>
              <a:t> </a:t>
            </a:r>
            <a:r>
              <a:rPr lang="en-US" altLang="en-US" sz="2400" dirty="0" err="1" smtClean="0"/>
              <a:t>tertentu</a:t>
            </a:r>
            <a:r>
              <a:rPr lang="en-US" altLang="en-US" sz="2400" dirty="0" smtClean="0"/>
              <a:t>.</a:t>
            </a:r>
          </a:p>
          <a:p>
            <a:pPr marL="342900" indent="-342900" eaLnBrk="1" hangingPunct="1">
              <a:lnSpc>
                <a:spcPct val="80000"/>
              </a:lnSpc>
              <a:buFont typeface="Wingdings" panose="05000000000000000000" pitchFamily="2" charset="2"/>
              <a:buChar char="ü"/>
              <a:defRPr/>
            </a:pPr>
            <a:r>
              <a:rPr lang="en-US" altLang="en-US" sz="2400" dirty="0" err="1" smtClean="0"/>
              <a:t>Menurut</a:t>
            </a:r>
            <a:r>
              <a:rPr lang="en-US" altLang="en-US" sz="2400" dirty="0" smtClean="0"/>
              <a:t> Julius </a:t>
            </a:r>
            <a:r>
              <a:rPr lang="en-US" altLang="en-US" sz="2400" dirty="0" err="1" smtClean="0"/>
              <a:t>Hermawan</a:t>
            </a:r>
            <a:r>
              <a:rPr lang="en-US" altLang="en-US" sz="2400" dirty="0" smtClean="0"/>
              <a:t> (2003): </a:t>
            </a:r>
            <a:r>
              <a:rPr lang="en-US" altLang="en-US" sz="2400" dirty="0" err="1" smtClean="0"/>
              <a:t>terdapat</a:t>
            </a:r>
            <a:r>
              <a:rPr lang="en-US" altLang="en-US" sz="2400" dirty="0" smtClean="0"/>
              <a:t> 2 </a:t>
            </a:r>
            <a:r>
              <a:rPr lang="en-US" altLang="en-US" sz="2400" dirty="0" err="1" smtClean="0"/>
              <a:t>karakteristik</a:t>
            </a:r>
            <a:r>
              <a:rPr lang="en-US" altLang="en-US" sz="2400" dirty="0" smtClean="0"/>
              <a:t> yang </a:t>
            </a:r>
            <a:r>
              <a:rPr lang="en-US" altLang="en-US" sz="2400" dirty="0" err="1" smtClean="0"/>
              <a:t>dimiliki</a:t>
            </a:r>
            <a:r>
              <a:rPr lang="en-US" altLang="en-US" sz="2400" dirty="0" smtClean="0"/>
              <a:t> </a:t>
            </a:r>
            <a:r>
              <a:rPr lang="en-US" altLang="en-US" sz="2400" dirty="0" err="1" smtClean="0"/>
              <a:t>oleh</a:t>
            </a:r>
            <a:r>
              <a:rPr lang="en-US" altLang="en-US" sz="2400" dirty="0" smtClean="0"/>
              <a:t> software </a:t>
            </a:r>
            <a:r>
              <a:rPr lang="en-US" altLang="en-US" sz="2400" dirty="0" err="1" smtClean="0"/>
              <a:t>angineer</a:t>
            </a:r>
            <a:r>
              <a:rPr lang="en-US" altLang="en-US" sz="2400" dirty="0" smtClean="0"/>
              <a:t> </a:t>
            </a:r>
            <a:r>
              <a:rPr lang="en-US" altLang="en-US" sz="2400" dirty="0" err="1" smtClean="0"/>
              <a:t>sehingga</a:t>
            </a:r>
            <a:r>
              <a:rPr lang="en-US" altLang="en-US" sz="2400" dirty="0" smtClean="0"/>
              <a:t> </a:t>
            </a:r>
            <a:r>
              <a:rPr lang="en-US" altLang="en-US" sz="2400" dirty="0" err="1" smtClean="0"/>
              <a:t>pekerjaan</a:t>
            </a:r>
            <a:r>
              <a:rPr lang="en-US" altLang="en-US" sz="2400" dirty="0" smtClean="0"/>
              <a:t> </a:t>
            </a:r>
            <a:r>
              <a:rPr lang="en-US" altLang="en-US" sz="2400" dirty="0" err="1" smtClean="0"/>
              <a:t>tersebut</a:t>
            </a:r>
            <a:r>
              <a:rPr lang="en-US" altLang="en-US" sz="2400" dirty="0" smtClean="0"/>
              <a:t> </a:t>
            </a:r>
            <a:r>
              <a:rPr lang="en-US" altLang="en-US" sz="2400" dirty="0" err="1" smtClean="0"/>
              <a:t>layak</a:t>
            </a:r>
            <a:r>
              <a:rPr lang="en-US" altLang="en-US" sz="2400" dirty="0" smtClean="0"/>
              <a:t> </a:t>
            </a:r>
            <a:r>
              <a:rPr lang="en-US" altLang="en-US" sz="2400" dirty="0" err="1" smtClean="0"/>
              <a:t>disebut</a:t>
            </a:r>
            <a:r>
              <a:rPr lang="en-US" altLang="en-US" sz="2400" dirty="0" smtClean="0"/>
              <a:t> </a:t>
            </a:r>
            <a:r>
              <a:rPr lang="en-US" altLang="en-US" sz="2400" dirty="0" err="1" smtClean="0"/>
              <a:t>sebuah</a:t>
            </a:r>
            <a:r>
              <a:rPr lang="en-US" altLang="en-US" sz="2400" dirty="0" smtClean="0"/>
              <a:t> </a:t>
            </a:r>
            <a:r>
              <a:rPr lang="en-US" altLang="en-US" sz="2400" dirty="0" err="1" smtClean="0"/>
              <a:t>profesi</a:t>
            </a:r>
            <a:r>
              <a:rPr lang="en-US" altLang="en-US" sz="2400" dirty="0" smtClean="0"/>
              <a:t> </a:t>
            </a:r>
            <a:r>
              <a:rPr lang="en-US" altLang="en-US" sz="2400" dirty="0" err="1" smtClean="0"/>
              <a:t>yaitu</a:t>
            </a:r>
            <a:r>
              <a:rPr lang="en-US" altLang="en-US" sz="2400" dirty="0" smtClean="0"/>
              <a:t>”</a:t>
            </a:r>
          </a:p>
          <a:p>
            <a:pPr marL="800100" indent="-457200" eaLnBrk="1" hangingPunct="1">
              <a:lnSpc>
                <a:spcPct val="80000"/>
              </a:lnSpc>
              <a:buFont typeface="+mj-lt"/>
              <a:buAutoNum type="arabicParenR"/>
              <a:defRPr/>
            </a:pPr>
            <a:r>
              <a:rPr lang="en-US" altLang="en-US" sz="2400" dirty="0" err="1" smtClean="0"/>
              <a:t>Kompetensi</a:t>
            </a:r>
            <a:r>
              <a:rPr lang="en-US" altLang="en-US" sz="2400" dirty="0" smtClean="0"/>
              <a:t> </a:t>
            </a:r>
            <a:r>
              <a:rPr lang="en-US" altLang="en-US" sz="2400" dirty="0" err="1" smtClean="0"/>
              <a:t>dan</a:t>
            </a:r>
            <a:endParaRPr lang="en-US" altLang="en-US" sz="2400" dirty="0" smtClean="0"/>
          </a:p>
          <a:p>
            <a:pPr marL="800100" indent="-457200" eaLnBrk="1" hangingPunct="1">
              <a:lnSpc>
                <a:spcPct val="80000"/>
              </a:lnSpc>
              <a:buFont typeface="+mj-lt"/>
              <a:buAutoNum type="arabicParenR"/>
              <a:defRPr/>
            </a:pPr>
            <a:r>
              <a:rPr lang="en-US" altLang="en-US" sz="2400" dirty="0" err="1" smtClean="0"/>
              <a:t>Tanggung</a:t>
            </a:r>
            <a:r>
              <a:rPr lang="en-US" altLang="en-US" sz="2400" dirty="0" smtClean="0"/>
              <a:t> </a:t>
            </a:r>
            <a:r>
              <a:rPr lang="en-US" altLang="en-US" sz="2400" dirty="0" err="1" smtClean="0"/>
              <a:t>jawab</a:t>
            </a:r>
            <a:r>
              <a:rPr lang="en-US" altLang="en-US" sz="2400" dirty="0" smtClean="0"/>
              <a:t> </a:t>
            </a:r>
            <a:r>
              <a:rPr lang="en-US" altLang="en-US" sz="2400" dirty="0" err="1" smtClean="0"/>
              <a:t>pribadi</a:t>
            </a:r>
            <a:r>
              <a:rPr lang="en-US" altLang="en-US" sz="2400" dirty="0" smtClean="0"/>
              <a: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904875" y="188913"/>
            <a:ext cx="7543800" cy="1450975"/>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Karakteristik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Kelayakan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Sebagai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58371" name="Rectangle 3"/>
          <p:cNvSpPr>
            <a:spLocks noGrp="1" noChangeArrowheads="1"/>
          </p:cNvSpPr>
          <p:nvPr>
            <p:ph idx="1"/>
          </p:nvPr>
        </p:nvSpPr>
        <p:spPr>
          <a:xfrm>
            <a:off x="914400" y="1843088"/>
            <a:ext cx="7534275" cy="5029200"/>
          </a:xfrm>
        </p:spPr>
        <p:txBody>
          <a:bodyPr/>
          <a:lstStyle/>
          <a:p>
            <a:pPr lvl="1" indent="-325438" eaLnBrk="1" hangingPunct="1">
              <a:lnSpc>
                <a:spcPct val="80000"/>
              </a:lnSpc>
              <a:buFont typeface="Wingdings" panose="05000000000000000000" pitchFamily="2" charset="2"/>
              <a:buChar char="ü"/>
            </a:pPr>
            <a:r>
              <a:rPr lang="en-US" altLang="en-US" sz="2400" smtClean="0"/>
              <a:t>Kompetensi : suatu sifat yang selalu menuntut profesional dalam memperdalam dan memperbaharui pengetahuan dan keterampilannya sesuai tuntutan profesinya.</a:t>
            </a:r>
          </a:p>
          <a:p>
            <a:pPr lvl="1" indent="-325438" eaLnBrk="1" hangingPunct="1">
              <a:lnSpc>
                <a:spcPct val="80000"/>
              </a:lnSpc>
              <a:buFont typeface="Wingdings" panose="05000000000000000000" pitchFamily="2" charset="2"/>
              <a:buChar char="ü"/>
            </a:pPr>
            <a:r>
              <a:rPr lang="en-US" altLang="en-US" sz="2400" smtClean="0"/>
              <a:t>Tanggung jawab pribadi : kesadaran untuk membebankan hasil pekerjaannya sebagai tanggung jawab pribadi dalam mengembangkan ilmu perangkat lunak seperti bidang ilmu analisis masalah, desain sistem yang ada serta mengoptimalkan pemanfaatan sumber daya untuk keperluan pengembangan PL. </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Peningkatan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Profesionalisme</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59395" name="Rectangle 3"/>
          <p:cNvSpPr>
            <a:spLocks noGrp="1" noChangeArrowheads="1"/>
          </p:cNvSpPr>
          <p:nvPr>
            <p:ph idx="1"/>
          </p:nvPr>
        </p:nvSpPr>
        <p:spPr/>
        <p:txBody>
          <a:bodyPr/>
          <a:lstStyle/>
          <a:p>
            <a:pPr eaLnBrk="1" hangingPunct="1"/>
            <a:r>
              <a:rPr lang="en-US" altLang="en-US" sz="2400" smtClean="0"/>
              <a:t>Dalam menjalankan profesinya, seseorang yang bekerja dalam bidang TI harus memiliki beberapa persyaratan profesionalisme, yaitu :</a:t>
            </a:r>
          </a:p>
          <a:p>
            <a:pPr lvl="1" indent="-325438" eaLnBrk="1" hangingPunct="1">
              <a:buFont typeface="Wingdings" panose="05000000000000000000" pitchFamily="2" charset="2"/>
              <a:buChar char="ü"/>
            </a:pPr>
            <a:r>
              <a:rPr lang="en-US" altLang="en-US" sz="2400" smtClean="0"/>
              <a:t>Dasar ilmu yang kuat dalam bidangnya sebagai bagian dari masyarakat.</a:t>
            </a:r>
          </a:p>
          <a:p>
            <a:pPr lvl="1" indent="-325438" eaLnBrk="1" hangingPunct="1">
              <a:buFont typeface="Wingdings" panose="05000000000000000000" pitchFamily="2" charset="2"/>
              <a:buChar char="ü"/>
            </a:pPr>
            <a:r>
              <a:rPr lang="en-US" altLang="en-US" sz="2400" smtClean="0"/>
              <a:t>Penguasaan kiat-kiat profesi yang dilakukan berdasarkan riset dan praktis, bukan hanya merupakan teori atau konsep saja.</a:t>
            </a:r>
          </a:p>
          <a:p>
            <a:pPr lvl="1" indent="-325438" eaLnBrk="1" hangingPunct="1">
              <a:buFont typeface="Wingdings" panose="05000000000000000000" pitchFamily="2" charset="2"/>
              <a:buChar char="ü"/>
            </a:pPr>
            <a:r>
              <a:rPr lang="en-US" altLang="en-US" sz="2400" smtClean="0"/>
              <a:t>Pengembangan kemampuan profesional yang berkesinambungan.</a:t>
            </a:r>
          </a:p>
          <a:p>
            <a:pPr eaLnBrk="1" hangingPunct="1"/>
            <a:endParaRPr lang="en-US" altLang="en-US" sz="2400" smtClean="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fontAlgn="auto" hangingPunct="1">
              <a:spcAft>
                <a:spcPts val="0"/>
              </a:spcAft>
              <a:defRPr/>
            </a:pPr>
            <a:r>
              <a:rPr lang="en-US" altLang="en-US" sz="3600" b="1" dirty="0" smtClean="0">
                <a:solidFill>
                  <a:srgbClr val="002060"/>
                </a:solidFill>
                <a:latin typeface="Verdana" panose="020B0604030504040204" pitchFamily="34" charset="0"/>
              </a:rPr>
              <a:t>Moral</a:t>
            </a:r>
          </a:p>
        </p:txBody>
      </p:sp>
      <p:sp>
        <p:nvSpPr>
          <p:cNvPr id="14339" name="Rectangle 3"/>
          <p:cNvSpPr>
            <a:spLocks noGrp="1" noChangeArrowheads="1"/>
          </p:cNvSpPr>
          <p:nvPr>
            <p:ph idx="1"/>
          </p:nvPr>
        </p:nvSpPr>
        <p:spPr>
          <a:xfrm>
            <a:off x="822325" y="1816100"/>
            <a:ext cx="8142288" cy="4997450"/>
          </a:xfrm>
        </p:spPr>
        <p:txBody>
          <a:bodyPr/>
          <a:lstStyle/>
          <a:p>
            <a:pPr marL="285750" indent="-285750" eaLnBrk="1" hangingPunct="1">
              <a:buFont typeface="Wingdings" panose="05000000000000000000" pitchFamily="2" charset="2"/>
              <a:buChar char="ü"/>
            </a:pPr>
            <a:r>
              <a:rPr lang="en-US" altLang="en-US" sz="2400" smtClean="0"/>
              <a:t>Sony Keraf (1991): moralitas adalah sistem tentang bagaimana kita harus hidup dengan baik sebagai manusia.</a:t>
            </a:r>
          </a:p>
          <a:p>
            <a:pPr marL="285750" indent="-285750" eaLnBrk="1" hangingPunct="1">
              <a:buFont typeface="Wingdings" panose="05000000000000000000" pitchFamily="2" charset="2"/>
              <a:buChar char="ü"/>
            </a:pPr>
            <a:r>
              <a:rPr lang="en-US" altLang="en-US" sz="2400" smtClean="0"/>
              <a:t>Frans Magnis Suseno (1987): etika adalah sebuah ilmu dan bukan sebuah ajaran.</a:t>
            </a:r>
          </a:p>
          <a:p>
            <a:pPr marL="285750" indent="-285750" eaLnBrk="1" hangingPunct="1">
              <a:buFont typeface="Wingdings" panose="05000000000000000000" pitchFamily="2" charset="2"/>
              <a:buChar char="ü"/>
            </a:pPr>
            <a:r>
              <a:rPr lang="en-US" altLang="en-US" sz="2400" smtClean="0"/>
              <a:t>Moralitas menekankan, “inilah cara anda melakukan sesuatu”</a:t>
            </a:r>
          </a:p>
          <a:p>
            <a:pPr marL="285750" indent="-285750" eaLnBrk="1" hangingPunct="1">
              <a:buFont typeface="Wingdings" panose="05000000000000000000" pitchFamily="2" charset="2"/>
              <a:buChar char="ü"/>
            </a:pPr>
            <a:r>
              <a:rPr lang="en-US" altLang="en-US" sz="2400" smtClean="0"/>
              <a:t>Etika lebih kepada, “mengapa untuk melakukan sesuatu itu harus menggunakan cara tersebut?</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3"/>
          <p:cNvSpPr>
            <a:spLocks noGrp="1" noChangeArrowheads="1"/>
          </p:cNvSpPr>
          <p:nvPr>
            <p:ph idx="1"/>
          </p:nvPr>
        </p:nvSpPr>
        <p:spPr>
          <a:xfrm>
            <a:off x="827088" y="1773238"/>
            <a:ext cx="7777162" cy="5364162"/>
          </a:xfrm>
        </p:spPr>
        <p:txBody>
          <a:bodyPr/>
          <a:lstStyle/>
          <a:p>
            <a:pPr eaLnBrk="1" hangingPunct="1"/>
            <a:r>
              <a:rPr lang="en-US" altLang="en-US" sz="2400" dirty="0" err="1" smtClean="0"/>
              <a:t>Kategori</a:t>
            </a:r>
            <a:r>
              <a:rPr lang="en-US" altLang="en-US" sz="2400" dirty="0" smtClean="0"/>
              <a:t> </a:t>
            </a:r>
            <a:r>
              <a:rPr lang="en-US" altLang="en-US" sz="2400" dirty="0" err="1" smtClean="0"/>
              <a:t>penyebab</a:t>
            </a:r>
            <a:r>
              <a:rPr lang="en-US" altLang="en-US" sz="2400" dirty="0" smtClean="0"/>
              <a:t> </a:t>
            </a:r>
            <a:r>
              <a:rPr lang="en-US" altLang="en-US" sz="2400" dirty="0" err="1" smtClean="0"/>
              <a:t>rendahnya</a:t>
            </a:r>
            <a:r>
              <a:rPr lang="en-US" altLang="en-US" sz="2400" dirty="0" smtClean="0"/>
              <a:t> </a:t>
            </a:r>
            <a:r>
              <a:rPr lang="en-US" altLang="en-US" sz="2400" dirty="0" err="1" smtClean="0"/>
              <a:t>profesionalisme</a:t>
            </a:r>
            <a:r>
              <a:rPr lang="en-US" altLang="en-US" sz="2400" dirty="0" smtClean="0"/>
              <a:t> </a:t>
            </a:r>
            <a:r>
              <a:rPr lang="en-US" altLang="en-US" sz="2400" dirty="0" err="1" smtClean="0"/>
              <a:t>pekerjaan</a:t>
            </a:r>
            <a:r>
              <a:rPr lang="en-US" altLang="en-US" sz="2400" dirty="0" smtClean="0"/>
              <a:t> </a:t>
            </a:r>
            <a:r>
              <a:rPr lang="en-US" altLang="en-US" sz="2400" dirty="0" err="1" smtClean="0"/>
              <a:t>dibidang</a:t>
            </a:r>
            <a:r>
              <a:rPr lang="en-US" altLang="en-US" sz="2400" dirty="0" smtClean="0"/>
              <a:t> TI :</a:t>
            </a:r>
          </a:p>
          <a:p>
            <a:pPr lvl="1" indent="-268288" eaLnBrk="1" hangingPunct="1">
              <a:buFont typeface="Wingdings" panose="05000000000000000000" pitchFamily="2" charset="2"/>
              <a:buChar char="ü"/>
            </a:pPr>
            <a:r>
              <a:rPr lang="en-US" altLang="en-US" sz="2400" dirty="0" err="1" smtClean="0"/>
              <a:t>Masih</a:t>
            </a:r>
            <a:r>
              <a:rPr lang="en-US" altLang="en-US" sz="2400" dirty="0" smtClean="0"/>
              <a:t> </a:t>
            </a:r>
            <a:r>
              <a:rPr lang="en-US" altLang="en-US" sz="2400" dirty="0" err="1" smtClean="0"/>
              <a:t>banyak</a:t>
            </a:r>
            <a:r>
              <a:rPr lang="en-US" altLang="en-US" sz="2400" dirty="0" smtClean="0"/>
              <a:t> </a:t>
            </a:r>
            <a:r>
              <a:rPr lang="en-US" altLang="en-US" sz="2400" dirty="0" err="1" smtClean="0"/>
              <a:t>pekerja</a:t>
            </a:r>
            <a:r>
              <a:rPr lang="en-US" altLang="en-US" sz="2400" dirty="0" smtClean="0"/>
              <a:t> </a:t>
            </a:r>
            <a:r>
              <a:rPr lang="en-US" altLang="en-US" sz="2400" dirty="0" err="1" smtClean="0"/>
              <a:t>dibidang</a:t>
            </a:r>
            <a:r>
              <a:rPr lang="en-US" altLang="en-US" sz="2400" dirty="0" smtClean="0"/>
              <a:t> TI yang </a:t>
            </a:r>
            <a:r>
              <a:rPr lang="en-US" altLang="en-US" sz="2400" dirty="0" err="1" smtClean="0"/>
              <a:t>tidak</a:t>
            </a:r>
            <a:r>
              <a:rPr lang="en-US" altLang="en-US" sz="2400" dirty="0" smtClean="0"/>
              <a:t> </a:t>
            </a:r>
            <a:r>
              <a:rPr lang="en-US" altLang="en-US" sz="2400" dirty="0" err="1" smtClean="0"/>
              <a:t>menekuni</a:t>
            </a:r>
            <a:r>
              <a:rPr lang="en-US" altLang="en-US" sz="2400" dirty="0" smtClean="0"/>
              <a:t> </a:t>
            </a:r>
            <a:r>
              <a:rPr lang="en-US" altLang="en-US" sz="2400" dirty="0" err="1" smtClean="0"/>
              <a:t>profesinya</a:t>
            </a:r>
            <a:r>
              <a:rPr lang="en-US" altLang="en-US" sz="2400" dirty="0" smtClean="0"/>
              <a:t> </a:t>
            </a:r>
            <a:r>
              <a:rPr lang="en-US" altLang="en-US" sz="2400" dirty="0" err="1" smtClean="0"/>
              <a:t>secara</a:t>
            </a:r>
            <a:r>
              <a:rPr lang="en-US" altLang="en-US" sz="2400" dirty="0" smtClean="0"/>
              <a:t> total </a:t>
            </a:r>
            <a:r>
              <a:rPr lang="en-US" altLang="en-US" sz="2400" dirty="0" err="1" smtClean="0"/>
              <a:t>atau</a:t>
            </a:r>
            <a:r>
              <a:rPr lang="en-US" altLang="en-US" sz="2400" dirty="0" smtClean="0"/>
              <a:t> </a:t>
            </a:r>
            <a:r>
              <a:rPr lang="en-US" altLang="en-US" sz="2400" dirty="0" err="1" smtClean="0"/>
              <a:t>hanya</a:t>
            </a:r>
            <a:r>
              <a:rPr lang="en-US" altLang="en-US" sz="2400" dirty="0" smtClean="0"/>
              <a:t> </a:t>
            </a:r>
            <a:r>
              <a:rPr lang="en-US" altLang="en-US" sz="2400" dirty="0" err="1" smtClean="0"/>
              <a:t>sekedar</a:t>
            </a:r>
            <a:r>
              <a:rPr lang="en-US" altLang="en-US" sz="2400" dirty="0" smtClean="0"/>
              <a:t> </a:t>
            </a:r>
            <a:r>
              <a:rPr lang="en-US" altLang="en-US" sz="2400" dirty="0" err="1" smtClean="0"/>
              <a:t>sambilan</a:t>
            </a:r>
            <a:endParaRPr lang="en-US" altLang="en-US" sz="2400" dirty="0" smtClean="0"/>
          </a:p>
          <a:p>
            <a:pPr lvl="1" indent="-268288" eaLnBrk="1" hangingPunct="1">
              <a:buFont typeface="Wingdings" panose="05000000000000000000" pitchFamily="2" charset="2"/>
              <a:buChar char="ü"/>
            </a:pPr>
            <a:r>
              <a:rPr lang="en-US" altLang="en-US" sz="2400" dirty="0" err="1" smtClean="0"/>
              <a:t>Belum</a:t>
            </a:r>
            <a:r>
              <a:rPr lang="en-US" altLang="en-US" sz="2400" dirty="0" smtClean="0"/>
              <a:t> </a:t>
            </a:r>
            <a:r>
              <a:rPr lang="en-US" altLang="en-US" sz="2400" dirty="0" err="1" smtClean="0"/>
              <a:t>adanya</a:t>
            </a:r>
            <a:r>
              <a:rPr lang="en-US" altLang="en-US" sz="2400" dirty="0" smtClean="0"/>
              <a:t> </a:t>
            </a:r>
            <a:r>
              <a:rPr lang="en-US" altLang="en-US" sz="2400" dirty="0" err="1" smtClean="0"/>
              <a:t>konsep</a:t>
            </a:r>
            <a:r>
              <a:rPr lang="en-US" altLang="en-US" sz="2400" dirty="0" smtClean="0"/>
              <a:t> yang </a:t>
            </a:r>
            <a:r>
              <a:rPr lang="en-US" altLang="en-US" sz="2400" dirty="0" err="1" smtClean="0"/>
              <a:t>jelas</a:t>
            </a:r>
            <a:r>
              <a:rPr lang="en-US" altLang="en-US" sz="2400" dirty="0" smtClean="0"/>
              <a:t> </a:t>
            </a:r>
            <a:r>
              <a:rPr lang="en-US" altLang="en-US" sz="2400" dirty="0" err="1" smtClean="0"/>
              <a:t>dan</a:t>
            </a:r>
            <a:r>
              <a:rPr lang="en-US" altLang="en-US" sz="2400" dirty="0" smtClean="0"/>
              <a:t> </a:t>
            </a:r>
            <a:r>
              <a:rPr lang="en-US" altLang="en-US" sz="2400" dirty="0" err="1" smtClean="0"/>
              <a:t>terdefinisi</a:t>
            </a:r>
            <a:r>
              <a:rPr lang="en-US" altLang="en-US" sz="2400" dirty="0" smtClean="0"/>
              <a:t> </a:t>
            </a:r>
            <a:r>
              <a:rPr lang="en-US" altLang="en-US" sz="2400" dirty="0" err="1" smtClean="0"/>
              <a:t>tentang</a:t>
            </a:r>
            <a:r>
              <a:rPr lang="en-US" altLang="en-US" sz="2400" dirty="0" smtClean="0"/>
              <a:t> </a:t>
            </a:r>
            <a:r>
              <a:rPr lang="en-US" altLang="en-US" sz="2400" dirty="0" err="1" smtClean="0"/>
              <a:t>norma-norma</a:t>
            </a:r>
            <a:r>
              <a:rPr lang="en-US" altLang="en-US" sz="2400" dirty="0" smtClean="0"/>
              <a:t> </a:t>
            </a:r>
            <a:r>
              <a:rPr lang="en-US" altLang="en-US" sz="2400" dirty="0" err="1" smtClean="0"/>
              <a:t>dan</a:t>
            </a:r>
            <a:r>
              <a:rPr lang="en-US" altLang="en-US" sz="2400" dirty="0" smtClean="0"/>
              <a:t> </a:t>
            </a:r>
            <a:r>
              <a:rPr lang="en-US" altLang="en-US" sz="2400" dirty="0" err="1" smtClean="0"/>
              <a:t>etika</a:t>
            </a:r>
            <a:r>
              <a:rPr lang="en-US" altLang="en-US" sz="2400" dirty="0" smtClean="0"/>
              <a:t> </a:t>
            </a:r>
            <a:r>
              <a:rPr lang="en-US" altLang="en-US" sz="2400" dirty="0" err="1" smtClean="0"/>
              <a:t>profesi</a:t>
            </a:r>
            <a:r>
              <a:rPr lang="en-US" altLang="en-US" sz="2400" dirty="0" smtClean="0"/>
              <a:t> </a:t>
            </a:r>
            <a:r>
              <a:rPr lang="en-US" altLang="en-US" sz="2400" dirty="0" err="1" smtClean="0"/>
              <a:t>pekerja</a:t>
            </a:r>
            <a:r>
              <a:rPr lang="en-US" altLang="en-US" sz="2400" dirty="0" smtClean="0"/>
              <a:t> </a:t>
            </a:r>
            <a:r>
              <a:rPr lang="en-US" altLang="en-US" sz="2400" dirty="0" err="1" smtClean="0"/>
              <a:t>dibidang</a:t>
            </a:r>
            <a:r>
              <a:rPr lang="en-US" altLang="en-US" sz="2400" dirty="0" smtClean="0"/>
              <a:t> TI</a:t>
            </a:r>
          </a:p>
          <a:p>
            <a:pPr lvl="1" indent="-268288" eaLnBrk="1" hangingPunct="1">
              <a:buFont typeface="Wingdings" panose="05000000000000000000" pitchFamily="2" charset="2"/>
              <a:buChar char="ü"/>
            </a:pPr>
            <a:r>
              <a:rPr lang="en-US" altLang="en-US" sz="2400" dirty="0" err="1" smtClean="0"/>
              <a:t>Masih</a:t>
            </a:r>
            <a:r>
              <a:rPr lang="en-US" altLang="en-US" sz="2400" dirty="0" smtClean="0"/>
              <a:t> </a:t>
            </a:r>
            <a:r>
              <a:rPr lang="en-US" altLang="en-US" sz="2400" dirty="0" err="1" smtClean="0"/>
              <a:t>belum</a:t>
            </a:r>
            <a:r>
              <a:rPr lang="en-US" altLang="en-US" sz="2400" dirty="0" smtClean="0"/>
              <a:t> </a:t>
            </a:r>
            <a:r>
              <a:rPr lang="en-US" altLang="en-US" sz="2400" dirty="0" err="1" smtClean="0"/>
              <a:t>banyak</a:t>
            </a:r>
            <a:r>
              <a:rPr lang="en-US" altLang="en-US" sz="2400" dirty="0" smtClean="0"/>
              <a:t> </a:t>
            </a:r>
            <a:r>
              <a:rPr lang="en-US" altLang="en-US" sz="2400" dirty="0" err="1" smtClean="0"/>
              <a:t>organisasi</a:t>
            </a:r>
            <a:r>
              <a:rPr lang="en-US" altLang="en-US" sz="2400" dirty="0" smtClean="0"/>
              <a:t> </a:t>
            </a:r>
            <a:r>
              <a:rPr lang="en-US" altLang="en-US" sz="2400" dirty="0" err="1" smtClean="0"/>
              <a:t>profesional</a:t>
            </a:r>
            <a:r>
              <a:rPr lang="en-US" altLang="en-US" sz="2400" dirty="0" smtClean="0"/>
              <a:t> yang </a:t>
            </a:r>
            <a:r>
              <a:rPr lang="en-US" altLang="en-US" sz="2400" dirty="0" err="1" smtClean="0"/>
              <a:t>menangani</a:t>
            </a:r>
            <a:r>
              <a:rPr lang="en-US" altLang="en-US" sz="2400" dirty="0" smtClean="0"/>
              <a:t> para </a:t>
            </a:r>
            <a:r>
              <a:rPr lang="en-US" altLang="en-US" sz="2400" dirty="0" err="1" smtClean="0"/>
              <a:t>profesional</a:t>
            </a:r>
            <a:r>
              <a:rPr lang="en-US" altLang="en-US" sz="2400" dirty="0" smtClean="0"/>
              <a:t> </a:t>
            </a:r>
            <a:r>
              <a:rPr lang="en-US" altLang="en-US" sz="2400" dirty="0" err="1" smtClean="0"/>
              <a:t>dibidang</a:t>
            </a:r>
            <a:r>
              <a:rPr lang="en-US" altLang="en-US" sz="2400" dirty="0" smtClean="0"/>
              <a:t> TI.</a:t>
            </a:r>
          </a:p>
        </p:txBody>
      </p:sp>
      <p:sp>
        <p:nvSpPr>
          <p:cNvPr id="3" name="Rectangle 2"/>
          <p:cNvSpPr>
            <a:spLocks noGrp="1" noChangeArrowheads="1"/>
          </p:cNvSpPr>
          <p:nvPr>
            <p:ph type="title"/>
          </p:nvPr>
        </p:nvSpPr>
        <p:spPr>
          <a:xfrm>
            <a:off x="827088" y="319088"/>
            <a:ext cx="8316912" cy="1449387"/>
          </a:xfrm>
        </p:spPr>
        <p:txBody>
          <a:bodyPr/>
          <a:lstStyle/>
          <a:p>
            <a:pPr eaLnBrk="1" fontAlgn="auto" hangingPunct="1">
              <a:spcAft>
                <a:spcPts val="0"/>
              </a:spcAft>
              <a:defRPr/>
            </a:pPr>
            <a:r>
              <a:rPr lang="en-US" sz="34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Peningkatan</a:t>
            </a:r>
            <a:r>
              <a:rPr lang="en-US" sz="34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4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Profesionalisme</a:t>
            </a:r>
            <a:r>
              <a:rPr lang="en-US" sz="34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4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Profesional</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Dengan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sertifikasi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61443" name="Rectangle 3"/>
          <p:cNvSpPr>
            <a:spLocks noGrp="1" noChangeArrowheads="1"/>
          </p:cNvSpPr>
          <p:nvPr>
            <p:ph idx="1"/>
          </p:nvPr>
        </p:nvSpPr>
        <p:spPr/>
        <p:txBody>
          <a:bodyPr/>
          <a:lstStyle/>
          <a:p>
            <a:pPr marL="400050" indent="-400050" eaLnBrk="1" hangingPunct="1">
              <a:buFont typeface="Wingdings" panose="05000000000000000000" pitchFamily="2" charset="2"/>
              <a:buChar char="ü"/>
            </a:pPr>
            <a:r>
              <a:rPr lang="en-US" altLang="en-US" sz="2400" smtClean="0"/>
              <a:t>Sertifikasi merupakan salah cara untuk melakukan standarisasi sebuah profesi.</a:t>
            </a:r>
          </a:p>
          <a:p>
            <a:pPr marL="400050" indent="-400050" eaLnBrk="1" hangingPunct="1">
              <a:buFont typeface="Wingdings" panose="05000000000000000000" pitchFamily="2" charset="2"/>
              <a:buChar char="ü"/>
            </a:pPr>
            <a:r>
              <a:rPr lang="en-US" altLang="en-US" sz="2400" smtClean="0"/>
              <a:t>Sertifikasi merupakan lambang dari sebuah profesionalisme.</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Profesional</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Dengan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sertifikasi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62467" name="Rectangle 3"/>
          <p:cNvSpPr>
            <a:spLocks noGrp="1" noChangeArrowheads="1"/>
          </p:cNvSpPr>
          <p:nvPr>
            <p:ph idx="1"/>
          </p:nvPr>
        </p:nvSpPr>
        <p:spPr>
          <a:xfrm>
            <a:off x="822325" y="1846263"/>
            <a:ext cx="8142288" cy="4022725"/>
          </a:xfrm>
        </p:spPr>
        <p:txBody>
          <a:bodyPr/>
          <a:lstStyle/>
          <a:p>
            <a:pPr eaLnBrk="1" hangingPunct="1"/>
            <a:r>
              <a:rPr lang="en-US" altLang="en-US" sz="2400" smtClean="0"/>
              <a:t>Ada beberapa alasan tentang pentingnya sertifikasi untuk profesional dibidang TI:</a:t>
            </a:r>
          </a:p>
          <a:p>
            <a:pPr lvl="1" indent="-325438" eaLnBrk="1" hangingPunct="1">
              <a:buFont typeface="Wingdings" panose="05000000000000000000" pitchFamily="2" charset="2"/>
              <a:buChar char="ü"/>
            </a:pPr>
            <a:r>
              <a:rPr lang="en-US" altLang="en-US" sz="2400" smtClean="0"/>
              <a:t>Bahwa untuk menuju pada level yang diharapkan, pekerjaan dibidang TI membutuhkan expertise (kepakaran). </a:t>
            </a:r>
          </a:p>
          <a:p>
            <a:pPr lvl="1" indent="-325438" eaLnBrk="1" hangingPunct="1">
              <a:buFont typeface="Wingdings" panose="05000000000000000000" pitchFamily="2" charset="2"/>
              <a:buChar char="ü"/>
            </a:pPr>
            <a:r>
              <a:rPr lang="en-US" altLang="en-US" sz="2400" smtClean="0"/>
              <a:t>Penguasaan secara mendalam dapat dibuktikan melalui sertifikasi karena untuk mampu sertifikasi ada proses ujian yang tidak mudah dan memenuhi standar tertentu.</a:t>
            </a:r>
          </a:p>
          <a:p>
            <a:pPr lvl="1" indent="-325438" eaLnBrk="1" hangingPunct="1">
              <a:buFont typeface="Wingdings" panose="05000000000000000000" pitchFamily="2" charset="2"/>
              <a:buChar char="ü"/>
            </a:pPr>
            <a:r>
              <a:rPr lang="en-US" altLang="en-US" sz="2400" smtClean="0"/>
              <a:t>Bahwa profesi dibidang TI, dapat dikatakan profesi menjual jasa dan bisnis jasa.</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3"/>
          <p:cNvSpPr>
            <a:spLocks noGrp="1" noChangeArrowheads="1"/>
          </p:cNvSpPr>
          <p:nvPr>
            <p:ph idx="1"/>
          </p:nvPr>
        </p:nvSpPr>
        <p:spPr>
          <a:xfrm>
            <a:off x="755650" y="1773238"/>
            <a:ext cx="8229600" cy="5592762"/>
          </a:xfrm>
        </p:spPr>
        <p:txBody>
          <a:bodyPr/>
          <a:lstStyle/>
          <a:p>
            <a:pPr eaLnBrk="1" hangingPunct="1">
              <a:lnSpc>
                <a:spcPct val="80000"/>
              </a:lnSpc>
            </a:pPr>
            <a:r>
              <a:rPr lang="en-US" altLang="en-US" sz="2400" dirty="0" err="1" smtClean="0"/>
              <a:t>Beberapa</a:t>
            </a:r>
            <a:r>
              <a:rPr lang="en-US" altLang="en-US" sz="2400" dirty="0" smtClean="0"/>
              <a:t> </a:t>
            </a:r>
            <a:r>
              <a:rPr lang="en-US" altLang="en-US" sz="2400" dirty="0" err="1" smtClean="0"/>
              <a:t>manfaat</a:t>
            </a:r>
            <a:r>
              <a:rPr lang="en-US" altLang="en-US" sz="2400" dirty="0" smtClean="0"/>
              <a:t> yang </a:t>
            </a:r>
            <a:r>
              <a:rPr lang="en-US" altLang="en-US" sz="2400" dirty="0" err="1" smtClean="0"/>
              <a:t>bisa</a:t>
            </a:r>
            <a:r>
              <a:rPr lang="en-US" altLang="en-US" sz="2400" dirty="0" smtClean="0"/>
              <a:t> </a:t>
            </a:r>
            <a:r>
              <a:rPr lang="en-US" altLang="en-US" sz="2400" dirty="0" err="1" smtClean="0"/>
              <a:t>diperoleh</a:t>
            </a:r>
            <a:r>
              <a:rPr lang="en-US" altLang="en-US" sz="2400" dirty="0" smtClean="0"/>
              <a:t> </a:t>
            </a:r>
            <a:r>
              <a:rPr lang="en-US" altLang="en-US" sz="2400" dirty="0" err="1" smtClean="0"/>
              <a:t>dengan</a:t>
            </a:r>
            <a:r>
              <a:rPr lang="en-US" altLang="en-US" sz="2400" dirty="0" smtClean="0"/>
              <a:t> </a:t>
            </a:r>
            <a:r>
              <a:rPr lang="en-US" altLang="en-US" sz="2400" dirty="0" err="1" smtClean="0"/>
              <a:t>melakukan</a:t>
            </a:r>
            <a:r>
              <a:rPr lang="en-US" altLang="en-US" sz="2400" dirty="0" smtClean="0"/>
              <a:t> </a:t>
            </a:r>
            <a:r>
              <a:rPr lang="en-US" altLang="en-US" sz="2400" dirty="0" err="1" smtClean="0"/>
              <a:t>sertifikasi</a:t>
            </a:r>
            <a:r>
              <a:rPr lang="en-US" altLang="en-US" sz="2400" dirty="0" smtClean="0"/>
              <a:t> </a:t>
            </a:r>
            <a:r>
              <a:rPr lang="en-US" altLang="en-US" sz="2400" dirty="0" err="1" smtClean="0"/>
              <a:t>antara</a:t>
            </a:r>
            <a:r>
              <a:rPr lang="en-US" altLang="en-US" sz="2400" dirty="0" smtClean="0"/>
              <a:t> lain:</a:t>
            </a:r>
          </a:p>
          <a:p>
            <a:pPr lvl="1" indent="-325438" eaLnBrk="1" hangingPunct="1">
              <a:lnSpc>
                <a:spcPct val="80000"/>
              </a:lnSpc>
              <a:buFont typeface="Wingdings" panose="05000000000000000000" pitchFamily="2" charset="2"/>
              <a:buChar char="ü"/>
            </a:pPr>
            <a:r>
              <a:rPr lang="en-US" altLang="en-US" sz="2400" dirty="0" err="1" smtClean="0"/>
              <a:t>Ikut</a:t>
            </a:r>
            <a:r>
              <a:rPr lang="en-US" altLang="en-US" sz="2400" dirty="0" smtClean="0"/>
              <a:t> </a:t>
            </a:r>
            <a:r>
              <a:rPr lang="en-US" altLang="en-US" sz="2400" dirty="0" err="1" smtClean="0"/>
              <a:t>berperan</a:t>
            </a:r>
            <a:r>
              <a:rPr lang="en-US" altLang="en-US" sz="2400" dirty="0" smtClean="0"/>
              <a:t> </a:t>
            </a:r>
            <a:r>
              <a:rPr lang="en-US" altLang="en-US" sz="2400" dirty="0" err="1" smtClean="0"/>
              <a:t>dalam</a:t>
            </a:r>
            <a:r>
              <a:rPr lang="en-US" altLang="en-US" sz="2400" dirty="0" smtClean="0"/>
              <a:t> </a:t>
            </a:r>
            <a:r>
              <a:rPr lang="en-US" altLang="en-US" sz="2400" dirty="0" err="1" smtClean="0"/>
              <a:t>menciptakan</a:t>
            </a:r>
            <a:r>
              <a:rPr lang="en-US" altLang="en-US" sz="2400" dirty="0" smtClean="0"/>
              <a:t> </a:t>
            </a:r>
            <a:r>
              <a:rPr lang="en-US" altLang="en-US" sz="2400" dirty="0" err="1" smtClean="0"/>
              <a:t>lingkungan</a:t>
            </a:r>
            <a:r>
              <a:rPr lang="en-US" altLang="en-US" sz="2400" dirty="0" smtClean="0"/>
              <a:t> </a:t>
            </a:r>
            <a:r>
              <a:rPr lang="en-US" altLang="en-US" sz="2400" dirty="0" err="1" smtClean="0"/>
              <a:t>kerja</a:t>
            </a:r>
            <a:r>
              <a:rPr lang="en-US" altLang="en-US" sz="2400" dirty="0" smtClean="0"/>
              <a:t> yang </a:t>
            </a:r>
            <a:r>
              <a:rPr lang="en-US" altLang="en-US" sz="2400" dirty="0" err="1" smtClean="0"/>
              <a:t>lebih</a:t>
            </a:r>
            <a:r>
              <a:rPr lang="en-US" altLang="en-US" sz="2400" dirty="0" smtClean="0"/>
              <a:t> </a:t>
            </a:r>
            <a:r>
              <a:rPr lang="en-US" altLang="en-US" sz="2400" dirty="0" err="1" smtClean="0"/>
              <a:t>profesional</a:t>
            </a:r>
            <a:endParaRPr lang="en-US" altLang="en-US" sz="2400" dirty="0" smtClean="0"/>
          </a:p>
          <a:p>
            <a:pPr lvl="1" indent="-325438" eaLnBrk="1" hangingPunct="1">
              <a:lnSpc>
                <a:spcPct val="80000"/>
              </a:lnSpc>
              <a:buFont typeface="Wingdings" panose="05000000000000000000" pitchFamily="2" charset="2"/>
              <a:buChar char="ü"/>
            </a:pPr>
            <a:r>
              <a:rPr lang="en-US" altLang="en-US" sz="2400" dirty="0" err="1" smtClean="0"/>
              <a:t>Pengakuan</a:t>
            </a:r>
            <a:r>
              <a:rPr lang="en-US" altLang="en-US" sz="2400" dirty="0" smtClean="0"/>
              <a:t> </a:t>
            </a:r>
            <a:r>
              <a:rPr lang="en-US" altLang="en-US" sz="2400" dirty="0" err="1" smtClean="0"/>
              <a:t>resmi</a:t>
            </a:r>
            <a:r>
              <a:rPr lang="en-US" altLang="en-US" sz="2400" dirty="0" smtClean="0"/>
              <a:t> </a:t>
            </a:r>
            <a:r>
              <a:rPr lang="en-US" altLang="en-US" sz="2400" dirty="0" err="1" smtClean="0"/>
              <a:t>pemerintah</a:t>
            </a:r>
            <a:r>
              <a:rPr lang="en-US" altLang="en-US" sz="2400" dirty="0" smtClean="0"/>
              <a:t> </a:t>
            </a:r>
            <a:r>
              <a:rPr lang="en-US" altLang="en-US" sz="2400" dirty="0" err="1" smtClean="0"/>
              <a:t>tentang</a:t>
            </a:r>
            <a:r>
              <a:rPr lang="en-US" altLang="en-US" sz="2400" dirty="0" smtClean="0"/>
              <a:t> </a:t>
            </a:r>
            <a:r>
              <a:rPr lang="en-US" altLang="en-US" sz="2400" dirty="0" err="1" smtClean="0"/>
              <a:t>tingkat</a:t>
            </a:r>
            <a:r>
              <a:rPr lang="en-US" altLang="en-US" sz="2400" dirty="0" smtClean="0"/>
              <a:t> </a:t>
            </a:r>
            <a:r>
              <a:rPr lang="en-US" altLang="en-US" sz="2400" dirty="0" err="1" smtClean="0"/>
              <a:t>keahlian</a:t>
            </a:r>
            <a:r>
              <a:rPr lang="en-US" altLang="en-US" sz="2400" dirty="0" smtClean="0"/>
              <a:t> </a:t>
            </a:r>
            <a:r>
              <a:rPr lang="en-US" altLang="en-US" sz="2400" dirty="0" err="1" smtClean="0"/>
              <a:t>individu</a:t>
            </a:r>
            <a:r>
              <a:rPr lang="en-US" altLang="en-US" sz="2400" dirty="0" smtClean="0"/>
              <a:t> </a:t>
            </a:r>
            <a:r>
              <a:rPr lang="en-US" altLang="en-US" sz="2400" dirty="0" err="1" smtClean="0"/>
              <a:t>terhadap</a:t>
            </a:r>
            <a:r>
              <a:rPr lang="en-US" altLang="en-US" sz="2400" dirty="0" smtClean="0"/>
              <a:t> </a:t>
            </a:r>
            <a:r>
              <a:rPr lang="en-US" altLang="en-US" sz="2400" dirty="0" err="1" smtClean="0"/>
              <a:t>sebuah</a:t>
            </a:r>
            <a:r>
              <a:rPr lang="en-US" altLang="en-US" sz="2400" dirty="0" smtClean="0"/>
              <a:t> </a:t>
            </a:r>
            <a:r>
              <a:rPr lang="en-US" altLang="en-US" sz="2400" dirty="0" err="1" smtClean="0"/>
              <a:t>profesi</a:t>
            </a:r>
            <a:r>
              <a:rPr lang="en-US" altLang="en-US" sz="2400" dirty="0" smtClean="0"/>
              <a:t>.</a:t>
            </a:r>
          </a:p>
          <a:p>
            <a:pPr lvl="1" indent="-325438" eaLnBrk="1" hangingPunct="1">
              <a:lnSpc>
                <a:spcPct val="80000"/>
              </a:lnSpc>
              <a:buFont typeface="Wingdings" panose="05000000000000000000" pitchFamily="2" charset="2"/>
              <a:buChar char="ü"/>
            </a:pPr>
            <a:r>
              <a:rPr lang="en-US" altLang="en-US" sz="2400" dirty="0" err="1" smtClean="0"/>
              <a:t>Pengakuan</a:t>
            </a:r>
            <a:r>
              <a:rPr lang="en-US" altLang="en-US" sz="2400" dirty="0" smtClean="0"/>
              <a:t> </a:t>
            </a:r>
            <a:r>
              <a:rPr lang="en-US" altLang="en-US" sz="2400" dirty="0" err="1" smtClean="0"/>
              <a:t>dari</a:t>
            </a:r>
            <a:r>
              <a:rPr lang="en-US" altLang="en-US" sz="2400" dirty="0" smtClean="0"/>
              <a:t> </a:t>
            </a:r>
            <a:r>
              <a:rPr lang="en-US" altLang="en-US" sz="2400" dirty="0" err="1" smtClean="0"/>
              <a:t>organisasi</a:t>
            </a:r>
            <a:r>
              <a:rPr lang="en-US" altLang="en-US" sz="2400" dirty="0" smtClean="0"/>
              <a:t> </a:t>
            </a:r>
            <a:r>
              <a:rPr lang="en-US" altLang="en-US" sz="2400" dirty="0" err="1" smtClean="0"/>
              <a:t>profesi</a:t>
            </a:r>
            <a:r>
              <a:rPr lang="en-US" altLang="en-US" sz="2400" dirty="0" smtClean="0"/>
              <a:t> </a:t>
            </a:r>
            <a:r>
              <a:rPr lang="en-US" altLang="en-US" sz="2400" dirty="0" err="1" smtClean="0"/>
              <a:t>sejenis</a:t>
            </a:r>
            <a:r>
              <a:rPr lang="en-US" altLang="en-US" sz="2400" dirty="0" smtClean="0"/>
              <a:t> (benchmarking) </a:t>
            </a:r>
            <a:r>
              <a:rPr lang="en-US" altLang="en-US" sz="2400" dirty="0" err="1" smtClean="0"/>
              <a:t>baik</a:t>
            </a:r>
            <a:r>
              <a:rPr lang="en-US" altLang="en-US" sz="2400" dirty="0" smtClean="0"/>
              <a:t> </a:t>
            </a:r>
            <a:r>
              <a:rPr lang="en-US" altLang="en-US" sz="2400" dirty="0" err="1" smtClean="0"/>
              <a:t>pada</a:t>
            </a:r>
            <a:r>
              <a:rPr lang="en-US" altLang="en-US" sz="2400" dirty="0" smtClean="0"/>
              <a:t> </a:t>
            </a:r>
            <a:r>
              <a:rPr lang="en-US" altLang="en-US" sz="2400" dirty="0" err="1" smtClean="0"/>
              <a:t>tingkat</a:t>
            </a:r>
            <a:r>
              <a:rPr lang="en-US" altLang="en-US" sz="2400" dirty="0" smtClean="0"/>
              <a:t> regional </a:t>
            </a:r>
            <a:r>
              <a:rPr lang="en-US" altLang="en-US" sz="2400" dirty="0" err="1" smtClean="0"/>
              <a:t>maupun</a:t>
            </a:r>
            <a:r>
              <a:rPr lang="en-US" altLang="en-US" sz="2400" dirty="0" smtClean="0"/>
              <a:t> </a:t>
            </a:r>
            <a:r>
              <a:rPr lang="en-US" altLang="en-US" sz="2400" dirty="0" err="1" smtClean="0"/>
              <a:t>internasional</a:t>
            </a:r>
            <a:r>
              <a:rPr lang="en-US" altLang="en-US" sz="2400" dirty="0" smtClean="0"/>
              <a:t>.</a:t>
            </a:r>
          </a:p>
          <a:p>
            <a:pPr lvl="1" indent="-325438" eaLnBrk="1" hangingPunct="1">
              <a:lnSpc>
                <a:spcPct val="80000"/>
              </a:lnSpc>
              <a:buFont typeface="Wingdings" panose="05000000000000000000" pitchFamily="2" charset="2"/>
              <a:buChar char="ü"/>
            </a:pPr>
            <a:r>
              <a:rPr lang="en-US" altLang="en-US" sz="2400" dirty="0" err="1" smtClean="0"/>
              <a:t>Membuka</a:t>
            </a:r>
            <a:r>
              <a:rPr lang="en-US" altLang="en-US" sz="2400" dirty="0" smtClean="0"/>
              <a:t> </a:t>
            </a:r>
            <a:r>
              <a:rPr lang="en-US" altLang="en-US" sz="2400" dirty="0" err="1" smtClean="0"/>
              <a:t>akses</a:t>
            </a:r>
            <a:r>
              <a:rPr lang="en-US" altLang="en-US" sz="2400" dirty="0" smtClean="0"/>
              <a:t> </a:t>
            </a:r>
            <a:r>
              <a:rPr lang="en-US" altLang="en-US" sz="2400" dirty="0" err="1" smtClean="0"/>
              <a:t>lapangan</a:t>
            </a:r>
            <a:r>
              <a:rPr lang="en-US" altLang="en-US" sz="2400" dirty="0" smtClean="0"/>
              <a:t> </a:t>
            </a:r>
            <a:r>
              <a:rPr lang="en-US" altLang="en-US" sz="2400" dirty="0" err="1" smtClean="0"/>
              <a:t>pekerjaan</a:t>
            </a:r>
            <a:r>
              <a:rPr lang="en-US" altLang="en-US" sz="2400" dirty="0" smtClean="0"/>
              <a:t> </a:t>
            </a:r>
            <a:r>
              <a:rPr lang="en-US" altLang="en-US" sz="2400" dirty="0" err="1" smtClean="0"/>
              <a:t>secara</a:t>
            </a:r>
            <a:r>
              <a:rPr lang="en-US" altLang="en-US" sz="2400" dirty="0" smtClean="0"/>
              <a:t> </a:t>
            </a:r>
            <a:r>
              <a:rPr lang="en-US" altLang="en-US" sz="2400" dirty="0" err="1" smtClean="0"/>
              <a:t>nasional</a:t>
            </a:r>
            <a:r>
              <a:rPr lang="en-US" altLang="en-US" sz="2400" dirty="0" smtClean="0"/>
              <a:t>, regional </a:t>
            </a:r>
            <a:r>
              <a:rPr lang="en-US" altLang="en-US" sz="2400" dirty="0" err="1" smtClean="0"/>
              <a:t>amupun</a:t>
            </a:r>
            <a:r>
              <a:rPr lang="en-US" altLang="en-US" sz="2400" dirty="0" smtClean="0"/>
              <a:t> </a:t>
            </a:r>
            <a:r>
              <a:rPr lang="en-US" altLang="en-US" sz="2400" dirty="0" err="1" smtClean="0"/>
              <a:t>internasional</a:t>
            </a:r>
            <a:endParaRPr lang="en-US" altLang="en-US" sz="2400" dirty="0" smtClean="0"/>
          </a:p>
          <a:p>
            <a:pPr lvl="1" indent="-325438" eaLnBrk="1" hangingPunct="1">
              <a:lnSpc>
                <a:spcPct val="80000"/>
              </a:lnSpc>
              <a:buFont typeface="Wingdings" panose="05000000000000000000" pitchFamily="2" charset="2"/>
              <a:buChar char="ü"/>
            </a:pPr>
            <a:r>
              <a:rPr lang="en-US" altLang="en-US" sz="2400" dirty="0" err="1" smtClean="0"/>
              <a:t>Memperoleh</a:t>
            </a:r>
            <a:r>
              <a:rPr lang="en-US" altLang="en-US" sz="2400" dirty="0" smtClean="0"/>
              <a:t> </a:t>
            </a:r>
            <a:r>
              <a:rPr lang="en-US" altLang="en-US" sz="2400" dirty="0" err="1" smtClean="0"/>
              <a:t>peningkatan</a:t>
            </a:r>
            <a:r>
              <a:rPr lang="en-US" altLang="en-US" sz="2400" dirty="0" smtClean="0"/>
              <a:t> </a:t>
            </a:r>
            <a:r>
              <a:rPr lang="en-US" altLang="en-US" sz="2400" dirty="0" err="1" smtClean="0"/>
              <a:t>karier</a:t>
            </a:r>
            <a:r>
              <a:rPr lang="en-US" altLang="en-US" sz="2400" dirty="0" smtClean="0"/>
              <a:t> </a:t>
            </a:r>
            <a:r>
              <a:rPr lang="en-US" altLang="en-US" sz="2400" dirty="0" err="1" smtClean="0"/>
              <a:t>dan</a:t>
            </a:r>
            <a:r>
              <a:rPr lang="en-US" altLang="en-US" sz="2400" dirty="0" smtClean="0"/>
              <a:t> </a:t>
            </a:r>
            <a:r>
              <a:rPr lang="en-US" altLang="en-US" sz="2400" dirty="0" err="1" smtClean="0"/>
              <a:t>pendapatan</a:t>
            </a:r>
            <a:r>
              <a:rPr lang="en-US" altLang="en-US" sz="2400" dirty="0" smtClean="0"/>
              <a:t> </a:t>
            </a:r>
            <a:r>
              <a:rPr lang="en-US" altLang="en-US" sz="2400" dirty="0" err="1" smtClean="0"/>
              <a:t>sesuai</a:t>
            </a:r>
            <a:r>
              <a:rPr lang="en-US" altLang="en-US" sz="2400" dirty="0" smtClean="0"/>
              <a:t> </a:t>
            </a:r>
            <a:r>
              <a:rPr lang="en-US" altLang="en-US" sz="2400" dirty="0" err="1" smtClean="0"/>
              <a:t>perimbangan</a:t>
            </a:r>
            <a:r>
              <a:rPr lang="en-US" altLang="en-US" sz="2400" dirty="0" smtClean="0"/>
              <a:t> </a:t>
            </a:r>
            <a:r>
              <a:rPr lang="en-US" altLang="en-US" sz="2400" dirty="0" err="1" smtClean="0"/>
              <a:t>dengan</a:t>
            </a:r>
            <a:r>
              <a:rPr lang="en-US" altLang="en-US" sz="2400" dirty="0" smtClean="0"/>
              <a:t> </a:t>
            </a:r>
            <a:r>
              <a:rPr lang="en-US" altLang="en-US" sz="2400" dirty="0" err="1" smtClean="0"/>
              <a:t>pedoman</a:t>
            </a:r>
            <a:r>
              <a:rPr lang="en-US" altLang="en-US" sz="2400" dirty="0" smtClean="0"/>
              <a:t> </a:t>
            </a:r>
            <a:r>
              <a:rPr lang="en-US" altLang="en-US" sz="2400" dirty="0" err="1" smtClean="0"/>
              <a:t>skala</a:t>
            </a:r>
            <a:r>
              <a:rPr lang="en-US" altLang="en-US" sz="2400" dirty="0" smtClean="0"/>
              <a:t> yang </a:t>
            </a:r>
            <a:r>
              <a:rPr lang="en-US" altLang="en-US" sz="2400" dirty="0" err="1" smtClean="0"/>
              <a:t>diberlakukan</a:t>
            </a:r>
            <a:r>
              <a:rPr lang="en-US" altLang="en-US" sz="2400" dirty="0" smtClean="0"/>
              <a:t>.</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Profesional</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Dengan</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sertifikasi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760413" y="1052513"/>
            <a:ext cx="8229600" cy="639762"/>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Jenis-Jenis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Sertifikasi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64515" name="Rectangle 3"/>
          <p:cNvSpPr>
            <a:spLocks noGrp="1" noChangeArrowheads="1"/>
          </p:cNvSpPr>
          <p:nvPr>
            <p:ph idx="1"/>
          </p:nvPr>
        </p:nvSpPr>
        <p:spPr>
          <a:xfrm>
            <a:off x="755650" y="1484313"/>
            <a:ext cx="8229600" cy="5029200"/>
          </a:xfrm>
        </p:spPr>
        <p:txBody>
          <a:bodyPr/>
          <a:lstStyle/>
          <a:p>
            <a:pPr eaLnBrk="1" hangingPunct="1">
              <a:lnSpc>
                <a:spcPct val="80000"/>
              </a:lnSpc>
            </a:pPr>
            <a:endParaRPr lang="en-US" altLang="en-US" sz="2400" dirty="0" smtClean="0"/>
          </a:p>
          <a:p>
            <a:pPr marL="200025" lvl="1" indent="0" eaLnBrk="1" hangingPunct="1">
              <a:lnSpc>
                <a:spcPct val="80000"/>
              </a:lnSpc>
              <a:buFont typeface="Calibri" panose="020F0502020204030204" pitchFamily="34" charset="0"/>
              <a:buNone/>
            </a:pPr>
            <a:r>
              <a:rPr lang="en-US" altLang="en-US" sz="2400" dirty="0" smtClean="0"/>
              <a:t>1) </a:t>
            </a:r>
            <a:r>
              <a:rPr lang="en-US" altLang="en-US" sz="2400" dirty="0" err="1" smtClean="0"/>
              <a:t>Sertifikasi</a:t>
            </a:r>
            <a:r>
              <a:rPr lang="en-US" altLang="en-US" sz="2400" dirty="0" smtClean="0"/>
              <a:t> </a:t>
            </a:r>
            <a:r>
              <a:rPr lang="en-US" altLang="en-US" sz="2400" dirty="0" err="1" smtClean="0"/>
              <a:t>berorientasi</a:t>
            </a:r>
            <a:r>
              <a:rPr lang="en-US" altLang="en-US" sz="2400" dirty="0" smtClean="0"/>
              <a:t> </a:t>
            </a:r>
            <a:r>
              <a:rPr lang="en-US" altLang="en-US" sz="2400" dirty="0" err="1" smtClean="0"/>
              <a:t>produk</a:t>
            </a:r>
            <a:endParaRPr lang="en-US" altLang="en-US" sz="2400" dirty="0" smtClean="0"/>
          </a:p>
          <a:p>
            <a:pPr marL="800100" lvl="2" indent="-285750" eaLnBrk="1" hangingPunct="1">
              <a:lnSpc>
                <a:spcPct val="80000"/>
              </a:lnSpc>
              <a:buFont typeface="Wingdings" panose="05000000000000000000" pitchFamily="2" charset="2"/>
              <a:buChar char="ü"/>
            </a:pPr>
            <a:r>
              <a:rPr lang="en-US" altLang="en-US" sz="2400" dirty="0" err="1" smtClean="0"/>
              <a:t>Sertifikasi</a:t>
            </a:r>
            <a:r>
              <a:rPr lang="en-US" altLang="en-US" sz="2400" dirty="0" smtClean="0"/>
              <a:t> yang </a:t>
            </a:r>
            <a:r>
              <a:rPr lang="en-US" altLang="en-US" sz="2400" dirty="0" err="1" smtClean="0"/>
              <a:t>dikeluarkan</a:t>
            </a:r>
            <a:r>
              <a:rPr lang="en-US" altLang="en-US" sz="2400" dirty="0" smtClean="0"/>
              <a:t> </a:t>
            </a:r>
            <a:r>
              <a:rPr lang="en-US" altLang="en-US" sz="2400" dirty="0" err="1" smtClean="0"/>
              <a:t>berkaitan</a:t>
            </a:r>
            <a:r>
              <a:rPr lang="en-US" altLang="en-US" sz="2400" dirty="0" smtClean="0"/>
              <a:t> </a:t>
            </a:r>
            <a:r>
              <a:rPr lang="en-US" altLang="en-US" sz="2400" dirty="0" err="1" smtClean="0"/>
              <a:t>dengan</a:t>
            </a:r>
            <a:r>
              <a:rPr lang="en-US" altLang="en-US" sz="2400" dirty="0" smtClean="0"/>
              <a:t> </a:t>
            </a:r>
            <a:r>
              <a:rPr lang="en-US" altLang="en-US" sz="2400" dirty="0" err="1" smtClean="0"/>
              <a:t>produk</a:t>
            </a:r>
            <a:r>
              <a:rPr lang="en-US" altLang="en-US" sz="2400" dirty="0" smtClean="0"/>
              <a:t> </a:t>
            </a:r>
            <a:r>
              <a:rPr lang="en-US" altLang="en-US" sz="2400" dirty="0" err="1" smtClean="0"/>
              <a:t>perangkat</a:t>
            </a:r>
            <a:r>
              <a:rPr lang="en-US" altLang="en-US" sz="2400" dirty="0" smtClean="0"/>
              <a:t> </a:t>
            </a:r>
            <a:r>
              <a:rPr lang="en-US" altLang="en-US" sz="2400" dirty="0" err="1" smtClean="0"/>
              <a:t>lunak</a:t>
            </a:r>
            <a:r>
              <a:rPr lang="en-US" altLang="en-US" sz="2400" dirty="0" smtClean="0"/>
              <a:t> </a:t>
            </a:r>
            <a:r>
              <a:rPr lang="en-US" altLang="en-US" sz="2400" dirty="0" err="1" smtClean="0"/>
              <a:t>atau</a:t>
            </a:r>
            <a:r>
              <a:rPr lang="en-US" altLang="en-US" sz="2400" dirty="0" smtClean="0"/>
              <a:t> </a:t>
            </a:r>
            <a:r>
              <a:rPr lang="en-US" altLang="en-US" sz="2400" dirty="0" err="1" smtClean="0"/>
              <a:t>perangkat</a:t>
            </a:r>
            <a:r>
              <a:rPr lang="en-US" altLang="en-US" sz="2400" dirty="0" smtClean="0"/>
              <a:t> </a:t>
            </a:r>
            <a:r>
              <a:rPr lang="en-US" altLang="en-US" sz="2400" dirty="0" err="1" smtClean="0"/>
              <a:t>keras</a:t>
            </a:r>
            <a:r>
              <a:rPr lang="en-US" altLang="en-US" sz="2400" dirty="0" smtClean="0"/>
              <a:t> </a:t>
            </a:r>
            <a:r>
              <a:rPr lang="en-US" altLang="en-US" sz="2400" dirty="0" err="1" smtClean="0"/>
              <a:t>dari</a:t>
            </a:r>
            <a:r>
              <a:rPr lang="en-US" altLang="en-US" sz="2400" dirty="0" smtClean="0"/>
              <a:t> </a:t>
            </a:r>
            <a:r>
              <a:rPr lang="en-US" altLang="en-US" sz="2400" dirty="0" err="1" smtClean="0"/>
              <a:t>perusahaan</a:t>
            </a:r>
            <a:r>
              <a:rPr lang="en-US" altLang="en-US" sz="2400" dirty="0" smtClean="0"/>
              <a:t> </a:t>
            </a:r>
            <a:r>
              <a:rPr lang="en-US" altLang="en-US" sz="2400" dirty="0" err="1" smtClean="0"/>
              <a:t>tertentu</a:t>
            </a:r>
            <a:r>
              <a:rPr lang="en-US" altLang="en-US" sz="2400" dirty="0" smtClean="0"/>
              <a:t> </a:t>
            </a:r>
            <a:r>
              <a:rPr lang="en-US" altLang="en-US" sz="2400" dirty="0" err="1" smtClean="0"/>
              <a:t>seperti</a:t>
            </a:r>
            <a:r>
              <a:rPr lang="en-US" altLang="en-US" sz="2400" dirty="0" smtClean="0"/>
              <a:t> Microsoft, Oracle, Cisco, </a:t>
            </a:r>
            <a:r>
              <a:rPr lang="en-US" altLang="en-US" sz="2400" dirty="0" err="1" smtClean="0"/>
              <a:t>dll</a:t>
            </a:r>
            <a:r>
              <a:rPr lang="en-US" altLang="en-US" sz="2400" dirty="0" smtClean="0"/>
              <a:t>.</a:t>
            </a:r>
          </a:p>
          <a:p>
            <a:pPr marL="800100" lvl="2" indent="-285750" eaLnBrk="1" hangingPunct="1">
              <a:lnSpc>
                <a:spcPct val="80000"/>
              </a:lnSpc>
              <a:buFont typeface="Wingdings" panose="05000000000000000000" pitchFamily="2" charset="2"/>
              <a:buChar char="ü"/>
            </a:pPr>
            <a:r>
              <a:rPr lang="en-US" altLang="en-US" sz="2400" dirty="0" err="1" smtClean="0"/>
              <a:t>Biayanya</a:t>
            </a:r>
            <a:r>
              <a:rPr lang="en-US" altLang="en-US" sz="2400" dirty="0" smtClean="0"/>
              <a:t> </a:t>
            </a:r>
            <a:r>
              <a:rPr lang="en-US" altLang="en-US" sz="2400" dirty="0" err="1" smtClean="0"/>
              <a:t>cukup</a:t>
            </a:r>
            <a:r>
              <a:rPr lang="en-US" altLang="en-US" sz="2400" dirty="0" smtClean="0"/>
              <a:t> </a:t>
            </a:r>
            <a:r>
              <a:rPr lang="en-US" altLang="en-US" sz="2400" dirty="0" err="1" smtClean="0"/>
              <a:t>mahal</a:t>
            </a:r>
            <a:r>
              <a:rPr lang="en-US" altLang="en-US" sz="2400" dirty="0" smtClean="0"/>
              <a:t>.</a:t>
            </a:r>
          </a:p>
          <a:p>
            <a:pPr marL="800100" lvl="2" indent="-285750" eaLnBrk="1" hangingPunct="1">
              <a:lnSpc>
                <a:spcPct val="80000"/>
              </a:lnSpc>
              <a:buFont typeface="Wingdings" panose="05000000000000000000" pitchFamily="2" charset="2"/>
              <a:buChar char="ü"/>
            </a:pPr>
            <a:r>
              <a:rPr lang="en-US" altLang="en-US" sz="2400" dirty="0" err="1" smtClean="0"/>
              <a:t>Contoh</a:t>
            </a:r>
            <a:r>
              <a:rPr lang="en-US" altLang="en-US" sz="2400" dirty="0"/>
              <a:t>: </a:t>
            </a:r>
            <a:r>
              <a:rPr lang="en-US" altLang="en-US" sz="2400" dirty="0" err="1" smtClean="0"/>
              <a:t>Sertifikasi</a:t>
            </a:r>
            <a:r>
              <a:rPr lang="en-US" altLang="en-US" sz="2400" dirty="0" smtClean="0"/>
              <a:t> </a:t>
            </a:r>
            <a:r>
              <a:rPr lang="en-US" altLang="en-US" sz="2400" dirty="0" err="1"/>
              <a:t>microsoft</a:t>
            </a:r>
            <a:r>
              <a:rPr lang="en-US" altLang="en-US" sz="2400" dirty="0"/>
              <a:t> </a:t>
            </a:r>
          </a:p>
          <a:p>
            <a:pPr marL="514350" lvl="2" indent="0" eaLnBrk="1" hangingPunct="1">
              <a:lnSpc>
                <a:spcPct val="80000"/>
              </a:lnSpc>
              <a:buNone/>
            </a:pPr>
            <a:endParaRPr lang="en-US" altLang="en-US" sz="2400" dirty="0" smtClean="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760413" y="1052513"/>
            <a:ext cx="8229600" cy="639762"/>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Jenis-Jenis</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Sertifikasi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1267" name="Rectangle 3"/>
          <p:cNvSpPr>
            <a:spLocks noGrp="1" noChangeArrowheads="1"/>
          </p:cNvSpPr>
          <p:nvPr>
            <p:ph idx="1"/>
          </p:nvPr>
        </p:nvSpPr>
        <p:spPr>
          <a:xfrm>
            <a:off x="468313" y="1557338"/>
            <a:ext cx="8229600" cy="5029200"/>
          </a:xfrm>
        </p:spPr>
        <p:txBody>
          <a:bodyPr>
            <a:noAutofit/>
          </a:bodyPr>
          <a:lstStyle/>
          <a:p>
            <a:pPr eaLnBrk="1" hangingPunct="1">
              <a:lnSpc>
                <a:spcPct val="80000"/>
              </a:lnSpc>
            </a:pPr>
            <a:endParaRPr lang="en-US" altLang="en-US" sz="2400" dirty="0" smtClean="0"/>
          </a:p>
          <a:p>
            <a:pPr marL="742950" lvl="3" indent="-347663" eaLnBrk="1" hangingPunct="1">
              <a:lnSpc>
                <a:spcPct val="80000"/>
              </a:lnSpc>
              <a:buFont typeface="Calibri" panose="020F0502020204030204" pitchFamily="34" charset="0"/>
              <a:buNone/>
            </a:pPr>
            <a:r>
              <a:rPr lang="en-US" altLang="en-US" sz="2400" dirty="0" smtClean="0"/>
              <a:t>Label </a:t>
            </a:r>
            <a:r>
              <a:rPr lang="en-US" altLang="en-US" sz="2400" dirty="0" smtClean="0">
                <a:sym typeface="Wingdings" panose="05000000000000000000" pitchFamily="2" charset="2"/>
              </a:rPr>
              <a:t>MCP (Microsoft Certified Professional) </a:t>
            </a:r>
            <a:r>
              <a:rPr lang="en-US" altLang="en-US" sz="2400" dirty="0" err="1" smtClean="0">
                <a:sym typeface="Wingdings" panose="05000000000000000000" pitchFamily="2" charset="2"/>
              </a:rPr>
              <a:t>misalnya</a:t>
            </a:r>
            <a:r>
              <a:rPr lang="en-US" altLang="en-US" sz="2400" dirty="0" smtClean="0">
                <a:sym typeface="Wingdings" panose="05000000000000000000" pitchFamily="2" charset="2"/>
              </a:rPr>
              <a:t> : MCDBA (Microsoft Certified Database Administrators), MCT (Microsoft Certified Trainers)  </a:t>
            </a:r>
            <a:r>
              <a:rPr lang="en-US" altLang="en-US" sz="2400" dirty="0" err="1" smtClean="0">
                <a:sym typeface="Wingdings" panose="05000000000000000000" pitchFamily="2" charset="2"/>
              </a:rPr>
              <a:t>pelatihan</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perangkat</a:t>
            </a:r>
            <a:r>
              <a:rPr lang="en-US" altLang="en-US" sz="2400" dirty="0" smtClean="0">
                <a:sym typeface="Wingdings" panose="05000000000000000000" pitchFamily="2" charset="2"/>
              </a:rPr>
              <a:t> </a:t>
            </a:r>
            <a:r>
              <a:rPr lang="en-US" altLang="en-US" sz="2400" dirty="0" err="1" smtClean="0">
                <a:sym typeface="Wingdings" panose="05000000000000000000" pitchFamily="2" charset="2"/>
              </a:rPr>
              <a:t>lunak</a:t>
            </a:r>
            <a:r>
              <a:rPr lang="en-US" altLang="en-US" sz="2400" dirty="0" smtClean="0">
                <a:sym typeface="Wingdings" panose="05000000000000000000" pitchFamily="2" charset="2"/>
              </a:rPr>
              <a:t>.</a:t>
            </a:r>
          </a:p>
          <a:p>
            <a:pPr marL="742950" lvl="3" indent="-347663" eaLnBrk="1" hangingPunct="1">
              <a:lnSpc>
                <a:spcPct val="80000"/>
              </a:lnSpc>
              <a:buFont typeface="Calibri" panose="020F0502020204030204" pitchFamily="34" charset="0"/>
              <a:buNone/>
            </a:pPr>
            <a:endParaRPr lang="en-US" altLang="en-US" sz="2400" dirty="0" smtClean="0">
              <a:sym typeface="Wingdings" panose="05000000000000000000" pitchFamily="2" charset="2"/>
            </a:endParaRPr>
          </a:p>
          <a:p>
            <a:pPr marL="742950" lvl="3" indent="-347663" eaLnBrk="1" hangingPunct="1">
              <a:lnSpc>
                <a:spcPct val="80000"/>
              </a:lnSpc>
              <a:buFont typeface="Arial" panose="020B0604020202020204" pitchFamily="34" charset="0"/>
              <a:buChar char="•"/>
            </a:pPr>
            <a:r>
              <a:rPr lang="en-US" altLang="en-US" sz="2400" dirty="0" err="1" smtClean="0"/>
              <a:t>Sertifikasi</a:t>
            </a:r>
            <a:r>
              <a:rPr lang="en-US" altLang="en-US" sz="2400" dirty="0" smtClean="0"/>
              <a:t> Oracle </a:t>
            </a:r>
          </a:p>
          <a:p>
            <a:pPr marL="742950" lvl="3" indent="0" eaLnBrk="1" hangingPunct="1">
              <a:lnSpc>
                <a:spcPct val="80000"/>
              </a:lnSpc>
              <a:buFont typeface="Calibri" panose="020F0502020204030204" pitchFamily="34" charset="0"/>
              <a:buNone/>
            </a:pPr>
            <a:r>
              <a:rPr lang="en-US" altLang="en-US" sz="2400" dirty="0" smtClean="0"/>
              <a:t>OCP (Oracle </a:t>
            </a:r>
            <a:r>
              <a:rPr lang="en-US" altLang="en-US" sz="2400" dirty="0" err="1" smtClean="0"/>
              <a:t>Certifed</a:t>
            </a:r>
            <a:r>
              <a:rPr lang="en-US" altLang="en-US" sz="2400" dirty="0" smtClean="0"/>
              <a:t> Professional), </a:t>
            </a:r>
            <a:r>
              <a:rPr lang="en-US" altLang="en-US" sz="2400" dirty="0" err="1" smtClean="0"/>
              <a:t>misalnya</a:t>
            </a:r>
            <a:r>
              <a:rPr lang="en-US" altLang="en-US" sz="2400" dirty="0" smtClean="0"/>
              <a:t>: </a:t>
            </a:r>
            <a:r>
              <a:rPr lang="en-US" altLang="en-US" sz="2400" dirty="0" err="1" smtClean="0"/>
              <a:t>konsep-konsep</a:t>
            </a:r>
            <a:r>
              <a:rPr lang="en-US" altLang="en-US" sz="2400" dirty="0" smtClean="0"/>
              <a:t> </a:t>
            </a:r>
            <a:r>
              <a:rPr lang="en-US" altLang="en-US" sz="2400" dirty="0" err="1" smtClean="0"/>
              <a:t>dasar</a:t>
            </a:r>
            <a:r>
              <a:rPr lang="en-US" altLang="en-US" sz="2400" dirty="0" smtClean="0"/>
              <a:t> SQL.</a:t>
            </a:r>
          </a:p>
          <a:p>
            <a:pPr marL="742950" lvl="3" indent="-347663" eaLnBrk="1" hangingPunct="1">
              <a:lnSpc>
                <a:spcPct val="80000"/>
              </a:lnSpc>
              <a:buFont typeface="Calibri" panose="020F0502020204030204" pitchFamily="34" charset="0"/>
              <a:buNone/>
            </a:pPr>
            <a:endParaRPr lang="en-US" altLang="en-US" sz="2400" dirty="0" smtClean="0"/>
          </a:p>
          <a:p>
            <a:pPr marL="742950" lvl="3" indent="-347663" eaLnBrk="1" hangingPunct="1">
              <a:lnSpc>
                <a:spcPct val="80000"/>
              </a:lnSpc>
              <a:buFont typeface="Arial" panose="020B0604020202020204" pitchFamily="34" charset="0"/>
              <a:buChar char="•"/>
            </a:pPr>
            <a:r>
              <a:rPr lang="en-US" altLang="en-US" sz="2400" dirty="0" err="1" smtClean="0"/>
              <a:t>Sertifikasi</a:t>
            </a:r>
            <a:r>
              <a:rPr lang="en-US" altLang="en-US" sz="2400" dirty="0" smtClean="0"/>
              <a:t> CISCO</a:t>
            </a:r>
          </a:p>
          <a:p>
            <a:pPr marL="742950" lvl="3" indent="0" eaLnBrk="1" hangingPunct="1">
              <a:lnSpc>
                <a:spcPct val="80000"/>
              </a:lnSpc>
              <a:buFont typeface="Calibri" panose="020F0502020204030204" pitchFamily="34" charset="0"/>
              <a:buNone/>
            </a:pPr>
            <a:r>
              <a:rPr lang="en-US" altLang="en-US" sz="2400" dirty="0" smtClean="0"/>
              <a:t>CCNP (Cisco Certified Networking Professional), </a:t>
            </a:r>
            <a:r>
              <a:rPr lang="en-US" altLang="en-US" sz="2400" dirty="0" err="1" smtClean="0"/>
              <a:t>misal</a:t>
            </a:r>
            <a:r>
              <a:rPr lang="en-US" altLang="en-US" sz="2400" dirty="0" smtClean="0"/>
              <a:t> : </a:t>
            </a:r>
            <a:r>
              <a:rPr lang="en-US" altLang="en-US" sz="2400" dirty="0" err="1" smtClean="0"/>
              <a:t>konfigurasi</a:t>
            </a:r>
            <a:r>
              <a:rPr lang="en-US" altLang="en-US" sz="2400" dirty="0" smtClean="0"/>
              <a:t> switch </a:t>
            </a:r>
            <a:r>
              <a:rPr lang="en-US" altLang="en-US" sz="2400" dirty="0" err="1" smtClean="0"/>
              <a:t>dan</a:t>
            </a:r>
            <a:r>
              <a:rPr lang="en-US" altLang="en-US" sz="2400" dirty="0" smtClean="0"/>
              <a:t> </a:t>
            </a:r>
            <a:r>
              <a:rPr lang="en-US" altLang="en-US" sz="2400" dirty="0" err="1" smtClean="0"/>
              <a:t>router,ACL</a:t>
            </a:r>
            <a:r>
              <a:rPr lang="en-US" altLang="en-US" sz="2400" dirty="0" smtClean="0"/>
              <a:t>.</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755650" y="981075"/>
            <a:ext cx="8229600" cy="639763"/>
          </a:xfrm>
        </p:spPr>
        <p:txBody>
          <a:bodyPr/>
          <a:lstStyle/>
          <a:p>
            <a:pPr eaLnBrk="1" fontAlgn="auto" hangingPunct="1">
              <a:spcAft>
                <a:spcPts val="0"/>
              </a:spcAft>
              <a:defRPr/>
            </a:pPr>
            <a:r>
              <a:rPr lang="en-US" sz="4000" b="1" dirty="0" err="1">
                <a:solidFill>
                  <a:srgbClr val="002060"/>
                </a:solidFill>
                <a:latin typeface="Verdana" panose="020B0604030504040204" pitchFamily="34" charset="0"/>
                <a:ea typeface="Verdana" panose="020B0604030504040204" pitchFamily="34" charset="0"/>
                <a:cs typeface="Verdana" panose="020B0604030504040204" pitchFamily="34" charset="0"/>
              </a:rPr>
              <a:t>Jenis-Jenis</a:t>
            </a:r>
            <a:r>
              <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40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Sertifikasi</a:t>
            </a:r>
            <a:r>
              <a:rPr lang="en-US" sz="40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40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66563" name="Rectangle 3"/>
          <p:cNvSpPr>
            <a:spLocks noGrp="1" noChangeArrowheads="1"/>
          </p:cNvSpPr>
          <p:nvPr>
            <p:ph idx="1"/>
          </p:nvPr>
        </p:nvSpPr>
        <p:spPr>
          <a:xfrm>
            <a:off x="755650" y="1771650"/>
            <a:ext cx="8229600" cy="5029200"/>
          </a:xfrm>
        </p:spPr>
        <p:txBody>
          <a:bodyPr/>
          <a:lstStyle/>
          <a:p>
            <a:pPr marL="200025" lvl="1" indent="0" eaLnBrk="1" hangingPunct="1">
              <a:lnSpc>
                <a:spcPct val="80000"/>
              </a:lnSpc>
              <a:buFont typeface="Calibri" panose="020F0502020204030204" pitchFamily="34" charset="0"/>
              <a:buNone/>
            </a:pPr>
            <a:r>
              <a:rPr lang="en-US" altLang="en-US" sz="2400" smtClean="0"/>
              <a:t>2) Sertifikasi yang berorientasi profesi</a:t>
            </a:r>
          </a:p>
          <a:p>
            <a:pPr marL="958850" lvl="2" indent="-342900" eaLnBrk="1" hangingPunct="1">
              <a:lnSpc>
                <a:spcPct val="80000"/>
              </a:lnSpc>
              <a:buFont typeface="Wingdings" panose="05000000000000000000" pitchFamily="2" charset="2"/>
              <a:buChar char="ü"/>
            </a:pPr>
            <a:r>
              <a:rPr lang="en-US" altLang="en-US" sz="2400" smtClean="0"/>
              <a:t>Sertifikasi yang diuji kompetensinya sebagai seorang ahli dibidang TI.</a:t>
            </a:r>
          </a:p>
          <a:p>
            <a:pPr marL="958850" lvl="2" indent="-342900" eaLnBrk="1" hangingPunct="1">
              <a:lnSpc>
                <a:spcPct val="80000"/>
              </a:lnSpc>
              <a:buFont typeface="Wingdings" panose="05000000000000000000" pitchFamily="2" charset="2"/>
              <a:buChar char="ü"/>
            </a:pPr>
            <a:r>
              <a:rPr lang="en-US" altLang="en-US" sz="2400" smtClean="0"/>
              <a:t>Contohnya:</a:t>
            </a:r>
          </a:p>
          <a:p>
            <a:pPr marL="1301750" lvl="3" indent="-342900" eaLnBrk="1" hangingPunct="1">
              <a:lnSpc>
                <a:spcPct val="80000"/>
              </a:lnSpc>
              <a:buFont typeface="Arial" panose="020B0604020202020204" pitchFamily="34" charset="0"/>
              <a:buChar char="•"/>
            </a:pPr>
            <a:r>
              <a:rPr lang="en-US" altLang="en-US" sz="2400" smtClean="0"/>
              <a:t>CCP (Certified Computer Programmer) </a:t>
            </a:r>
            <a:r>
              <a:rPr lang="en-US" altLang="en-US" sz="2400" smtClean="0">
                <a:sym typeface="Wingdings" panose="05000000000000000000" pitchFamily="2" charset="2"/>
              </a:rPr>
              <a:t> merupakan sertifikasi untuk para profesional yang bekerja sebagai programmer.</a:t>
            </a:r>
          </a:p>
          <a:p>
            <a:pPr marL="1301750" lvl="3" indent="-342900" eaLnBrk="1" hangingPunct="1">
              <a:lnSpc>
                <a:spcPct val="80000"/>
              </a:lnSpc>
              <a:buFont typeface="Arial" panose="020B0604020202020204" pitchFamily="34" charset="0"/>
              <a:buChar char="•"/>
            </a:pPr>
            <a:r>
              <a:rPr lang="en-US" altLang="en-US" sz="2400" smtClean="0"/>
              <a:t>CSP (Certified Systems Professional) </a:t>
            </a:r>
            <a:r>
              <a:rPr lang="en-US" altLang="en-US" sz="2400" smtClean="0">
                <a:sym typeface="Wingdings" panose="05000000000000000000" pitchFamily="2" charset="2"/>
              </a:rPr>
              <a:t> merupakan sertifikasi para profesional yang bekerja dibidang analis desain dan pengembangan sistem berbasis komputer.</a:t>
            </a:r>
            <a:endParaRPr lang="en-US" altLang="en-US" sz="2400" smtClean="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67587"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67588"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589"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7088" y="4292600"/>
            <a:ext cx="9144000" cy="1162050"/>
          </a:xfrm>
        </p:spPr>
        <p:txBody>
          <a:bodyPr>
            <a:normAutofit fontScale="90000"/>
          </a:bodyPr>
          <a:lstStyle/>
          <a:p>
            <a:pPr eaLnBrk="1" fontAlgn="auto" hangingPunct="1">
              <a:spcAft>
                <a:spcPts val="0"/>
              </a:spcAft>
              <a:defRPr/>
            </a:pPr>
            <a:r>
              <a:rPr lang="en-US" sz="4000" b="1" dirty="0">
                <a:latin typeface="+mn-lt"/>
              </a:rPr>
              <a:t/>
            </a:r>
            <a:br>
              <a:rPr lang="en-US" sz="4000" b="1" dirty="0">
                <a:latin typeface="+mn-lt"/>
              </a:rPr>
            </a:br>
            <a:r>
              <a:rPr lang="en-US" sz="4000" b="1" dirty="0" smtClean="0">
                <a:latin typeface="+mn-lt"/>
              </a:rPr>
              <a:t>ORGANISASI </a:t>
            </a:r>
            <a:r>
              <a:rPr lang="en-US" sz="4000" b="1" dirty="0" err="1" smtClean="0">
                <a:latin typeface="+mn-lt"/>
              </a:rPr>
              <a:t>dan</a:t>
            </a:r>
            <a:r>
              <a:rPr lang="en-US" sz="4000" b="1" dirty="0" smtClean="0">
                <a:latin typeface="+mn-lt"/>
              </a:rPr>
              <a:t> KODE ETIK PROFESI</a:t>
            </a:r>
            <a:r>
              <a:rPr lang="en-US" sz="4000" b="1" dirty="0">
                <a:latin typeface="+mn-lt"/>
              </a:rPr>
              <a:t/>
            </a:r>
            <a:br>
              <a:rPr lang="en-US" sz="4000" b="1" dirty="0">
                <a:latin typeface="+mn-lt"/>
              </a:rPr>
            </a:br>
            <a:endParaRPr lang="en-US" sz="4000" b="1" dirty="0">
              <a:latin typeface="+mn-lt"/>
            </a:endParaRPr>
          </a:p>
        </p:txBody>
      </p:sp>
      <p:sp>
        <p:nvSpPr>
          <p:cNvPr id="3075" name="Rectangle 3"/>
          <p:cNvSpPr>
            <a:spLocks noGrp="1" noChangeArrowheads="1"/>
          </p:cNvSpPr>
          <p:nvPr>
            <p:ph type="subTitle" idx="1"/>
          </p:nvPr>
        </p:nvSpPr>
        <p:spPr>
          <a:xfrm>
            <a:off x="684213" y="3316288"/>
            <a:ext cx="6400800" cy="1752600"/>
          </a:xfrm>
        </p:spPr>
        <p:txBody>
          <a:bodyPr rtlCol="0"/>
          <a:lstStyle/>
          <a:p>
            <a:pPr eaLnBrk="1" fontAlgn="auto" hangingPunct="1">
              <a:defRPr/>
            </a:pPr>
            <a:r>
              <a:rPr lang="en-US" altLang="en-US" sz="80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Bab v</a:t>
            </a: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69635" name="Rectangle 3"/>
          <p:cNvSpPr>
            <a:spLocks noGrp="1" noChangeArrowheads="1"/>
          </p:cNvSpPr>
          <p:nvPr>
            <p:ph idx="1"/>
          </p:nvPr>
        </p:nvSpPr>
        <p:spPr>
          <a:xfrm>
            <a:off x="822325" y="1846263"/>
            <a:ext cx="8321675" cy="4022725"/>
          </a:xfrm>
        </p:spPr>
        <p:txBody>
          <a:bodyPr/>
          <a:lstStyle/>
          <a:p>
            <a:pPr eaLnBrk="1" hangingPunct="1"/>
            <a:r>
              <a:rPr lang="en-US" altLang="en-US" sz="2400" dirty="0" err="1" smtClean="0"/>
              <a:t>Tujuan</a:t>
            </a:r>
            <a:r>
              <a:rPr lang="en-US" altLang="en-US" sz="2400" dirty="0" smtClean="0"/>
              <a:t> </a:t>
            </a:r>
            <a:r>
              <a:rPr lang="en-US" altLang="en-US" sz="2400" dirty="0" err="1" smtClean="0"/>
              <a:t>profesi</a:t>
            </a:r>
            <a:r>
              <a:rPr lang="en-US" altLang="en-US" sz="2400" dirty="0" smtClean="0"/>
              <a:t> : </a:t>
            </a:r>
            <a:r>
              <a:rPr lang="en-US" altLang="en-US" sz="2400" dirty="0" err="1" smtClean="0"/>
              <a:t>memenuhi</a:t>
            </a:r>
            <a:r>
              <a:rPr lang="en-US" altLang="en-US" sz="2400" dirty="0" smtClean="0"/>
              <a:t> </a:t>
            </a:r>
            <a:r>
              <a:rPr lang="en-US" altLang="en-US" sz="2400" dirty="0" err="1" smtClean="0"/>
              <a:t>tanggung</a:t>
            </a:r>
            <a:r>
              <a:rPr lang="en-US" altLang="en-US" sz="2400" dirty="0" smtClean="0"/>
              <a:t> </a:t>
            </a:r>
            <a:r>
              <a:rPr lang="en-US" altLang="en-US" sz="2400" dirty="0" err="1" smtClean="0"/>
              <a:t>jawabnya</a:t>
            </a:r>
            <a:r>
              <a:rPr lang="en-US" altLang="en-US" sz="2400" dirty="0" smtClean="0"/>
              <a:t> </a:t>
            </a:r>
            <a:r>
              <a:rPr lang="en-US" altLang="en-US" sz="2400" dirty="0" err="1" smtClean="0"/>
              <a:t>dengan</a:t>
            </a:r>
            <a:r>
              <a:rPr lang="en-US" altLang="en-US" sz="2400" dirty="0" smtClean="0"/>
              <a:t> </a:t>
            </a:r>
            <a:r>
              <a:rPr lang="en-US" altLang="en-US" sz="2400" dirty="0" err="1" smtClean="0"/>
              <a:t>standar</a:t>
            </a:r>
            <a:r>
              <a:rPr lang="en-US" altLang="en-US" sz="2400" dirty="0" smtClean="0"/>
              <a:t> </a:t>
            </a:r>
            <a:r>
              <a:rPr lang="en-US" altLang="en-US" sz="2400" dirty="0" err="1" smtClean="0"/>
              <a:t>profesionalisme</a:t>
            </a:r>
            <a:r>
              <a:rPr lang="en-US" altLang="en-US" sz="2400" dirty="0" smtClean="0"/>
              <a:t> </a:t>
            </a:r>
            <a:r>
              <a:rPr lang="en-US" altLang="en-US" sz="2400" dirty="0" err="1" smtClean="0"/>
              <a:t>tinggi</a:t>
            </a:r>
            <a:r>
              <a:rPr lang="en-US" altLang="en-US" sz="2400" dirty="0" smtClean="0"/>
              <a:t> </a:t>
            </a:r>
            <a:r>
              <a:rPr lang="en-US" altLang="en-US" sz="2400" dirty="0" err="1" smtClean="0"/>
              <a:t>sesuai</a:t>
            </a:r>
            <a:r>
              <a:rPr lang="en-US" altLang="en-US" sz="2400" dirty="0" smtClean="0"/>
              <a:t> </a:t>
            </a:r>
            <a:r>
              <a:rPr lang="en-US" altLang="en-US" sz="2400" dirty="0" err="1" smtClean="0"/>
              <a:t>bidangnya</a:t>
            </a:r>
            <a:r>
              <a:rPr lang="en-US" altLang="en-US" sz="2400" dirty="0" smtClean="0"/>
              <a:t> </a:t>
            </a:r>
            <a:r>
              <a:rPr lang="en-US" altLang="en-US" sz="2400" dirty="0" err="1" smtClean="0"/>
              <a:t>untuk</a:t>
            </a:r>
            <a:r>
              <a:rPr lang="en-US" altLang="en-US" sz="2400" dirty="0" smtClean="0"/>
              <a:t> </a:t>
            </a:r>
            <a:r>
              <a:rPr lang="en-US" altLang="en-US" sz="2400" dirty="0" err="1" smtClean="0"/>
              <a:t>mencapai</a:t>
            </a:r>
            <a:r>
              <a:rPr lang="en-US" altLang="en-US" sz="2400" dirty="0" smtClean="0"/>
              <a:t> </a:t>
            </a:r>
            <a:r>
              <a:rPr lang="en-US" altLang="en-US" sz="2400" dirty="0" err="1" smtClean="0"/>
              <a:t>tingkat</a:t>
            </a:r>
            <a:r>
              <a:rPr lang="en-US" altLang="en-US" sz="2400" dirty="0" smtClean="0"/>
              <a:t> </a:t>
            </a:r>
            <a:r>
              <a:rPr lang="en-US" altLang="en-US" sz="2400" dirty="0" err="1" smtClean="0"/>
              <a:t>kinerja</a:t>
            </a:r>
            <a:r>
              <a:rPr lang="en-US" altLang="en-US" sz="2400" dirty="0" smtClean="0"/>
              <a:t> yang </a:t>
            </a:r>
            <a:r>
              <a:rPr lang="en-US" altLang="en-US" sz="2400" dirty="0" err="1" smtClean="0"/>
              <a:t>tinggi</a:t>
            </a:r>
            <a:r>
              <a:rPr lang="en-US" altLang="en-US" sz="2400" dirty="0" smtClean="0"/>
              <a:t>.</a:t>
            </a:r>
          </a:p>
          <a:p>
            <a:pPr eaLnBrk="1" hangingPunct="1"/>
            <a:r>
              <a:rPr lang="en-US" altLang="en-US" sz="2400" dirty="0" err="1" smtClean="0"/>
              <a:t>Untuk</a:t>
            </a:r>
            <a:r>
              <a:rPr lang="en-US" altLang="en-US" sz="2400" dirty="0" smtClean="0"/>
              <a:t> </a:t>
            </a:r>
            <a:r>
              <a:rPr lang="en-US" altLang="en-US" sz="2400" dirty="0" err="1" smtClean="0"/>
              <a:t>mencapai</a:t>
            </a:r>
            <a:r>
              <a:rPr lang="en-US" altLang="en-US" sz="2400" dirty="0" smtClean="0"/>
              <a:t> </a:t>
            </a:r>
            <a:r>
              <a:rPr lang="en-US" altLang="en-US" sz="2400" dirty="0" err="1" smtClean="0"/>
              <a:t>tujuan</a:t>
            </a:r>
            <a:r>
              <a:rPr lang="en-US" altLang="en-US" sz="2400" dirty="0" smtClean="0"/>
              <a:t> </a:t>
            </a:r>
            <a:r>
              <a:rPr lang="en-US" altLang="en-US" sz="2400" dirty="0" err="1" smtClean="0"/>
              <a:t>tersebut</a:t>
            </a:r>
            <a:r>
              <a:rPr lang="en-US" altLang="en-US" sz="2400" dirty="0" smtClean="0"/>
              <a:t>, </a:t>
            </a:r>
            <a:r>
              <a:rPr lang="en-US" altLang="en-US" sz="2400" dirty="0" err="1" smtClean="0"/>
              <a:t>terdapat</a:t>
            </a:r>
            <a:r>
              <a:rPr lang="en-US" altLang="en-US" sz="2400" dirty="0" smtClean="0"/>
              <a:t> 4 </a:t>
            </a:r>
            <a:r>
              <a:rPr lang="en-US" altLang="en-US" sz="2400" dirty="0" err="1" smtClean="0"/>
              <a:t>kebutuhan</a:t>
            </a:r>
            <a:r>
              <a:rPr lang="en-US" altLang="en-US" sz="2400" dirty="0" smtClean="0"/>
              <a:t> </a:t>
            </a:r>
            <a:r>
              <a:rPr lang="en-US" altLang="en-US" sz="2400" dirty="0" err="1" smtClean="0"/>
              <a:t>dasar</a:t>
            </a:r>
            <a:r>
              <a:rPr lang="en-US" altLang="en-US" sz="2400" dirty="0" smtClean="0"/>
              <a:t> yang </a:t>
            </a:r>
            <a:r>
              <a:rPr lang="en-US" altLang="en-US" sz="2400" dirty="0" err="1" smtClean="0"/>
              <a:t>harus</a:t>
            </a:r>
            <a:r>
              <a:rPr lang="en-US" altLang="en-US" sz="2400" dirty="0" smtClean="0"/>
              <a:t> </a:t>
            </a:r>
            <a:r>
              <a:rPr lang="en-US" altLang="en-US" sz="2400" dirty="0" err="1" smtClean="0"/>
              <a:t>dipenuhi</a:t>
            </a:r>
            <a:r>
              <a:rPr lang="en-US" altLang="en-US" sz="2400" dirty="0" smtClean="0"/>
              <a:t> </a:t>
            </a:r>
            <a:r>
              <a:rPr lang="en-US" altLang="en-US" sz="2400" dirty="0" err="1" smtClean="0"/>
              <a:t>oleh</a:t>
            </a:r>
            <a:r>
              <a:rPr lang="en-US" altLang="en-US" sz="2400" dirty="0" smtClean="0"/>
              <a:t> </a:t>
            </a:r>
            <a:r>
              <a:rPr lang="en-US" altLang="en-US" sz="2400" dirty="0" err="1" smtClean="0"/>
              <a:t>sebuah</a:t>
            </a:r>
            <a:r>
              <a:rPr lang="en-US" altLang="en-US" sz="2400" dirty="0" smtClean="0"/>
              <a:t> </a:t>
            </a:r>
            <a:r>
              <a:rPr lang="en-US" altLang="en-US" sz="2400" dirty="0" err="1" smtClean="0"/>
              <a:t>profesi</a:t>
            </a:r>
            <a:r>
              <a:rPr lang="en-US" altLang="en-US" sz="2400" dirty="0" smtClean="0"/>
              <a:t>, </a:t>
            </a:r>
            <a:r>
              <a:rPr lang="en-US" altLang="en-US" sz="2400" dirty="0" err="1" smtClean="0"/>
              <a:t>yaitu</a:t>
            </a:r>
            <a:r>
              <a:rPr lang="en-US" altLang="en-US" sz="2400" dirty="0" smtClean="0"/>
              <a:t> :</a:t>
            </a:r>
          </a:p>
          <a:p>
            <a:pPr lvl="1" indent="-325438" eaLnBrk="1" hangingPunct="1">
              <a:buFont typeface="Wingdings" panose="05000000000000000000" pitchFamily="2" charset="2"/>
              <a:buChar char="ü"/>
            </a:pPr>
            <a:r>
              <a:rPr lang="en-US" altLang="en-US" sz="2400" dirty="0" err="1" smtClean="0"/>
              <a:t>Kredibilitas</a:t>
            </a:r>
            <a:endParaRPr lang="en-US" altLang="en-US" sz="2400" dirty="0" smtClean="0"/>
          </a:p>
          <a:p>
            <a:pPr lvl="1" indent="-325438" eaLnBrk="1" hangingPunct="1">
              <a:buFont typeface="Wingdings" panose="05000000000000000000" pitchFamily="2" charset="2"/>
              <a:buChar char="ü"/>
            </a:pPr>
            <a:r>
              <a:rPr lang="en-US" altLang="en-US" sz="2400" dirty="0" err="1" smtClean="0"/>
              <a:t>Profesionalisme</a:t>
            </a:r>
            <a:endParaRPr lang="en-US" altLang="en-US" sz="2400" dirty="0" smtClean="0"/>
          </a:p>
          <a:p>
            <a:pPr lvl="1" indent="-325438" eaLnBrk="1" hangingPunct="1">
              <a:buFont typeface="Wingdings" panose="05000000000000000000" pitchFamily="2" charset="2"/>
              <a:buChar char="ü"/>
            </a:pPr>
            <a:r>
              <a:rPr lang="en-US" altLang="en-US" sz="2400" dirty="0" err="1" smtClean="0"/>
              <a:t>Kualitas</a:t>
            </a:r>
            <a:r>
              <a:rPr lang="en-US" altLang="en-US" sz="2400" dirty="0" smtClean="0"/>
              <a:t> </a:t>
            </a:r>
            <a:r>
              <a:rPr lang="en-US" altLang="en-US" sz="2400" dirty="0" err="1" smtClean="0"/>
              <a:t>Jasa</a:t>
            </a:r>
            <a:endParaRPr lang="en-US" altLang="en-US" sz="2400" dirty="0" smtClean="0"/>
          </a:p>
          <a:p>
            <a:pPr lvl="1" indent="-325438" eaLnBrk="1" hangingPunct="1">
              <a:buFont typeface="Wingdings" panose="05000000000000000000" pitchFamily="2" charset="2"/>
              <a:buChar char="ü"/>
            </a:pPr>
            <a:r>
              <a:rPr lang="en-US" altLang="en-US" sz="2400" dirty="0" err="1" smtClean="0"/>
              <a:t>Kepercayaan</a:t>
            </a:r>
            <a:endParaRPr lang="en-US" altLang="en-US" sz="2400" dirty="0" smtClean="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Etika</a:t>
            </a:r>
            <a:r>
              <a:rPr lang="en-US" sz="3600" b="1" dirty="0" smtClean="0">
                <a:solidFill>
                  <a:srgbClr val="002060"/>
                </a:solidFill>
                <a:latin typeface="Verdana" pitchFamily="34" charset="0"/>
              </a:rPr>
              <a:t> &amp; Moral</a:t>
            </a:r>
          </a:p>
        </p:txBody>
      </p:sp>
      <p:sp>
        <p:nvSpPr>
          <p:cNvPr id="15363" name="Rectangle 3"/>
          <p:cNvSpPr>
            <a:spLocks noGrp="1" noChangeArrowheads="1"/>
          </p:cNvSpPr>
          <p:nvPr>
            <p:ph idx="1"/>
          </p:nvPr>
        </p:nvSpPr>
        <p:spPr>
          <a:xfrm>
            <a:off x="971550" y="1736725"/>
            <a:ext cx="7543800" cy="4024313"/>
          </a:xfrm>
        </p:spPr>
        <p:txBody>
          <a:bodyPr/>
          <a:lstStyle/>
          <a:p>
            <a:pPr marL="285750" indent="-285750" eaLnBrk="1" hangingPunct="1">
              <a:buFont typeface="Wingdings" panose="05000000000000000000" pitchFamily="2" charset="2"/>
              <a:buChar char="ü"/>
            </a:pPr>
            <a:r>
              <a:rPr lang="en-US" altLang="en-US" sz="2400" smtClean="0"/>
              <a:t>Secara etimologi, etika dapat disamakan dengan Moral. Moral berasal dari bahasa latin </a:t>
            </a:r>
            <a:r>
              <a:rPr lang="en-US" altLang="en-US" sz="2400" i="1" smtClean="0"/>
              <a:t>“mos”</a:t>
            </a:r>
            <a:r>
              <a:rPr lang="en-US" altLang="en-US" sz="2400" smtClean="0"/>
              <a:t> yang berarti adat kebiasaan.</a:t>
            </a:r>
          </a:p>
          <a:p>
            <a:pPr marL="285750" indent="-285750" eaLnBrk="1" hangingPunct="1">
              <a:buFont typeface="Wingdings" panose="05000000000000000000" pitchFamily="2" charset="2"/>
              <a:buChar char="ü"/>
            </a:pPr>
            <a:r>
              <a:rPr lang="en-US" altLang="en-US" sz="2400" smtClean="0"/>
              <a:t>Moral lebih kepada rasa dan karsa manusia dalam melakukan segala hal di kehidupannya. </a:t>
            </a:r>
          </a:p>
          <a:p>
            <a:pPr marL="285750" indent="-285750" eaLnBrk="1" hangingPunct="1">
              <a:buFont typeface="Wingdings" panose="05000000000000000000" pitchFamily="2" charset="2"/>
              <a:buChar char="ü"/>
            </a:pPr>
            <a:r>
              <a:rPr lang="en-US" altLang="en-US" sz="2400" smtClean="0"/>
              <a:t>Jadi Moral lebih kepada dorongan untuk mentaati etika.</a:t>
            </a: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3"/>
          <p:cNvSpPr>
            <a:spLocks noGrp="1" noChangeArrowheads="1"/>
          </p:cNvSpPr>
          <p:nvPr>
            <p:ph idx="1"/>
          </p:nvPr>
        </p:nvSpPr>
        <p:spPr>
          <a:xfrm>
            <a:off x="755650" y="1844675"/>
            <a:ext cx="7848600" cy="6096000"/>
          </a:xfrm>
        </p:spPr>
        <p:txBody>
          <a:bodyPr/>
          <a:lstStyle/>
          <a:p>
            <a:pPr marL="400050" indent="-400050" eaLnBrk="1" hangingPunct="1">
              <a:buFont typeface="Wingdings" panose="05000000000000000000" pitchFamily="2" charset="2"/>
              <a:buChar char="ü"/>
            </a:pPr>
            <a:r>
              <a:rPr lang="en-US" altLang="en-US" sz="2400" smtClean="0"/>
              <a:t>Organisasi profesi adalah suatu organisasi yang mengatur dan melakukan standarisasi kualitas, menetapkan prinsip-prinsip profesionalisme dan menciptakan kepercayaan atas hasil kerja profesi di masyarakat.</a:t>
            </a:r>
          </a:p>
          <a:p>
            <a:pPr marL="400050" indent="-400050" eaLnBrk="1" hangingPunct="1">
              <a:buFont typeface="Wingdings" panose="05000000000000000000" pitchFamily="2" charset="2"/>
              <a:buChar char="ü"/>
            </a:pPr>
            <a:r>
              <a:rPr lang="en-US" altLang="en-US" sz="2400" smtClean="0"/>
              <a:t>Merupakan bagian dari perkembangan sebuah profesi dalam proses profesional untuk mengembangkan profesi ke arah status profesional yang diakui oleh pemerintah dan masyarakat sebagai pengguna jasa profesi tersebut.</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Proses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Profesional</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71683" name="Rectangle 3"/>
          <p:cNvSpPr>
            <a:spLocks noGrp="1" noChangeArrowheads="1"/>
          </p:cNvSpPr>
          <p:nvPr>
            <p:ph idx="1"/>
          </p:nvPr>
        </p:nvSpPr>
        <p:spPr>
          <a:xfrm>
            <a:off x="882650" y="1747838"/>
            <a:ext cx="8229600" cy="5715000"/>
          </a:xfrm>
        </p:spPr>
        <p:txBody>
          <a:bodyPr/>
          <a:lstStyle/>
          <a:p>
            <a:pPr eaLnBrk="1" hangingPunct="1"/>
            <a:r>
              <a:rPr lang="en-US" altLang="en-US" sz="2400" smtClean="0"/>
              <a:t>Proses profesional adalah proses evolusi yang menggunakan pendekatan organisasi dan sistematis untuk mengembangkan profesi ke arah status profesi.</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Proses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Profesional</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6147" name="Rectangle 3"/>
          <p:cNvSpPr>
            <a:spLocks noGrp="1" noChangeArrowheads="1"/>
          </p:cNvSpPr>
          <p:nvPr>
            <p:ph idx="1"/>
          </p:nvPr>
        </p:nvSpPr>
        <p:spPr>
          <a:xfrm>
            <a:off x="844550" y="1736725"/>
            <a:ext cx="7975600" cy="5715000"/>
          </a:xfrm>
        </p:spPr>
        <p:txBody>
          <a:bodyPr rtlCol="0">
            <a:noAutofit/>
          </a:bodyPr>
          <a:lstStyle/>
          <a:p>
            <a:pPr marL="91440" indent="-91440" eaLnBrk="1" fontAlgn="auto" hangingPunct="1">
              <a:defRPr/>
            </a:pPr>
            <a:r>
              <a:rPr lang="en-US" altLang="en-US" sz="2400" dirty="0" smtClean="0">
                <a:solidFill>
                  <a:schemeClr val="tx1">
                    <a:lumMod val="75000"/>
                    <a:lumOff val="25000"/>
                  </a:schemeClr>
                </a:solidFill>
              </a:rPr>
              <a:t>3 </a:t>
            </a:r>
            <a:r>
              <a:rPr lang="en-US" altLang="en-US" sz="2400" dirty="0" err="1" smtClean="0">
                <a:solidFill>
                  <a:schemeClr val="tx1">
                    <a:lumMod val="75000"/>
                    <a:lumOff val="25000"/>
                  </a:schemeClr>
                </a:solidFill>
              </a:rPr>
              <a:t>langkah</a:t>
            </a:r>
            <a:r>
              <a:rPr lang="en-US" altLang="en-US" sz="2400" dirty="0" smtClean="0">
                <a:solidFill>
                  <a:schemeClr val="tx1">
                    <a:lumMod val="75000"/>
                    <a:lumOff val="25000"/>
                  </a:schemeClr>
                </a:solidFill>
              </a:rPr>
              <a:t> proses </a:t>
            </a:r>
            <a:r>
              <a:rPr lang="en-US" altLang="en-US" sz="2400" dirty="0" err="1" smtClean="0">
                <a:solidFill>
                  <a:schemeClr val="tx1">
                    <a:lumMod val="75000"/>
                    <a:lumOff val="25000"/>
                  </a:schemeClr>
                </a:solidFill>
              </a:rPr>
              <a:t>profesional</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yaitu</a:t>
            </a:r>
            <a:r>
              <a:rPr lang="en-US" altLang="en-US" sz="2400" dirty="0" smtClean="0">
                <a:solidFill>
                  <a:schemeClr val="tx1">
                    <a:lumMod val="75000"/>
                    <a:lumOff val="25000"/>
                  </a:schemeClr>
                </a:solidFill>
              </a:rPr>
              <a:t>:</a:t>
            </a:r>
          </a:p>
          <a:p>
            <a:pPr marL="91440" indent="-91440" eaLnBrk="1" fontAlgn="auto" hangingPunct="1">
              <a:defRPr/>
            </a:pPr>
            <a:r>
              <a:rPr lang="en-US" altLang="en-US" sz="2400" dirty="0" smtClean="0">
                <a:solidFill>
                  <a:schemeClr val="tx1">
                    <a:lumMod val="75000"/>
                    <a:lumOff val="25000"/>
                  </a:schemeClr>
                </a:solidFill>
              </a:rPr>
              <a:t>1) </a:t>
            </a:r>
            <a:r>
              <a:rPr lang="en-US" altLang="en-US" sz="2400" dirty="0" err="1" smtClean="0">
                <a:solidFill>
                  <a:schemeClr val="tx1">
                    <a:lumMod val="75000"/>
                    <a:lumOff val="25000"/>
                  </a:schemeClr>
                </a:solidFill>
              </a:rPr>
              <a:t>Munculnya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asosiasi</a:t>
            </a:r>
            <a:r>
              <a:rPr lang="en-US" altLang="en-US" sz="2400" dirty="0" smtClean="0">
                <a:solidFill>
                  <a:schemeClr val="tx1">
                    <a:lumMod val="75000"/>
                    <a:lumOff val="25000"/>
                  </a:schemeClr>
                </a:solidFill>
              </a:rPr>
              <a:t> informal</a:t>
            </a:r>
          </a:p>
          <a:p>
            <a:pPr marL="384048" lvl="2" indent="0" eaLnBrk="1" fontAlgn="auto" hangingPunct="1">
              <a:buFont typeface="Calibri" panose="020F0502020204030204" pitchFamily="34" charset="0"/>
              <a:buNone/>
              <a:defRPr/>
            </a:pPr>
            <a:r>
              <a:rPr lang="en-US" altLang="en-US" sz="2400" dirty="0" err="1" smtClean="0">
                <a:solidFill>
                  <a:schemeClr val="tx1">
                    <a:lumMod val="75000"/>
                    <a:lumOff val="25000"/>
                  </a:schemeClr>
                </a:solidFill>
              </a:rPr>
              <a:t>Asosiasi</a:t>
            </a:r>
            <a:r>
              <a:rPr lang="en-US" altLang="en-US" sz="2400" dirty="0" smtClean="0">
                <a:solidFill>
                  <a:schemeClr val="tx1">
                    <a:lumMod val="75000"/>
                    <a:lumOff val="25000"/>
                  </a:schemeClr>
                </a:solidFill>
              </a:rPr>
              <a:t> informal </a:t>
            </a:r>
            <a:r>
              <a:rPr lang="en-US" altLang="en-US" sz="2400" dirty="0" err="1" smtClean="0">
                <a:solidFill>
                  <a:schemeClr val="tx1">
                    <a:lumMod val="75000"/>
                    <a:lumOff val="25000"/>
                  </a:schemeClr>
                </a:solidFill>
              </a:rPr>
              <a:t>merupakan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tempat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berkumpulnya</a:t>
            </a:r>
            <a:r>
              <a:rPr lang="en-US" altLang="en-US" sz="2400" dirty="0" smtClean="0">
                <a:solidFill>
                  <a:schemeClr val="tx1">
                    <a:lumMod val="75000"/>
                    <a:lumOff val="25000"/>
                  </a:schemeClr>
                </a:solidFill>
              </a:rPr>
              <a:t> orang-orang yang </a:t>
            </a:r>
            <a:r>
              <a:rPr lang="en-US" altLang="en-US" sz="2400" dirty="0" err="1" smtClean="0">
                <a:solidFill>
                  <a:schemeClr val="tx1">
                    <a:lumMod val="75000"/>
                    <a:lumOff val="25000"/>
                  </a:schemeClr>
                </a:solidFill>
              </a:rPr>
              <a:t>memiliki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minat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sama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terhadap</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suatu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atau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pekerjaan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tertentu</a:t>
            </a:r>
            <a:r>
              <a:rPr lang="en-US" altLang="en-US" sz="2400" dirty="0" smtClean="0">
                <a:solidFill>
                  <a:schemeClr val="tx1">
                    <a:lumMod val="75000"/>
                    <a:lumOff val="25000"/>
                  </a:schemeClr>
                </a:solidFill>
              </a:rPr>
              <a:t>.</a:t>
            </a:r>
          </a:p>
          <a:p>
            <a:pPr marL="384048" lvl="2" indent="0" eaLnBrk="1" fontAlgn="auto" hangingPunct="1">
              <a:buFont typeface="Calibri" panose="020F0502020204030204" pitchFamily="34" charset="0"/>
              <a:buNone/>
              <a:defRPr/>
            </a:pPr>
            <a:endParaRPr lang="en-US" altLang="en-US" sz="2400" dirty="0" smtClean="0">
              <a:solidFill>
                <a:schemeClr val="tx1">
                  <a:lumMod val="75000"/>
                  <a:lumOff val="25000"/>
                </a:schemeClr>
              </a:solidFill>
            </a:endParaRPr>
          </a:p>
          <a:p>
            <a:pPr marL="114300" lvl="2" indent="0" eaLnBrk="1" fontAlgn="auto" hangingPunct="1">
              <a:buFont typeface="Calibri" panose="020F0502020204030204" pitchFamily="34" charset="0"/>
              <a:buNone/>
              <a:defRPr/>
            </a:pPr>
            <a:r>
              <a:rPr lang="en-US" altLang="en-US" sz="2400" dirty="0" smtClean="0">
                <a:solidFill>
                  <a:schemeClr val="tx1">
                    <a:lumMod val="75000"/>
                    <a:lumOff val="25000"/>
                  </a:schemeClr>
                </a:solidFill>
              </a:rPr>
              <a:t>2) </a:t>
            </a:r>
            <a:r>
              <a:rPr lang="en-US" altLang="en-US" sz="2400" dirty="0" err="1" smtClean="0">
                <a:solidFill>
                  <a:schemeClr val="tx1">
                    <a:lumMod val="75000"/>
                    <a:lumOff val="25000"/>
                  </a:schemeClr>
                </a:solidFill>
              </a:rPr>
              <a:t>Identifikasi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adopsi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terhadap</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ilmu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pengetahuan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tertentu</a:t>
            </a:r>
            <a:endParaRPr lang="en-US" altLang="en-US" sz="2400" dirty="0" smtClean="0">
              <a:solidFill>
                <a:schemeClr val="tx1">
                  <a:lumMod val="75000"/>
                  <a:lumOff val="25000"/>
                </a:schemeClr>
              </a:solidFill>
            </a:endParaRPr>
          </a:p>
          <a:p>
            <a:pPr marL="384048" lvl="2" indent="0" eaLnBrk="1" fontAlgn="auto" hangingPunct="1">
              <a:buFont typeface="Calibri" panose="020F0502020204030204" pitchFamily="34" charset="0"/>
              <a:buNone/>
              <a:defRPr/>
            </a:pPr>
            <a:r>
              <a:rPr lang="en-US" altLang="en-US" sz="2400" dirty="0" err="1" smtClean="0">
                <a:solidFill>
                  <a:schemeClr val="tx1">
                    <a:lumMod val="75000"/>
                    <a:lumOff val="25000"/>
                  </a:schemeClr>
                </a:solidFill>
              </a:rPr>
              <a:t>Oleh</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karena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memiliki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kepentingan</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sama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maka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komunitas</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tersebut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mengadopsi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ilmu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pengetahuan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tertentu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dibidangnya</a:t>
            </a:r>
            <a:r>
              <a:rPr lang="en-US" altLang="en-US" sz="2400" dirty="0" smtClean="0">
                <a:solidFill>
                  <a:schemeClr val="tx1">
                    <a:lumMod val="75000"/>
                    <a:lumOff val="25000"/>
                  </a:schemeClr>
                </a:solidFill>
              </a:rPr>
              <a:t>.</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fontAlgn="auto" hangingPunct="1">
              <a:spcAft>
                <a:spcPts val="0"/>
              </a:spcAft>
              <a:defRPr/>
            </a:pP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Proses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Profesional</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73731" name="Rectangle 3"/>
          <p:cNvSpPr>
            <a:spLocks noGrp="1" noChangeArrowheads="1"/>
          </p:cNvSpPr>
          <p:nvPr>
            <p:ph idx="1"/>
          </p:nvPr>
        </p:nvSpPr>
        <p:spPr>
          <a:xfrm>
            <a:off x="844550" y="1736725"/>
            <a:ext cx="7521575" cy="5715000"/>
          </a:xfrm>
        </p:spPr>
        <p:txBody>
          <a:bodyPr/>
          <a:lstStyle/>
          <a:p>
            <a:pPr marL="514350" lvl="1" indent="-314325" eaLnBrk="1" hangingPunct="1">
              <a:buFont typeface="Calibri" panose="020F0502020204030204" pitchFamily="34" charset="0"/>
              <a:buNone/>
            </a:pPr>
            <a:r>
              <a:rPr lang="en-US" altLang="en-US" sz="2400" smtClean="0"/>
              <a:t>3) Para praktisi akan terorganisasi secara formal pada suatu lembaga</a:t>
            </a:r>
          </a:p>
          <a:p>
            <a:pPr marL="514350" lvl="2" indent="0" eaLnBrk="1" hangingPunct="1">
              <a:buFont typeface="Calibri" panose="020F0502020204030204" pitchFamily="34" charset="0"/>
              <a:buNone/>
            </a:pPr>
            <a:r>
              <a:rPr lang="en-US" altLang="en-US" sz="2400" smtClean="0"/>
              <a:t>Seiring dengan berkembang lingkup profesi yang dijalaninya maupun perkembangan  ilmu dan teknologi maka dirasa perlu untuk memformalkan komunitas tersebut menjadi suatu organisasi resmi yang diakui oleh pemerintah dan masyarakat.</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822325" y="287338"/>
            <a:ext cx="7997825" cy="1449387"/>
          </a:xfrm>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Organisasi-Organisasi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74755" name="Rectangle 3"/>
          <p:cNvSpPr>
            <a:spLocks noGrp="1" noChangeArrowheads="1"/>
          </p:cNvSpPr>
          <p:nvPr>
            <p:ph idx="1"/>
          </p:nvPr>
        </p:nvSpPr>
        <p:spPr/>
        <p:txBody>
          <a:bodyPr/>
          <a:lstStyle/>
          <a:p>
            <a:pPr eaLnBrk="1" hangingPunct="1">
              <a:lnSpc>
                <a:spcPct val="80000"/>
              </a:lnSpc>
            </a:pPr>
            <a:r>
              <a:rPr lang="en-US" altLang="en-US" sz="2400" smtClean="0"/>
              <a:t>IDI (Ikatan Dokter Indonesia)</a:t>
            </a:r>
          </a:p>
          <a:p>
            <a:pPr marL="114300" lvl="1" indent="0" eaLnBrk="1" hangingPunct="1">
              <a:lnSpc>
                <a:spcPct val="80000"/>
              </a:lnSpc>
              <a:buFont typeface="Calibri" panose="020F0502020204030204" pitchFamily="34" charset="0"/>
              <a:buNone/>
            </a:pPr>
            <a:r>
              <a:rPr lang="en-US" altLang="en-US" sz="2400" smtClean="0"/>
              <a:t>Organisasi profesi yang mengatur standar profesionalisme dan aturan etika bagi profesi dokter di indonesia.</a:t>
            </a:r>
          </a:p>
          <a:p>
            <a:pPr marL="114300" lvl="1" indent="0" eaLnBrk="1" hangingPunct="1">
              <a:lnSpc>
                <a:spcPct val="80000"/>
              </a:lnSpc>
              <a:buFont typeface="Calibri" panose="020F0502020204030204" pitchFamily="34" charset="0"/>
              <a:buNone/>
            </a:pPr>
            <a:endParaRPr lang="en-US" altLang="en-US" sz="2400" smtClean="0"/>
          </a:p>
          <a:p>
            <a:pPr eaLnBrk="1" hangingPunct="1">
              <a:lnSpc>
                <a:spcPct val="80000"/>
              </a:lnSpc>
            </a:pPr>
            <a:r>
              <a:rPr lang="en-US" altLang="en-US" sz="2400" smtClean="0"/>
              <a:t>IAI (Ikatan Akuntan Indonesia)</a:t>
            </a:r>
          </a:p>
          <a:p>
            <a:pPr marL="114300" lvl="1" indent="0" eaLnBrk="1" hangingPunct="1">
              <a:lnSpc>
                <a:spcPct val="80000"/>
              </a:lnSpc>
              <a:buFont typeface="Calibri" panose="020F0502020204030204" pitchFamily="34" charset="0"/>
              <a:buNone/>
            </a:pPr>
            <a:r>
              <a:rPr lang="en-US" altLang="en-US" sz="2400" smtClean="0"/>
              <a:t>Organisasi profesi yang mengatur standar profesionalisme dan aturan etika bagi profesi akuntan di indonesia.</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822325" y="287338"/>
            <a:ext cx="8321675" cy="1449387"/>
          </a:xfrm>
        </p:spPr>
        <p:txBody>
          <a:bodyPr/>
          <a:lstStyle/>
          <a:p>
            <a:pPr eaLnBrk="1" fontAlgn="auto" hangingPunct="1">
              <a:spcAft>
                <a:spcPts val="0"/>
              </a:spcAft>
              <a:defRPr/>
            </a:pPr>
            <a:r>
              <a:rPr lang="en-US" sz="34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Organisasi-Organisasi</a:t>
            </a:r>
            <a:r>
              <a:rPr lang="en-US" sz="34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4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4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4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75779" name="Rectangle 3"/>
          <p:cNvSpPr>
            <a:spLocks noGrp="1" noChangeArrowheads="1"/>
          </p:cNvSpPr>
          <p:nvPr>
            <p:ph idx="1"/>
          </p:nvPr>
        </p:nvSpPr>
        <p:spPr/>
        <p:txBody>
          <a:bodyPr/>
          <a:lstStyle/>
          <a:p>
            <a:pPr eaLnBrk="1" hangingPunct="1">
              <a:lnSpc>
                <a:spcPct val="80000"/>
              </a:lnSpc>
            </a:pPr>
            <a:r>
              <a:rPr lang="en-US" altLang="en-US" sz="2400" smtClean="0"/>
              <a:t>PII (Persatuan Insinyur Indonesia)</a:t>
            </a:r>
          </a:p>
          <a:p>
            <a:pPr marL="114300" lvl="1" indent="0" eaLnBrk="1" hangingPunct="1">
              <a:lnSpc>
                <a:spcPct val="80000"/>
              </a:lnSpc>
              <a:buFont typeface="Calibri" panose="020F0502020204030204" pitchFamily="34" charset="0"/>
              <a:buNone/>
            </a:pPr>
            <a:r>
              <a:rPr lang="en-US" altLang="en-US" sz="2400" smtClean="0"/>
              <a:t>Organisasi profesi insinyur Indonesia yang terdiri dari anggota-anggota yang memiliki latar belakang pendidikan dibidang teknik seperti teknik mesin, teknik elektro, teknik kimia dsb.</a:t>
            </a:r>
          </a:p>
          <a:p>
            <a:pPr marL="114300" lvl="1" indent="0" eaLnBrk="1" hangingPunct="1">
              <a:lnSpc>
                <a:spcPct val="80000"/>
              </a:lnSpc>
              <a:buFont typeface="Calibri" panose="020F0502020204030204" pitchFamily="34" charset="0"/>
              <a:buNone/>
            </a:pPr>
            <a:endParaRPr lang="en-US" altLang="en-US" sz="2400" smtClean="0"/>
          </a:p>
          <a:p>
            <a:pPr eaLnBrk="1" hangingPunct="1">
              <a:lnSpc>
                <a:spcPct val="80000"/>
              </a:lnSpc>
            </a:pPr>
            <a:r>
              <a:rPr lang="en-US" altLang="en-US" sz="2400" smtClean="0"/>
              <a:t>ISFI (Ikatan Sarjana Farmasi Indonesia)</a:t>
            </a:r>
          </a:p>
          <a:p>
            <a:pPr marL="114300" lvl="1" indent="0" eaLnBrk="1" hangingPunct="1">
              <a:lnSpc>
                <a:spcPct val="80000"/>
              </a:lnSpc>
              <a:buFont typeface="Calibri" panose="020F0502020204030204" pitchFamily="34" charset="0"/>
              <a:buNone/>
            </a:pPr>
            <a:r>
              <a:rPr lang="en-US" altLang="en-US" sz="2400" smtClean="0"/>
              <a:t>Organisasi profesi yang mengatur standar profesionalisme dan aturan etika sarjana farmasi atau apoteker diindonesia.</a:t>
            </a:r>
          </a:p>
          <a:p>
            <a:pPr marL="114300" lvl="1" indent="0" eaLnBrk="1" hangingPunct="1">
              <a:lnSpc>
                <a:spcPct val="80000"/>
              </a:lnSpc>
              <a:buFont typeface="Calibri" panose="020F0502020204030204" pitchFamily="34" charset="0"/>
              <a:buNone/>
            </a:pPr>
            <a:endParaRPr lang="en-US" altLang="en-US" sz="2400" smtClean="0"/>
          </a:p>
          <a:p>
            <a:pPr eaLnBrk="1" hangingPunct="1">
              <a:lnSpc>
                <a:spcPct val="80000"/>
              </a:lnSpc>
            </a:pPr>
            <a:r>
              <a:rPr lang="en-US" altLang="en-US" sz="2400" smtClean="0"/>
              <a:t>dll</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Fungsi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Pokok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55299" name="Rectangle 3"/>
          <p:cNvSpPr>
            <a:spLocks noGrp="1" noChangeArrowheads="1"/>
          </p:cNvSpPr>
          <p:nvPr>
            <p:ph idx="1"/>
          </p:nvPr>
        </p:nvSpPr>
        <p:spPr>
          <a:xfrm>
            <a:off x="895350" y="1736725"/>
            <a:ext cx="8229600" cy="5638800"/>
          </a:xfrm>
        </p:spPr>
        <p:txBody>
          <a:bodyPr rtlCol="0">
            <a:normAutofit/>
          </a:bodyPr>
          <a:lstStyle/>
          <a:p>
            <a:pPr marL="0" indent="0" eaLnBrk="1" fontAlgn="auto" hangingPunct="1">
              <a:spcAft>
                <a:spcPts val="0"/>
              </a:spcAft>
              <a:buClr>
                <a:schemeClr val="tx1">
                  <a:shade val="95000"/>
                </a:schemeClr>
              </a:buClr>
              <a:buFont typeface="Calibri" panose="020F0502020204030204" pitchFamily="34" charset="0"/>
              <a:buNone/>
              <a:defRPr/>
            </a:pPr>
            <a:r>
              <a:rPr lang="en-US" sz="2400" dirty="0">
                <a:solidFill>
                  <a:schemeClr val="tx1">
                    <a:lumMod val="75000"/>
                    <a:lumOff val="25000"/>
                  </a:schemeClr>
                </a:solidFill>
              </a:rPr>
              <a:t>4 </a:t>
            </a:r>
            <a:r>
              <a:rPr lang="en-US" sz="2400" dirty="0" err="1">
                <a:solidFill>
                  <a:schemeClr val="tx1">
                    <a:lumMod val="75000"/>
                    <a:lumOff val="25000"/>
                  </a:schemeClr>
                </a:solidFill>
              </a:rPr>
              <a:t>fungsi</a:t>
            </a:r>
            <a:r>
              <a:rPr lang="en-US" sz="2400" dirty="0">
                <a:solidFill>
                  <a:schemeClr val="tx1">
                    <a:lumMod val="75000"/>
                    <a:lumOff val="25000"/>
                  </a:schemeClr>
                </a:solidFill>
              </a:rPr>
              <a:t> </a:t>
            </a:r>
            <a:r>
              <a:rPr lang="en-US" sz="2400" dirty="0" err="1">
                <a:solidFill>
                  <a:schemeClr val="tx1">
                    <a:lumMod val="75000"/>
                    <a:lumOff val="25000"/>
                  </a:schemeClr>
                </a:solidFill>
              </a:rPr>
              <a:t>pokok</a:t>
            </a:r>
            <a:r>
              <a:rPr lang="en-US" sz="2400" dirty="0">
                <a:solidFill>
                  <a:schemeClr val="tx1">
                    <a:lumMod val="75000"/>
                    <a:lumOff val="25000"/>
                  </a:schemeClr>
                </a:solidFill>
              </a:rPr>
              <a:t> </a:t>
            </a:r>
            <a:r>
              <a:rPr lang="en-US" sz="2400" dirty="0" err="1">
                <a:solidFill>
                  <a:schemeClr val="tx1">
                    <a:lumMod val="75000"/>
                    <a:lumOff val="25000"/>
                  </a:schemeClr>
                </a:solidFill>
              </a:rPr>
              <a:t>dalam</a:t>
            </a:r>
            <a:r>
              <a:rPr lang="en-US" sz="2400" dirty="0">
                <a:solidFill>
                  <a:schemeClr val="tx1">
                    <a:lumMod val="75000"/>
                    <a:lumOff val="25000"/>
                  </a:schemeClr>
                </a:solidFill>
              </a:rPr>
              <a:t> </a:t>
            </a:r>
            <a:r>
              <a:rPr lang="en-US" sz="2400" dirty="0" err="1">
                <a:solidFill>
                  <a:schemeClr val="tx1">
                    <a:lumMod val="75000"/>
                    <a:lumOff val="25000"/>
                  </a:schemeClr>
                </a:solidFill>
              </a:rPr>
              <a:t>peningkatan</a:t>
            </a:r>
            <a:r>
              <a:rPr lang="en-US" sz="2400" dirty="0">
                <a:solidFill>
                  <a:schemeClr val="tx1">
                    <a:lumMod val="75000"/>
                    <a:lumOff val="25000"/>
                  </a:schemeClr>
                </a:solidFill>
              </a:rPr>
              <a:t> </a:t>
            </a:r>
            <a:r>
              <a:rPr lang="en-US" sz="2400" dirty="0" err="1">
                <a:solidFill>
                  <a:schemeClr val="tx1">
                    <a:lumMod val="75000"/>
                    <a:lumOff val="25000"/>
                  </a:schemeClr>
                </a:solidFill>
              </a:rPr>
              <a:t>profesionalisme</a:t>
            </a:r>
            <a:r>
              <a:rPr lang="en-US" sz="2400" dirty="0">
                <a:solidFill>
                  <a:schemeClr val="tx1">
                    <a:lumMod val="75000"/>
                    <a:lumOff val="25000"/>
                  </a:schemeClr>
                </a:solidFill>
              </a:rPr>
              <a:t> </a:t>
            </a:r>
            <a:r>
              <a:rPr lang="en-US" sz="2400" dirty="0" err="1">
                <a:solidFill>
                  <a:schemeClr val="tx1">
                    <a:lumMod val="75000"/>
                    <a:lumOff val="25000"/>
                  </a:schemeClr>
                </a:solidFill>
              </a:rPr>
              <a:t>yaitu</a:t>
            </a:r>
            <a:r>
              <a:rPr lang="en-US" sz="2400" dirty="0" smtClean="0">
                <a:solidFill>
                  <a:schemeClr val="tx1">
                    <a:lumMod val="75000"/>
                    <a:lumOff val="25000"/>
                  </a:schemeClr>
                </a:solidFill>
              </a:rPr>
              <a:t>:</a:t>
            </a:r>
          </a:p>
          <a:p>
            <a:pPr marL="0" indent="0" eaLnBrk="1" fontAlgn="auto" hangingPunct="1">
              <a:spcAft>
                <a:spcPts val="0"/>
              </a:spcAft>
              <a:buClr>
                <a:schemeClr val="tx1">
                  <a:shade val="95000"/>
                </a:schemeClr>
              </a:buClr>
              <a:buFont typeface="Calibri" panose="020F0502020204030204" pitchFamily="34" charset="0"/>
              <a:buNone/>
              <a:defRPr/>
            </a:pPr>
            <a:endParaRPr lang="en-US" sz="2400" dirty="0">
              <a:solidFill>
                <a:schemeClr val="tx1">
                  <a:lumMod val="75000"/>
                  <a:lumOff val="25000"/>
                </a:schemeClr>
              </a:solidFill>
            </a:endParaRPr>
          </a:p>
          <a:p>
            <a:pPr marL="0" lvl="1" indent="0" eaLnBrk="1" fontAlgn="auto" hangingPunct="1">
              <a:spcAft>
                <a:spcPts val="0"/>
              </a:spcAft>
              <a:buFont typeface="Calibri" panose="020F0502020204030204" pitchFamily="34" charset="0"/>
              <a:buNone/>
              <a:defRPr/>
            </a:pPr>
            <a:r>
              <a:rPr lang="en-US" sz="2400" dirty="0" smtClean="0">
                <a:solidFill>
                  <a:schemeClr val="tx1">
                    <a:lumMod val="75000"/>
                    <a:lumOff val="25000"/>
                  </a:schemeClr>
                </a:solidFill>
              </a:rPr>
              <a:t>1) </a:t>
            </a:r>
            <a:r>
              <a:rPr lang="en-US" sz="2400" dirty="0" err="1" smtClean="0">
                <a:solidFill>
                  <a:schemeClr val="tx1">
                    <a:lumMod val="75000"/>
                    <a:lumOff val="25000"/>
                  </a:schemeClr>
                </a:solidFill>
              </a:rPr>
              <a:t>Mengatur</a:t>
            </a:r>
            <a:r>
              <a:rPr lang="en-US" sz="2400" dirty="0" smtClean="0">
                <a:solidFill>
                  <a:schemeClr val="tx1">
                    <a:lumMod val="75000"/>
                    <a:lumOff val="25000"/>
                  </a:schemeClr>
                </a:solidFill>
              </a:rPr>
              <a:t> </a:t>
            </a:r>
            <a:r>
              <a:rPr lang="en-US" sz="2400" dirty="0" err="1">
                <a:solidFill>
                  <a:schemeClr val="tx1">
                    <a:lumMod val="75000"/>
                    <a:lumOff val="25000"/>
                  </a:schemeClr>
                </a:solidFill>
              </a:rPr>
              <a:t>keanggotaan</a:t>
            </a:r>
            <a:r>
              <a:rPr lang="en-US" sz="2400" dirty="0">
                <a:solidFill>
                  <a:schemeClr val="tx1">
                    <a:lumMod val="75000"/>
                    <a:lumOff val="25000"/>
                  </a:schemeClr>
                </a:solidFill>
              </a:rPr>
              <a:t> </a:t>
            </a:r>
            <a:r>
              <a:rPr lang="en-US" sz="2400" dirty="0" err="1">
                <a:solidFill>
                  <a:schemeClr val="tx1">
                    <a:lumMod val="75000"/>
                    <a:lumOff val="25000"/>
                  </a:schemeClr>
                </a:solidFill>
              </a:rPr>
              <a:t>organisasi</a:t>
            </a:r>
            <a:endParaRPr lang="en-US" sz="2400" dirty="0">
              <a:solidFill>
                <a:schemeClr val="tx1">
                  <a:lumMod val="75000"/>
                  <a:lumOff val="25000"/>
                </a:schemeClr>
              </a:solidFill>
            </a:endParaRPr>
          </a:p>
          <a:p>
            <a:pPr marL="285750" lvl="2" indent="0" eaLnBrk="1" fontAlgn="auto" hangingPunct="1">
              <a:spcAft>
                <a:spcPts val="0"/>
              </a:spcAft>
              <a:buFont typeface="Calibri" panose="020F0502020204030204" pitchFamily="34" charset="0"/>
              <a:buNone/>
              <a:defRPr/>
            </a:pPr>
            <a:r>
              <a:rPr lang="en-US" sz="2400" dirty="0" err="1">
                <a:solidFill>
                  <a:schemeClr val="tx1">
                    <a:lumMod val="75000"/>
                    <a:lumOff val="25000"/>
                  </a:schemeClr>
                </a:solidFill>
              </a:rPr>
              <a:t>Organisasi</a:t>
            </a:r>
            <a:r>
              <a:rPr lang="en-US" sz="2400" dirty="0">
                <a:solidFill>
                  <a:schemeClr val="tx1">
                    <a:lumMod val="75000"/>
                    <a:lumOff val="25000"/>
                  </a:schemeClr>
                </a:solidFill>
              </a:rPr>
              <a:t> </a:t>
            </a:r>
            <a:r>
              <a:rPr lang="en-US" sz="2400" dirty="0" err="1">
                <a:solidFill>
                  <a:schemeClr val="tx1">
                    <a:lumMod val="75000"/>
                    <a:lumOff val="25000"/>
                  </a:schemeClr>
                </a:solidFill>
              </a:rPr>
              <a:t>profesi</a:t>
            </a:r>
            <a:r>
              <a:rPr lang="en-US" sz="2400" dirty="0">
                <a:solidFill>
                  <a:schemeClr val="tx1">
                    <a:lumMod val="75000"/>
                    <a:lumOff val="25000"/>
                  </a:schemeClr>
                </a:solidFill>
              </a:rPr>
              <a:t> </a:t>
            </a:r>
            <a:r>
              <a:rPr lang="en-US" sz="2400" dirty="0" err="1">
                <a:solidFill>
                  <a:schemeClr val="tx1">
                    <a:lumMod val="75000"/>
                    <a:lumOff val="25000"/>
                  </a:schemeClr>
                </a:solidFill>
              </a:rPr>
              <a:t>menentukan</a:t>
            </a:r>
            <a:r>
              <a:rPr lang="en-US" sz="2400" dirty="0">
                <a:solidFill>
                  <a:schemeClr val="tx1">
                    <a:lumMod val="75000"/>
                    <a:lumOff val="25000"/>
                  </a:schemeClr>
                </a:solidFill>
              </a:rPr>
              <a:t> </a:t>
            </a:r>
            <a:r>
              <a:rPr lang="en-US" sz="2400" dirty="0" err="1">
                <a:solidFill>
                  <a:schemeClr val="tx1">
                    <a:lumMod val="75000"/>
                    <a:lumOff val="25000"/>
                  </a:schemeClr>
                </a:solidFill>
              </a:rPr>
              <a:t>kebijakan</a:t>
            </a:r>
            <a:r>
              <a:rPr lang="en-US" sz="2400" dirty="0">
                <a:solidFill>
                  <a:schemeClr val="tx1">
                    <a:lumMod val="75000"/>
                    <a:lumOff val="25000"/>
                  </a:schemeClr>
                </a:solidFill>
              </a:rPr>
              <a:t> </a:t>
            </a:r>
            <a:r>
              <a:rPr lang="en-US" sz="2400" dirty="0" err="1">
                <a:solidFill>
                  <a:schemeClr val="tx1">
                    <a:lumMod val="75000"/>
                    <a:lumOff val="25000"/>
                  </a:schemeClr>
                </a:solidFill>
              </a:rPr>
              <a:t>tentang</a:t>
            </a:r>
            <a:r>
              <a:rPr lang="en-US" sz="2400" dirty="0">
                <a:solidFill>
                  <a:schemeClr val="tx1">
                    <a:lumMod val="75000"/>
                    <a:lumOff val="25000"/>
                  </a:schemeClr>
                </a:solidFill>
              </a:rPr>
              <a:t> </a:t>
            </a:r>
            <a:r>
              <a:rPr lang="en-US" sz="2400" dirty="0" err="1">
                <a:solidFill>
                  <a:schemeClr val="tx1">
                    <a:lumMod val="75000"/>
                    <a:lumOff val="25000"/>
                  </a:schemeClr>
                </a:solidFill>
              </a:rPr>
              <a:t>keanggotaan</a:t>
            </a:r>
            <a:r>
              <a:rPr lang="en-US" sz="2400" dirty="0">
                <a:solidFill>
                  <a:schemeClr val="tx1">
                    <a:lumMod val="75000"/>
                    <a:lumOff val="25000"/>
                  </a:schemeClr>
                </a:solidFill>
              </a:rPr>
              <a:t>, </a:t>
            </a:r>
            <a:r>
              <a:rPr lang="en-US" sz="2400" dirty="0" err="1">
                <a:solidFill>
                  <a:schemeClr val="tx1">
                    <a:lumMod val="75000"/>
                    <a:lumOff val="25000"/>
                  </a:schemeClr>
                </a:solidFill>
              </a:rPr>
              <a:t>struktur</a:t>
            </a:r>
            <a:r>
              <a:rPr lang="en-US" sz="2400" dirty="0">
                <a:solidFill>
                  <a:schemeClr val="tx1">
                    <a:lumMod val="75000"/>
                    <a:lumOff val="25000"/>
                  </a:schemeClr>
                </a:solidFill>
              </a:rPr>
              <a:t> </a:t>
            </a:r>
            <a:r>
              <a:rPr lang="en-US" sz="2400" dirty="0" err="1">
                <a:solidFill>
                  <a:schemeClr val="tx1">
                    <a:lumMod val="75000"/>
                    <a:lumOff val="25000"/>
                  </a:schemeClr>
                </a:solidFill>
              </a:rPr>
              <a:t>organisasi</a:t>
            </a:r>
            <a:r>
              <a:rPr lang="en-US" sz="2400" dirty="0">
                <a:solidFill>
                  <a:schemeClr val="tx1">
                    <a:lumMod val="75000"/>
                    <a:lumOff val="25000"/>
                  </a:schemeClr>
                </a:solidFill>
              </a:rPr>
              <a:t> </a:t>
            </a:r>
            <a:r>
              <a:rPr lang="en-US" sz="2400" dirty="0" err="1">
                <a:solidFill>
                  <a:schemeClr val="tx1">
                    <a:lumMod val="75000"/>
                    <a:lumOff val="25000"/>
                  </a:schemeClr>
                </a:solidFill>
              </a:rPr>
              <a:t>serta</a:t>
            </a:r>
            <a:r>
              <a:rPr lang="en-US" sz="2400" dirty="0">
                <a:solidFill>
                  <a:schemeClr val="tx1">
                    <a:lumMod val="75000"/>
                    <a:lumOff val="25000"/>
                  </a:schemeClr>
                </a:solidFill>
              </a:rPr>
              <a:t> </a:t>
            </a:r>
            <a:r>
              <a:rPr lang="en-US" sz="2400" dirty="0" err="1">
                <a:solidFill>
                  <a:schemeClr val="tx1">
                    <a:lumMod val="75000"/>
                    <a:lumOff val="25000"/>
                  </a:schemeClr>
                </a:solidFill>
              </a:rPr>
              <a:t>syarat-syarat</a:t>
            </a:r>
            <a:r>
              <a:rPr lang="en-US" sz="2400" dirty="0">
                <a:solidFill>
                  <a:schemeClr val="tx1">
                    <a:lumMod val="75000"/>
                    <a:lumOff val="25000"/>
                  </a:schemeClr>
                </a:solidFill>
              </a:rPr>
              <a:t> </a:t>
            </a:r>
            <a:r>
              <a:rPr lang="en-US" sz="2400" dirty="0" err="1">
                <a:solidFill>
                  <a:schemeClr val="tx1">
                    <a:lumMod val="75000"/>
                    <a:lumOff val="25000"/>
                  </a:schemeClr>
                </a:solidFill>
              </a:rPr>
              <a:t>keanggotaan</a:t>
            </a:r>
            <a:r>
              <a:rPr lang="en-US" sz="2400" dirty="0">
                <a:solidFill>
                  <a:schemeClr val="tx1">
                    <a:lumMod val="75000"/>
                    <a:lumOff val="25000"/>
                  </a:schemeClr>
                </a:solidFill>
              </a:rPr>
              <a:t> </a:t>
            </a:r>
            <a:r>
              <a:rPr lang="en-US" sz="2400" dirty="0" err="1">
                <a:solidFill>
                  <a:schemeClr val="tx1">
                    <a:lumMod val="75000"/>
                    <a:lumOff val="25000"/>
                  </a:schemeClr>
                </a:solidFill>
              </a:rPr>
              <a:t>sebuah</a:t>
            </a:r>
            <a:r>
              <a:rPr lang="en-US" sz="2400" dirty="0">
                <a:solidFill>
                  <a:schemeClr val="tx1">
                    <a:lumMod val="75000"/>
                    <a:lumOff val="25000"/>
                  </a:schemeClr>
                </a:solidFill>
              </a:rPr>
              <a:t> </a:t>
            </a:r>
            <a:r>
              <a:rPr lang="en-US" sz="2400" dirty="0" err="1">
                <a:solidFill>
                  <a:schemeClr val="tx1">
                    <a:lumMod val="75000"/>
                    <a:lumOff val="25000"/>
                  </a:schemeClr>
                </a:solidFill>
              </a:rPr>
              <a:t>profesi</a:t>
            </a:r>
            <a:r>
              <a:rPr lang="en-US" sz="2400" dirty="0" smtClean="0">
                <a:solidFill>
                  <a:schemeClr val="tx1">
                    <a:lumMod val="75000"/>
                    <a:lumOff val="25000"/>
                  </a:schemeClr>
                </a:solidFill>
              </a:rPr>
              <a:t>.</a:t>
            </a:r>
            <a:endParaRPr lang="en-US" sz="2400" dirty="0">
              <a:solidFill>
                <a:schemeClr val="tx1">
                  <a:lumMod val="75000"/>
                  <a:lumOff val="25000"/>
                </a:schemeClr>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Fungsi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Pokok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77827" name="Rectangle 3"/>
          <p:cNvSpPr>
            <a:spLocks noGrp="1" noChangeArrowheads="1"/>
          </p:cNvSpPr>
          <p:nvPr>
            <p:ph idx="1"/>
          </p:nvPr>
        </p:nvSpPr>
        <p:spPr>
          <a:xfrm>
            <a:off x="855663" y="1736725"/>
            <a:ext cx="8180387" cy="5638800"/>
          </a:xfrm>
        </p:spPr>
        <p:txBody>
          <a:bodyPr/>
          <a:lstStyle/>
          <a:p>
            <a:pPr marL="457200" lvl="1" indent="-342900" eaLnBrk="1" hangingPunct="1">
              <a:spcAft>
                <a:spcPct val="0"/>
              </a:spcAft>
              <a:buFont typeface="Calibri" panose="020F0502020204030204" pitchFamily="34" charset="0"/>
              <a:buNone/>
            </a:pPr>
            <a:r>
              <a:rPr lang="en-US" altLang="en-US" sz="2400" smtClean="0"/>
              <a:t>2) Membantu anggota untuk dapat terus memperbaharui pengetahuannya sesuai perkembangan teknologi</a:t>
            </a:r>
          </a:p>
          <a:p>
            <a:pPr marL="844550" lvl="2" indent="-342900" eaLnBrk="1" hangingPunct="1">
              <a:spcAft>
                <a:spcPct val="0"/>
              </a:spcAft>
              <a:buFont typeface="Wingdings" panose="05000000000000000000" pitchFamily="2" charset="2"/>
              <a:buChar char="ü"/>
            </a:pPr>
            <a:r>
              <a:rPr lang="en-US" altLang="en-US" sz="2400" smtClean="0"/>
              <a:t>Organisasi profesi merupakan jembatan antara perkembangan yang terjadi dimasyarakat dengan para pelaku profesi yang menjadi anggotanya.</a:t>
            </a:r>
          </a:p>
          <a:p>
            <a:pPr marL="844550" lvl="2" indent="-342900" eaLnBrk="1" hangingPunct="1">
              <a:spcAft>
                <a:spcPct val="0"/>
              </a:spcAft>
              <a:buFont typeface="Wingdings" panose="05000000000000000000" pitchFamily="2" charset="2"/>
              <a:buChar char="ü"/>
            </a:pPr>
            <a:r>
              <a:rPr lang="en-US" altLang="en-US" sz="2400" smtClean="0"/>
              <a:t>Misalnya : jika muncul suatu teknologi/tren baru dimasyarakat yang berkaitan dengan profesi, amak organisasi profesi akan mengadakan workshop, seminar tentang hal tersebut.</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3"/>
          <p:cNvSpPr>
            <a:spLocks noGrp="1" noChangeArrowheads="1"/>
          </p:cNvSpPr>
          <p:nvPr>
            <p:ph idx="1"/>
          </p:nvPr>
        </p:nvSpPr>
        <p:spPr>
          <a:xfrm>
            <a:off x="479425" y="1736725"/>
            <a:ext cx="8229600" cy="5821363"/>
          </a:xfrm>
        </p:spPr>
        <p:txBody>
          <a:bodyPr/>
          <a:lstStyle/>
          <a:p>
            <a:pPr marL="742950" lvl="1" indent="-358775" eaLnBrk="1" hangingPunct="1">
              <a:lnSpc>
                <a:spcPct val="80000"/>
              </a:lnSpc>
              <a:buFont typeface="Wingdings" panose="05000000000000000000" pitchFamily="2" charset="2"/>
              <a:buChar char="ü"/>
            </a:pPr>
            <a:r>
              <a:rPr lang="en-US" altLang="en-US" sz="2400" smtClean="0"/>
              <a:t>Menentukan standarisasi pelaksanaan sertifikasi profesi bagi anggotanya</a:t>
            </a:r>
          </a:p>
          <a:p>
            <a:pPr marL="742950" lvl="2" indent="-358775" eaLnBrk="1" hangingPunct="1">
              <a:lnSpc>
                <a:spcPct val="80000"/>
              </a:lnSpc>
              <a:buFont typeface="Wingdings" panose="05000000000000000000" pitchFamily="2" charset="2"/>
              <a:buChar char="ü"/>
            </a:pPr>
            <a:r>
              <a:rPr lang="en-US" altLang="en-US" sz="2400" smtClean="0"/>
              <a:t>Dengan pemilikan sertifikasi yang diakui secara nasional maupun internasional maka orang akan melihat tingkat profesionalisme yang tinggi dari pemegang sertifikasi tersebut.</a:t>
            </a:r>
          </a:p>
          <a:p>
            <a:pPr marL="742950" lvl="2" indent="-358775" eaLnBrk="1" hangingPunct="1">
              <a:lnSpc>
                <a:spcPct val="80000"/>
              </a:lnSpc>
              <a:buFont typeface="Wingdings" panose="05000000000000000000" pitchFamily="2" charset="2"/>
              <a:buChar char="ü"/>
            </a:pPr>
            <a:r>
              <a:rPr lang="en-US" altLang="en-US" sz="2400" smtClean="0"/>
              <a:t>Organisasi profesi berperan dalam mengatur pelaksanaan sertifikasi profesi bagi anggotanya, termasuk mengatur syarat-syarat sertifikasi.</a:t>
            </a:r>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Fungsi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Pokok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(3)</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3"/>
          <p:cNvSpPr>
            <a:spLocks noGrp="1" noChangeArrowheads="1"/>
          </p:cNvSpPr>
          <p:nvPr>
            <p:ph idx="1"/>
          </p:nvPr>
        </p:nvSpPr>
        <p:spPr>
          <a:xfrm>
            <a:off x="814388" y="1844675"/>
            <a:ext cx="7934325" cy="5821363"/>
          </a:xfrm>
        </p:spPr>
        <p:txBody>
          <a:bodyPr/>
          <a:lstStyle/>
          <a:p>
            <a:pPr marL="514350" lvl="1" indent="-314325" eaLnBrk="1" hangingPunct="1">
              <a:lnSpc>
                <a:spcPct val="80000"/>
              </a:lnSpc>
              <a:buFont typeface="Calibri" panose="020F0502020204030204" pitchFamily="34" charset="0"/>
              <a:buNone/>
              <a:defRPr/>
            </a:pPr>
            <a:r>
              <a:rPr lang="en-US" altLang="en-US" sz="2400" dirty="0" smtClean="0"/>
              <a:t>3) </a:t>
            </a:r>
            <a:r>
              <a:rPr lang="en-US" altLang="en-US" sz="2400" dirty="0" err="1" smtClean="0"/>
              <a:t>Membuat</a:t>
            </a:r>
            <a:r>
              <a:rPr lang="en-US" altLang="en-US" sz="2400" dirty="0" smtClean="0"/>
              <a:t> </a:t>
            </a:r>
            <a:r>
              <a:rPr lang="en-US" altLang="en-US" sz="2400" dirty="0" err="1" smtClean="0"/>
              <a:t>kebijakan</a:t>
            </a:r>
            <a:r>
              <a:rPr lang="en-US" altLang="en-US" sz="2400" dirty="0" smtClean="0"/>
              <a:t> </a:t>
            </a:r>
            <a:r>
              <a:rPr lang="en-US" altLang="en-US" sz="2400" dirty="0" err="1" smtClean="0"/>
              <a:t>etika</a:t>
            </a:r>
            <a:r>
              <a:rPr lang="en-US" altLang="en-US" sz="2400" dirty="0" smtClean="0"/>
              <a:t> </a:t>
            </a:r>
            <a:r>
              <a:rPr lang="en-US" altLang="en-US" sz="2400" dirty="0" err="1" smtClean="0"/>
              <a:t>profesi</a:t>
            </a:r>
            <a:r>
              <a:rPr lang="en-US" altLang="en-US" sz="2400" dirty="0" smtClean="0"/>
              <a:t> yang </a:t>
            </a:r>
            <a:r>
              <a:rPr lang="en-US" altLang="en-US" sz="2400" dirty="0" err="1" smtClean="0"/>
              <a:t>harus</a:t>
            </a:r>
            <a:r>
              <a:rPr lang="en-US" altLang="en-US" sz="2400" dirty="0" smtClean="0"/>
              <a:t> </a:t>
            </a:r>
            <a:r>
              <a:rPr lang="en-US" altLang="en-US" sz="2400" dirty="0" err="1" smtClean="0"/>
              <a:t>diikuti</a:t>
            </a:r>
            <a:r>
              <a:rPr lang="en-US" altLang="en-US" sz="2400" dirty="0" smtClean="0"/>
              <a:t> </a:t>
            </a:r>
            <a:r>
              <a:rPr lang="en-US" altLang="en-US" sz="2400" dirty="0" err="1" smtClean="0"/>
              <a:t>oleh</a:t>
            </a:r>
            <a:r>
              <a:rPr lang="en-US" altLang="en-US" sz="2400" dirty="0" smtClean="0"/>
              <a:t> </a:t>
            </a:r>
            <a:r>
              <a:rPr lang="en-US" altLang="en-US" sz="2400" dirty="0" err="1" smtClean="0"/>
              <a:t>semua</a:t>
            </a:r>
            <a:r>
              <a:rPr lang="en-US" altLang="en-US" sz="2400" dirty="0" smtClean="0"/>
              <a:t> </a:t>
            </a:r>
            <a:r>
              <a:rPr lang="en-US" altLang="en-US" sz="2400" dirty="0" err="1" smtClean="0"/>
              <a:t>anggota</a:t>
            </a:r>
            <a:endParaRPr lang="en-US" altLang="en-US" sz="2400" dirty="0" smtClean="0"/>
          </a:p>
          <a:p>
            <a:pPr marL="960437" lvl="2" indent="-342900" eaLnBrk="1" hangingPunct="1">
              <a:lnSpc>
                <a:spcPct val="80000"/>
              </a:lnSpc>
              <a:buFont typeface="Wingdings" panose="05000000000000000000" pitchFamily="2" charset="2"/>
              <a:buChar char="ü"/>
              <a:defRPr/>
            </a:pPr>
            <a:r>
              <a:rPr lang="en-US" altLang="en-US" sz="2400" dirty="0" err="1" smtClean="0"/>
              <a:t>Etika</a:t>
            </a:r>
            <a:r>
              <a:rPr lang="en-US" altLang="en-US" sz="2400" dirty="0" smtClean="0"/>
              <a:t> </a:t>
            </a:r>
            <a:r>
              <a:rPr lang="en-US" altLang="en-US" sz="2400" dirty="0" err="1" smtClean="0"/>
              <a:t>profesi</a:t>
            </a:r>
            <a:r>
              <a:rPr lang="en-US" altLang="en-US" sz="2400" dirty="0" smtClean="0"/>
              <a:t> </a:t>
            </a:r>
            <a:r>
              <a:rPr lang="en-US" altLang="en-US" sz="2400" dirty="0" err="1" smtClean="0"/>
              <a:t>adalah</a:t>
            </a:r>
            <a:r>
              <a:rPr lang="en-US" altLang="en-US" sz="2400" dirty="0" smtClean="0"/>
              <a:t> </a:t>
            </a:r>
            <a:r>
              <a:rPr lang="en-US" altLang="en-US" sz="2400" dirty="0" err="1" smtClean="0"/>
              <a:t>aturan</a:t>
            </a:r>
            <a:r>
              <a:rPr lang="en-US" altLang="en-US" sz="2400" dirty="0" smtClean="0"/>
              <a:t> yang </a:t>
            </a:r>
            <a:r>
              <a:rPr lang="en-US" altLang="en-US" sz="2400" dirty="0" err="1" smtClean="0"/>
              <a:t>diberlakukan</a:t>
            </a:r>
            <a:r>
              <a:rPr lang="en-US" altLang="en-US" sz="2400" dirty="0" smtClean="0"/>
              <a:t> </a:t>
            </a:r>
            <a:r>
              <a:rPr lang="en-US" altLang="en-US" sz="2400" dirty="0" err="1" smtClean="0"/>
              <a:t>untuk</a:t>
            </a:r>
            <a:r>
              <a:rPr lang="en-US" altLang="en-US" sz="2400" dirty="0" smtClean="0"/>
              <a:t> </a:t>
            </a:r>
            <a:r>
              <a:rPr lang="en-US" altLang="en-US" sz="2400" dirty="0" err="1" smtClean="0"/>
              <a:t>seluruh</a:t>
            </a:r>
            <a:r>
              <a:rPr lang="en-US" altLang="en-US" sz="2400" dirty="0" smtClean="0"/>
              <a:t> </a:t>
            </a:r>
            <a:r>
              <a:rPr lang="en-US" altLang="en-US" sz="2400" dirty="0" err="1" smtClean="0"/>
              <a:t>anggota</a:t>
            </a:r>
            <a:r>
              <a:rPr lang="en-US" altLang="en-US" sz="2400" dirty="0" smtClean="0"/>
              <a:t> </a:t>
            </a:r>
            <a:r>
              <a:rPr lang="en-US" altLang="en-US" sz="2400" dirty="0" err="1" smtClean="0"/>
              <a:t>organisasi</a:t>
            </a:r>
            <a:r>
              <a:rPr lang="en-US" altLang="en-US" sz="2400" dirty="0" smtClean="0"/>
              <a:t> </a:t>
            </a:r>
            <a:r>
              <a:rPr lang="en-US" altLang="en-US" sz="2400" dirty="0" err="1" smtClean="0"/>
              <a:t>profesi</a:t>
            </a:r>
            <a:r>
              <a:rPr lang="en-US" altLang="en-US" sz="2400" dirty="0" smtClean="0"/>
              <a:t>.</a:t>
            </a:r>
          </a:p>
          <a:p>
            <a:pPr marL="960437" lvl="2" indent="-342900" eaLnBrk="1" hangingPunct="1">
              <a:lnSpc>
                <a:spcPct val="80000"/>
              </a:lnSpc>
              <a:buFont typeface="Wingdings" panose="05000000000000000000" pitchFamily="2" charset="2"/>
              <a:buChar char="ü"/>
              <a:defRPr/>
            </a:pPr>
            <a:r>
              <a:rPr lang="en-US" altLang="en-US" sz="2400" dirty="0" err="1" smtClean="0"/>
              <a:t>Aturan</a:t>
            </a:r>
            <a:r>
              <a:rPr lang="en-US" altLang="en-US" sz="2400" dirty="0" smtClean="0"/>
              <a:t> </a:t>
            </a:r>
            <a:r>
              <a:rPr lang="en-US" altLang="en-US" sz="2400" dirty="0" err="1" smtClean="0"/>
              <a:t>tersebut</a:t>
            </a:r>
            <a:r>
              <a:rPr lang="en-US" altLang="en-US" sz="2400" dirty="0" smtClean="0"/>
              <a:t> </a:t>
            </a:r>
            <a:r>
              <a:rPr lang="en-US" altLang="en-US" sz="2400" dirty="0" err="1" smtClean="0"/>
              <a:t>menyakut</a:t>
            </a:r>
            <a:r>
              <a:rPr lang="en-US" altLang="en-US" sz="2400" dirty="0" smtClean="0"/>
              <a:t> </a:t>
            </a:r>
            <a:r>
              <a:rPr lang="en-US" altLang="en-US" sz="2400" dirty="0" err="1" smtClean="0"/>
              <a:t>hal-hal</a:t>
            </a:r>
            <a:r>
              <a:rPr lang="en-US" altLang="en-US" sz="2400" dirty="0" smtClean="0"/>
              <a:t> yang </a:t>
            </a:r>
            <a:r>
              <a:rPr lang="en-US" altLang="en-US" sz="2400" dirty="0" err="1" smtClean="0"/>
              <a:t>boleh</a:t>
            </a:r>
            <a:r>
              <a:rPr lang="en-US" altLang="en-US" sz="2400" dirty="0" smtClean="0"/>
              <a:t> </a:t>
            </a:r>
            <a:r>
              <a:rPr lang="en-US" altLang="en-US" sz="2400" dirty="0" err="1" smtClean="0"/>
              <a:t>dilakukan</a:t>
            </a:r>
            <a:r>
              <a:rPr lang="en-US" altLang="en-US" sz="2400" dirty="0" smtClean="0"/>
              <a:t> </a:t>
            </a:r>
            <a:r>
              <a:rPr lang="en-US" altLang="en-US" sz="2400" dirty="0" err="1" smtClean="0"/>
              <a:t>atau</a:t>
            </a:r>
            <a:r>
              <a:rPr lang="en-US" altLang="en-US" sz="2400" dirty="0" smtClean="0"/>
              <a:t> </a:t>
            </a:r>
            <a:r>
              <a:rPr lang="en-US" altLang="en-US" sz="2400" dirty="0" err="1" smtClean="0"/>
              <a:t>tidak</a:t>
            </a:r>
            <a:r>
              <a:rPr lang="en-US" altLang="en-US" sz="2400" dirty="0" smtClean="0"/>
              <a:t> </a:t>
            </a:r>
            <a:r>
              <a:rPr lang="en-US" altLang="en-US" sz="2400" dirty="0" err="1" smtClean="0"/>
              <a:t>serta</a:t>
            </a:r>
            <a:r>
              <a:rPr lang="en-US" altLang="en-US" sz="2400" dirty="0" smtClean="0"/>
              <a:t> </a:t>
            </a:r>
            <a:r>
              <a:rPr lang="en-US" altLang="en-US" sz="2400" dirty="0" err="1" smtClean="0"/>
              <a:t>pedoman</a:t>
            </a:r>
            <a:r>
              <a:rPr lang="en-US" altLang="en-US" sz="2400" dirty="0" smtClean="0"/>
              <a:t> </a:t>
            </a:r>
            <a:r>
              <a:rPr lang="en-US" altLang="en-US" sz="2400" dirty="0" err="1" smtClean="0"/>
              <a:t>keprofesionalan</a:t>
            </a:r>
            <a:r>
              <a:rPr lang="en-US" altLang="en-US" sz="2400" dirty="0" smtClean="0"/>
              <a:t> yang </a:t>
            </a:r>
            <a:r>
              <a:rPr lang="en-US" altLang="en-US" sz="2400" dirty="0" err="1" smtClean="0"/>
              <a:t>digariskan</a:t>
            </a:r>
            <a:r>
              <a:rPr lang="en-US" altLang="en-US" sz="2400" dirty="0" smtClean="0"/>
              <a:t> </a:t>
            </a:r>
            <a:r>
              <a:rPr lang="en-US" altLang="en-US" sz="2400" dirty="0" err="1" smtClean="0"/>
              <a:t>bagi</a:t>
            </a:r>
            <a:r>
              <a:rPr lang="en-US" altLang="en-US" sz="2400" dirty="0" smtClean="0"/>
              <a:t> </a:t>
            </a:r>
            <a:r>
              <a:rPr lang="en-US" altLang="en-US" sz="2400" dirty="0" err="1" smtClean="0"/>
              <a:t>sebuah</a:t>
            </a:r>
            <a:r>
              <a:rPr lang="en-US" altLang="en-US" sz="2400" dirty="0" smtClean="0"/>
              <a:t> </a:t>
            </a:r>
            <a:r>
              <a:rPr lang="en-US" altLang="en-US" sz="2400" dirty="0" err="1" smtClean="0"/>
              <a:t>profesi</a:t>
            </a:r>
            <a:r>
              <a:rPr lang="en-US" altLang="en-US" sz="2400" dirty="0" smtClean="0"/>
              <a:t>.</a:t>
            </a:r>
          </a:p>
          <a:p>
            <a:pPr marL="914400" lvl="2" indent="-296863" eaLnBrk="1" hangingPunct="1">
              <a:lnSpc>
                <a:spcPct val="80000"/>
              </a:lnSpc>
              <a:defRPr/>
            </a:pPr>
            <a:endParaRPr lang="en-US" altLang="en-US" sz="2400" dirty="0"/>
          </a:p>
          <a:p>
            <a:pPr marL="514350" lvl="1" indent="-314325" eaLnBrk="1" hangingPunct="1">
              <a:lnSpc>
                <a:spcPct val="80000"/>
              </a:lnSpc>
              <a:buFont typeface="Calibri" panose="020F0502020204030204" pitchFamily="34" charset="0"/>
              <a:buNone/>
              <a:defRPr/>
            </a:pPr>
            <a:r>
              <a:rPr lang="en-US" altLang="en-US" sz="2400" dirty="0" smtClean="0"/>
              <a:t>4) </a:t>
            </a:r>
            <a:r>
              <a:rPr lang="en-US" altLang="en-US" sz="2400" dirty="0" err="1" smtClean="0"/>
              <a:t>Memberikan</a:t>
            </a:r>
            <a:r>
              <a:rPr lang="en-US" altLang="en-US" sz="2400" dirty="0" smtClean="0"/>
              <a:t> </a:t>
            </a:r>
            <a:r>
              <a:rPr lang="en-US" altLang="en-US" sz="2400" dirty="0" err="1" smtClean="0"/>
              <a:t>sanksi</a:t>
            </a:r>
            <a:r>
              <a:rPr lang="en-US" altLang="en-US" sz="2400" dirty="0" smtClean="0"/>
              <a:t> </a:t>
            </a:r>
            <a:r>
              <a:rPr lang="en-US" altLang="en-US" sz="2400" dirty="0" err="1" smtClean="0"/>
              <a:t>bagi</a:t>
            </a:r>
            <a:r>
              <a:rPr lang="en-US" altLang="en-US" sz="2400" dirty="0" smtClean="0"/>
              <a:t> </a:t>
            </a:r>
            <a:r>
              <a:rPr lang="en-US" altLang="en-US" sz="2400" dirty="0" err="1" smtClean="0"/>
              <a:t>anggota</a:t>
            </a:r>
            <a:r>
              <a:rPr lang="en-US" altLang="en-US" sz="2400" dirty="0" smtClean="0"/>
              <a:t> yang </a:t>
            </a:r>
            <a:r>
              <a:rPr lang="en-US" altLang="en-US" sz="2400" dirty="0" err="1" smtClean="0"/>
              <a:t>melanggar</a:t>
            </a:r>
            <a:r>
              <a:rPr lang="en-US" altLang="en-US" sz="2400" dirty="0" smtClean="0"/>
              <a:t> </a:t>
            </a:r>
            <a:r>
              <a:rPr lang="en-US" altLang="en-US" sz="2400" dirty="0" err="1" smtClean="0"/>
              <a:t>etika</a:t>
            </a:r>
            <a:r>
              <a:rPr lang="en-US" altLang="en-US" sz="2400" dirty="0" smtClean="0"/>
              <a:t> </a:t>
            </a:r>
            <a:r>
              <a:rPr lang="en-US" altLang="en-US" sz="2400" dirty="0" err="1" smtClean="0"/>
              <a:t>profesi</a:t>
            </a:r>
            <a:endParaRPr lang="en-US" altLang="en-US" sz="2400" dirty="0" smtClean="0"/>
          </a:p>
          <a:p>
            <a:pPr marL="514350" lvl="2" indent="0" eaLnBrk="1" hangingPunct="1">
              <a:lnSpc>
                <a:spcPct val="80000"/>
              </a:lnSpc>
              <a:buFont typeface="Calibri" panose="020F0502020204030204" pitchFamily="34" charset="0"/>
              <a:buNone/>
              <a:defRPr/>
            </a:pPr>
            <a:r>
              <a:rPr lang="en-US" altLang="en-US" sz="2400" dirty="0" err="1" smtClean="0"/>
              <a:t>Sanksi</a:t>
            </a:r>
            <a:r>
              <a:rPr lang="en-US" altLang="en-US" sz="2400" dirty="0" smtClean="0"/>
              <a:t> </a:t>
            </a:r>
            <a:r>
              <a:rPr lang="en-US" altLang="en-US" sz="2400" dirty="0" err="1" smtClean="0"/>
              <a:t>diterapkan</a:t>
            </a:r>
            <a:r>
              <a:rPr lang="en-US" altLang="en-US" sz="2400" dirty="0" smtClean="0"/>
              <a:t> </a:t>
            </a:r>
            <a:r>
              <a:rPr lang="en-US" altLang="en-US" sz="2400" dirty="0" err="1" smtClean="0"/>
              <a:t>bagi</a:t>
            </a:r>
            <a:r>
              <a:rPr lang="en-US" altLang="en-US" sz="2400" dirty="0" smtClean="0"/>
              <a:t> </a:t>
            </a:r>
            <a:r>
              <a:rPr lang="en-US" altLang="en-US" sz="2400" dirty="0" err="1" smtClean="0"/>
              <a:t>pelanggaran</a:t>
            </a:r>
            <a:r>
              <a:rPr lang="en-US" altLang="en-US" sz="2400" dirty="0" smtClean="0"/>
              <a:t> </a:t>
            </a:r>
            <a:r>
              <a:rPr lang="en-US" altLang="en-US" sz="2400" dirty="0" err="1" smtClean="0"/>
              <a:t>kode</a:t>
            </a:r>
            <a:r>
              <a:rPr lang="en-US" altLang="en-US" sz="2400" dirty="0" smtClean="0"/>
              <a:t> </a:t>
            </a:r>
            <a:r>
              <a:rPr lang="en-US" altLang="en-US" sz="2400" dirty="0" err="1" smtClean="0"/>
              <a:t>etik</a:t>
            </a:r>
            <a:r>
              <a:rPr lang="en-US" altLang="en-US" sz="2400" dirty="0" smtClean="0"/>
              <a:t> </a:t>
            </a:r>
            <a:r>
              <a:rPr lang="en-US" altLang="en-US" sz="2400" dirty="0" err="1" smtClean="0"/>
              <a:t>profesi</a:t>
            </a:r>
            <a:r>
              <a:rPr lang="en-US" altLang="en-US" sz="2400" dirty="0" smtClean="0"/>
              <a:t> </a:t>
            </a:r>
            <a:r>
              <a:rPr lang="en-US" altLang="en-US" sz="2400" dirty="0" err="1" smtClean="0"/>
              <a:t>tentunya</a:t>
            </a:r>
            <a:r>
              <a:rPr lang="en-US" altLang="en-US" sz="2400" dirty="0" smtClean="0"/>
              <a:t> </a:t>
            </a:r>
            <a:r>
              <a:rPr lang="en-US" altLang="en-US" sz="2400" dirty="0" err="1" smtClean="0"/>
              <a:t>mengikat</a:t>
            </a:r>
            <a:r>
              <a:rPr lang="en-US" altLang="en-US" sz="2400" dirty="0" smtClean="0"/>
              <a:t> </a:t>
            </a:r>
            <a:r>
              <a:rPr lang="en-US" altLang="en-US" sz="2400" dirty="0" err="1" smtClean="0"/>
              <a:t>semua</a:t>
            </a:r>
            <a:r>
              <a:rPr lang="en-US" altLang="en-US" sz="2400" dirty="0" smtClean="0"/>
              <a:t> </a:t>
            </a:r>
            <a:r>
              <a:rPr lang="en-US" altLang="en-US" sz="2400" dirty="0" err="1" smtClean="0"/>
              <a:t>anggota</a:t>
            </a:r>
            <a:r>
              <a:rPr lang="en-US" altLang="en-US" sz="2400" dirty="0" smtClean="0"/>
              <a:t>.</a:t>
            </a:r>
          </a:p>
          <a:p>
            <a:pPr marL="914400" lvl="2" indent="-296863" eaLnBrk="1" hangingPunct="1">
              <a:lnSpc>
                <a:spcPct val="80000"/>
              </a:lnSpc>
              <a:defRPr/>
            </a:pPr>
            <a:endParaRPr lang="en-US" altLang="en-US" sz="2400" dirty="0" smtClean="0"/>
          </a:p>
        </p:txBody>
      </p:sp>
      <p:sp>
        <p:nvSpPr>
          <p:cNvPr id="3"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Fungsi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Pokok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(4)</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normAutofit fontScale="90000"/>
          </a:bodyPr>
          <a:lstStyle/>
          <a:p>
            <a:pPr eaLnBrk="1" fontAlgn="auto" hangingPunct="1">
              <a:spcAft>
                <a:spcPts val="0"/>
              </a:spcAft>
              <a:defRPr/>
            </a:pPr>
            <a:r>
              <a:rPr lang="en-US" sz="4000" b="1" dirty="0" err="1" smtClean="0">
                <a:solidFill>
                  <a:srgbClr val="002060"/>
                </a:solidFill>
                <a:latin typeface="Verdana" pitchFamily="34" charset="0"/>
              </a:rPr>
              <a:t>Faktor</a:t>
            </a:r>
            <a:r>
              <a:rPr lang="en-US" sz="4000" b="1" dirty="0" smtClean="0">
                <a:solidFill>
                  <a:srgbClr val="002060"/>
                </a:solidFill>
                <a:latin typeface="Verdana" pitchFamily="34" charset="0"/>
              </a:rPr>
              <a:t> yang </a:t>
            </a:r>
            <a:r>
              <a:rPr lang="en-US" sz="4000" b="1" dirty="0" err="1" smtClean="0">
                <a:solidFill>
                  <a:srgbClr val="002060"/>
                </a:solidFill>
                <a:latin typeface="Verdana" pitchFamily="34" charset="0"/>
              </a:rPr>
              <a:t>mempengaruhi</a:t>
            </a:r>
            <a:r>
              <a:rPr lang="en-US" sz="4000" b="1" dirty="0" smtClean="0">
                <a:solidFill>
                  <a:srgbClr val="002060"/>
                </a:solidFill>
                <a:latin typeface="Verdana" pitchFamily="34" charset="0"/>
              </a:rPr>
              <a:t> </a:t>
            </a:r>
            <a:r>
              <a:rPr lang="en-US" sz="4000" b="1" dirty="0" err="1" smtClean="0">
                <a:solidFill>
                  <a:srgbClr val="002060"/>
                </a:solidFill>
                <a:latin typeface="Verdana" pitchFamily="34" charset="0"/>
              </a:rPr>
              <a:t>pelanggaran</a:t>
            </a:r>
            <a:r>
              <a:rPr lang="en-US" sz="4000" b="1" dirty="0" smtClean="0">
                <a:solidFill>
                  <a:srgbClr val="002060"/>
                </a:solidFill>
                <a:latin typeface="Verdana" pitchFamily="34" charset="0"/>
              </a:rPr>
              <a:t> </a:t>
            </a:r>
            <a:r>
              <a:rPr lang="en-US" sz="4000" b="1" dirty="0" err="1">
                <a:solidFill>
                  <a:srgbClr val="002060"/>
                </a:solidFill>
                <a:latin typeface="Verdana" pitchFamily="34" charset="0"/>
              </a:rPr>
              <a:t>e</a:t>
            </a:r>
            <a:r>
              <a:rPr lang="en-US" sz="4000" b="1" dirty="0" err="1" smtClean="0">
                <a:solidFill>
                  <a:srgbClr val="002060"/>
                </a:solidFill>
                <a:latin typeface="Verdana" pitchFamily="34" charset="0"/>
              </a:rPr>
              <a:t>tika</a:t>
            </a:r>
            <a:endParaRPr lang="en-US" sz="4000" b="1" dirty="0" smtClean="0">
              <a:solidFill>
                <a:srgbClr val="002060"/>
              </a:solidFill>
              <a:latin typeface="Verdana" pitchFamily="34" charset="0"/>
            </a:endParaRPr>
          </a:p>
        </p:txBody>
      </p:sp>
      <p:sp>
        <p:nvSpPr>
          <p:cNvPr id="16387" name="Rectangle 3"/>
          <p:cNvSpPr>
            <a:spLocks noGrp="1" noChangeArrowheads="1"/>
          </p:cNvSpPr>
          <p:nvPr>
            <p:ph idx="1"/>
          </p:nvPr>
        </p:nvSpPr>
        <p:spPr>
          <a:xfrm>
            <a:off x="928688" y="1858963"/>
            <a:ext cx="8229600" cy="4070350"/>
          </a:xfrm>
        </p:spPr>
        <p:txBody>
          <a:bodyPr rtlCol="0">
            <a:normAutofit/>
          </a:bodyPr>
          <a:lstStyle/>
          <a:p>
            <a:pPr marL="400050" indent="-400050" eaLnBrk="1" fontAlgn="auto" hangingPunct="1">
              <a:buFont typeface="Wingdings" panose="05000000000000000000" pitchFamily="2" charset="2"/>
              <a:buChar char="ü"/>
              <a:defRPr/>
            </a:pPr>
            <a:r>
              <a:rPr lang="en-US" sz="2400" dirty="0" err="1" smtClean="0">
                <a:solidFill>
                  <a:schemeClr val="tx1">
                    <a:lumMod val="75000"/>
                    <a:lumOff val="25000"/>
                  </a:schemeClr>
                </a:solidFill>
              </a:rPr>
              <a:t>Kebutuhan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Individu</a:t>
            </a:r>
            <a:endParaRPr lang="en-US" sz="2400" dirty="0" smtClean="0">
              <a:solidFill>
                <a:schemeClr val="tx1">
                  <a:lumMod val="75000"/>
                  <a:lumOff val="25000"/>
                </a:schemeClr>
              </a:solidFill>
            </a:endParaRPr>
          </a:p>
          <a:p>
            <a:pPr marL="400050" indent="0" eaLnBrk="1" fontAlgn="auto" hangingPunct="1">
              <a:buFont typeface="Calibri" panose="020F0502020204030204" pitchFamily="34" charset="0"/>
              <a:buNone/>
              <a:defRPr/>
            </a:pP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Korupsi</a:t>
            </a:r>
            <a:r>
              <a:rPr lang="en-US" sz="2400" dirty="0" err="1" smtClean="0">
                <a:solidFill>
                  <a:schemeClr val="tx1">
                    <a:lumMod val="75000"/>
                    <a:lumOff val="25000"/>
                  </a:schemeClr>
                </a:solidFill>
                <a:sym typeface="Wingdings" pitchFamily="2" charset="2"/>
              </a:rPr>
              <a:t>alasan</a:t>
            </a:r>
            <a:r>
              <a:rPr lang="en-US" sz="2400" dirty="0" smtClean="0">
                <a:solidFill>
                  <a:schemeClr val="tx1">
                    <a:lumMod val="75000"/>
                    <a:lumOff val="25000"/>
                  </a:schemeClr>
                </a:solidFill>
                <a:sym typeface="Wingdings" pitchFamily="2" charset="2"/>
              </a:rPr>
              <a:t> </a:t>
            </a:r>
            <a:r>
              <a:rPr lang="en-US" sz="2400" dirty="0" err="1" smtClean="0">
                <a:solidFill>
                  <a:schemeClr val="tx1">
                    <a:lumMod val="75000"/>
                    <a:lumOff val="25000"/>
                  </a:schemeClr>
                </a:solidFill>
                <a:sym typeface="Wingdings" pitchFamily="2" charset="2"/>
              </a:rPr>
              <a:t>ekonomi</a:t>
            </a:r>
            <a:endParaRPr lang="en-US" sz="2400" dirty="0" smtClean="0">
              <a:solidFill>
                <a:schemeClr val="tx1">
                  <a:lumMod val="75000"/>
                  <a:lumOff val="25000"/>
                </a:schemeClr>
              </a:solidFill>
            </a:endParaRPr>
          </a:p>
          <a:p>
            <a:pPr marL="400050" indent="-400050" eaLnBrk="1" fontAlgn="auto" hangingPunct="1">
              <a:buFont typeface="Wingdings" panose="05000000000000000000" pitchFamily="2" charset="2"/>
              <a:buChar char="ü"/>
              <a:defRPr/>
            </a:pPr>
            <a:r>
              <a:rPr lang="en-US" sz="2400" dirty="0" err="1" smtClean="0">
                <a:solidFill>
                  <a:schemeClr val="tx1">
                    <a:lumMod val="75000"/>
                    <a:lumOff val="25000"/>
                  </a:schemeClr>
                </a:solidFill>
              </a:rPr>
              <a:t>Tidak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ada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pedoman</a:t>
            </a:r>
            <a:endParaRPr lang="en-US" sz="2400" dirty="0" smtClean="0">
              <a:solidFill>
                <a:schemeClr val="tx1">
                  <a:lumMod val="75000"/>
                  <a:lumOff val="25000"/>
                </a:schemeClr>
              </a:solidFill>
            </a:endParaRPr>
          </a:p>
          <a:p>
            <a:pPr marL="400050" indent="0" eaLnBrk="1" fontAlgn="auto" hangingPunct="1">
              <a:buFont typeface="Calibri" panose="020F0502020204030204" pitchFamily="34" charset="0"/>
              <a:buNone/>
              <a:defRPr/>
            </a:pPr>
            <a:r>
              <a:rPr lang="en-US" sz="2400" dirty="0" smtClean="0">
                <a:solidFill>
                  <a:schemeClr val="tx1">
                    <a:lumMod val="75000"/>
                    <a:lumOff val="25000"/>
                  </a:schemeClr>
                </a:solidFill>
              </a:rPr>
              <a:t>Area “</a:t>
            </a:r>
            <a:r>
              <a:rPr lang="en-US" sz="2400" dirty="0" err="1" smtClean="0">
                <a:solidFill>
                  <a:schemeClr val="tx1">
                    <a:lumMod val="75000"/>
                    <a:lumOff val="25000"/>
                  </a:schemeClr>
                </a:solidFill>
              </a:rPr>
              <a:t>abu-abu</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sehingga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tak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ada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panduan</a:t>
            </a:r>
            <a:endParaRPr lang="en-US" sz="2400" dirty="0" smtClean="0">
              <a:solidFill>
                <a:schemeClr val="tx1">
                  <a:lumMod val="75000"/>
                  <a:lumOff val="25000"/>
                </a:schemeClr>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TI di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Indonesia</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80899" name="Rectangle 3"/>
          <p:cNvSpPr>
            <a:spLocks noGrp="1" noChangeArrowheads="1"/>
          </p:cNvSpPr>
          <p:nvPr>
            <p:ph idx="1"/>
          </p:nvPr>
        </p:nvSpPr>
        <p:spPr/>
        <p:txBody>
          <a:bodyPr/>
          <a:lstStyle/>
          <a:p>
            <a:pPr marL="285750" indent="-285750" eaLnBrk="1" hangingPunct="1">
              <a:lnSpc>
                <a:spcPct val="80000"/>
              </a:lnSpc>
              <a:buFont typeface="Wingdings" panose="05000000000000000000" pitchFamily="2" charset="2"/>
              <a:buChar char="ü"/>
              <a:defRPr/>
            </a:pPr>
            <a:r>
              <a:rPr lang="en-US" altLang="en-US" sz="2400" dirty="0" smtClean="0"/>
              <a:t>Di Indonesia </a:t>
            </a:r>
            <a:r>
              <a:rPr lang="en-US" altLang="en-US" sz="2400" dirty="0" err="1" smtClean="0"/>
              <a:t>sudah</a:t>
            </a:r>
            <a:r>
              <a:rPr lang="en-US" altLang="en-US" sz="2400" dirty="0" smtClean="0"/>
              <a:t> </a:t>
            </a:r>
            <a:r>
              <a:rPr lang="en-US" altLang="en-US" sz="2400" dirty="0" err="1" smtClean="0"/>
              <a:t>berdiri</a:t>
            </a:r>
            <a:r>
              <a:rPr lang="en-US" altLang="en-US" sz="2400" dirty="0" smtClean="0"/>
              <a:t> </a:t>
            </a:r>
            <a:r>
              <a:rPr lang="en-US" altLang="en-US" sz="2400" dirty="0" err="1" smtClean="0"/>
              <a:t>sebuah</a:t>
            </a:r>
            <a:r>
              <a:rPr lang="en-US" altLang="en-US" sz="2400" dirty="0" smtClean="0"/>
              <a:t> </a:t>
            </a:r>
            <a:r>
              <a:rPr lang="en-US" altLang="en-US" sz="2400" dirty="0" err="1" smtClean="0"/>
              <a:t>organisasi</a:t>
            </a:r>
            <a:r>
              <a:rPr lang="en-US" altLang="en-US" sz="2400" dirty="0" smtClean="0"/>
              <a:t> </a:t>
            </a:r>
            <a:r>
              <a:rPr lang="en-US" altLang="en-US" sz="2400" dirty="0" err="1" smtClean="0"/>
              <a:t>profesi</a:t>
            </a:r>
            <a:r>
              <a:rPr lang="en-US" altLang="en-US" sz="2400" dirty="0" smtClean="0"/>
              <a:t> </a:t>
            </a:r>
            <a:r>
              <a:rPr lang="en-US" altLang="en-US" sz="2400" dirty="0" err="1" smtClean="0"/>
              <a:t>dibidang</a:t>
            </a:r>
            <a:r>
              <a:rPr lang="en-US" altLang="en-US" sz="2400" dirty="0" smtClean="0"/>
              <a:t> </a:t>
            </a:r>
            <a:r>
              <a:rPr lang="en-US" altLang="en-US" sz="2400" dirty="0" err="1" smtClean="0"/>
              <a:t>komputer</a:t>
            </a:r>
            <a:r>
              <a:rPr lang="en-US" altLang="en-US" sz="2400" dirty="0" smtClean="0"/>
              <a:t> </a:t>
            </a:r>
            <a:r>
              <a:rPr lang="en-US" altLang="en-US" sz="2400" dirty="0" err="1" smtClean="0"/>
              <a:t>sejak</a:t>
            </a:r>
            <a:r>
              <a:rPr lang="en-US" altLang="en-US" sz="2400" dirty="0" smtClean="0"/>
              <a:t> </a:t>
            </a:r>
            <a:r>
              <a:rPr lang="en-US" altLang="en-US" sz="2400" dirty="0" err="1" smtClean="0"/>
              <a:t>tahun</a:t>
            </a:r>
            <a:r>
              <a:rPr lang="en-US" altLang="en-US" sz="2400" dirty="0" smtClean="0"/>
              <a:t> 18 April 1974 yang </a:t>
            </a:r>
            <a:r>
              <a:rPr lang="en-US" altLang="en-US" sz="2400" dirty="0" err="1" smtClean="0"/>
              <a:t>bernama</a:t>
            </a:r>
            <a:r>
              <a:rPr lang="en-US" altLang="en-US" sz="2400" dirty="0" smtClean="0"/>
              <a:t> IPKIN (</a:t>
            </a:r>
            <a:r>
              <a:rPr lang="en-US" altLang="en-US" sz="2400" dirty="0" err="1" smtClean="0"/>
              <a:t>Ikatan</a:t>
            </a:r>
            <a:r>
              <a:rPr lang="en-US" altLang="en-US" sz="2400" dirty="0" smtClean="0"/>
              <a:t> </a:t>
            </a:r>
            <a:r>
              <a:rPr lang="en-US" altLang="en-US" sz="2400" dirty="0" err="1" smtClean="0"/>
              <a:t>Pengguna</a:t>
            </a:r>
            <a:r>
              <a:rPr lang="en-US" altLang="en-US" sz="2400" dirty="0" smtClean="0"/>
              <a:t> </a:t>
            </a:r>
            <a:r>
              <a:rPr lang="en-US" altLang="en-US" sz="2400" dirty="0" err="1" smtClean="0"/>
              <a:t>Komputer</a:t>
            </a:r>
            <a:r>
              <a:rPr lang="en-US" altLang="en-US" sz="2400" dirty="0" smtClean="0"/>
              <a:t> Indonesia).</a:t>
            </a:r>
          </a:p>
          <a:p>
            <a:pPr marL="285750" indent="-285750" eaLnBrk="1" hangingPunct="1">
              <a:lnSpc>
                <a:spcPct val="80000"/>
              </a:lnSpc>
              <a:buFont typeface="Wingdings" panose="05000000000000000000" pitchFamily="2" charset="2"/>
              <a:buChar char="ü"/>
              <a:defRPr/>
            </a:pPr>
            <a:r>
              <a:rPr lang="en-US" altLang="en-US" sz="2400" dirty="0" err="1" smtClean="0"/>
              <a:t>Seiring</a:t>
            </a:r>
            <a:r>
              <a:rPr lang="en-US" altLang="en-US" sz="2400" dirty="0" smtClean="0"/>
              <a:t> </a:t>
            </a:r>
            <a:r>
              <a:rPr lang="en-US" altLang="en-US" sz="2400" dirty="0" err="1" smtClean="0"/>
              <a:t>dengan</a:t>
            </a:r>
            <a:r>
              <a:rPr lang="en-US" altLang="en-US" sz="2400" dirty="0" smtClean="0"/>
              <a:t> </a:t>
            </a:r>
            <a:r>
              <a:rPr lang="en-US" altLang="en-US" sz="2400" dirty="0" err="1" smtClean="0"/>
              <a:t>perkembangannya</a:t>
            </a:r>
            <a:r>
              <a:rPr lang="en-US" altLang="en-US" sz="2400" dirty="0" smtClean="0"/>
              <a:t>, IPKIN </a:t>
            </a:r>
            <a:r>
              <a:rPr lang="en-US" altLang="en-US" sz="2400" dirty="0" err="1" smtClean="0"/>
              <a:t>berganti</a:t>
            </a:r>
            <a:r>
              <a:rPr lang="en-US" altLang="en-US" sz="2400" dirty="0" smtClean="0"/>
              <a:t> </a:t>
            </a:r>
            <a:r>
              <a:rPr lang="en-US" altLang="en-US" sz="2400" dirty="0" err="1" smtClean="0"/>
              <a:t>nama</a:t>
            </a:r>
            <a:r>
              <a:rPr lang="en-US" altLang="en-US" sz="2400" dirty="0" smtClean="0"/>
              <a:t> </a:t>
            </a:r>
            <a:r>
              <a:rPr lang="en-US" altLang="en-US" sz="2400" dirty="0" err="1" smtClean="0"/>
              <a:t>menjadi</a:t>
            </a:r>
            <a:r>
              <a:rPr lang="en-US" altLang="en-US" sz="2400" dirty="0" smtClean="0"/>
              <a:t> IPKII (</a:t>
            </a:r>
            <a:r>
              <a:rPr lang="en-US" altLang="en-US" sz="2400" dirty="0" err="1" smtClean="0"/>
              <a:t>Ikatan</a:t>
            </a:r>
            <a:r>
              <a:rPr lang="en-US" altLang="en-US" sz="2400" dirty="0" smtClean="0"/>
              <a:t> </a:t>
            </a:r>
            <a:r>
              <a:rPr lang="en-US" altLang="en-US" sz="2400" dirty="0" err="1" smtClean="0"/>
              <a:t>Profesi</a:t>
            </a:r>
            <a:r>
              <a:rPr lang="en-US" altLang="en-US" sz="2400" dirty="0" smtClean="0"/>
              <a:t> </a:t>
            </a:r>
            <a:r>
              <a:rPr lang="en-US" altLang="en-US" sz="2400" dirty="0" err="1" smtClean="0"/>
              <a:t>Komputer</a:t>
            </a:r>
            <a:r>
              <a:rPr lang="en-US" altLang="en-US" sz="2400" dirty="0" smtClean="0"/>
              <a:t> </a:t>
            </a:r>
            <a:r>
              <a:rPr lang="en-US" altLang="en-US" sz="2400" dirty="0" err="1" smtClean="0"/>
              <a:t>dan</a:t>
            </a:r>
            <a:r>
              <a:rPr lang="en-US" altLang="en-US" sz="2400" dirty="0" smtClean="0"/>
              <a:t> </a:t>
            </a:r>
            <a:r>
              <a:rPr lang="en-US" altLang="en-US" sz="2400" dirty="0" err="1" smtClean="0"/>
              <a:t>Informatika</a:t>
            </a:r>
            <a:r>
              <a:rPr lang="en-US" altLang="en-US" sz="2400" dirty="0" smtClean="0"/>
              <a:t> Indonesia).</a:t>
            </a:r>
          </a:p>
          <a:p>
            <a:pPr marL="285750" indent="-285750" eaLnBrk="1" hangingPunct="1">
              <a:lnSpc>
                <a:spcPct val="80000"/>
              </a:lnSpc>
              <a:buFont typeface="Wingdings" panose="05000000000000000000" pitchFamily="2" charset="2"/>
              <a:buChar char="ü"/>
              <a:defRPr/>
            </a:pPr>
            <a:r>
              <a:rPr lang="en-US" altLang="en-US" sz="2400" dirty="0" err="1" smtClean="0"/>
              <a:t>Azas</a:t>
            </a:r>
            <a:r>
              <a:rPr lang="en-US" altLang="en-US" sz="2400" dirty="0" smtClean="0"/>
              <a:t> : </a:t>
            </a:r>
            <a:r>
              <a:rPr lang="en-US" altLang="en-US" sz="2400" dirty="0" err="1" smtClean="0"/>
              <a:t>Pancasila</a:t>
            </a:r>
            <a:endParaRPr lang="en-US" altLang="en-US" sz="2400" dirty="0" smtClean="0"/>
          </a:p>
          <a:p>
            <a:pPr marL="285750" indent="-285750" eaLnBrk="1" hangingPunct="1">
              <a:lnSpc>
                <a:spcPct val="80000"/>
              </a:lnSpc>
              <a:buFont typeface="Wingdings" panose="05000000000000000000" pitchFamily="2" charset="2"/>
              <a:buChar char="ü"/>
              <a:defRPr/>
            </a:pPr>
            <a:r>
              <a:rPr lang="en-US" altLang="en-US" sz="2400" dirty="0" err="1" smtClean="0"/>
              <a:t>Tujuan</a:t>
            </a:r>
            <a:r>
              <a:rPr lang="en-US" altLang="en-US" sz="2400" dirty="0" smtClean="0"/>
              <a:t> : </a:t>
            </a:r>
            <a:r>
              <a:rPr lang="en-US" altLang="en-US" sz="2400" dirty="0" err="1" smtClean="0"/>
              <a:t>ikut</a:t>
            </a:r>
            <a:r>
              <a:rPr lang="en-US" altLang="en-US" sz="2400" dirty="0" smtClean="0"/>
              <a:t> </a:t>
            </a:r>
            <a:r>
              <a:rPr lang="en-US" altLang="en-US" sz="2400" dirty="0" err="1" smtClean="0"/>
              <a:t>meningkatkan</a:t>
            </a:r>
            <a:r>
              <a:rPr lang="en-US" altLang="en-US" sz="2400" dirty="0" smtClean="0"/>
              <a:t> </a:t>
            </a:r>
            <a:r>
              <a:rPr lang="en-US" altLang="en-US" sz="2400" dirty="0" err="1" smtClean="0"/>
              <a:t>pemanfaatkan</a:t>
            </a:r>
            <a:r>
              <a:rPr lang="en-US" altLang="en-US" sz="2400" dirty="0" smtClean="0"/>
              <a:t> </a:t>
            </a:r>
            <a:r>
              <a:rPr lang="en-US" altLang="en-US" sz="2400" dirty="0" err="1" smtClean="0"/>
              <a:t>dan</a:t>
            </a:r>
            <a:r>
              <a:rPr lang="en-US" altLang="en-US" sz="2400" dirty="0" smtClean="0"/>
              <a:t> </a:t>
            </a:r>
            <a:r>
              <a:rPr lang="en-US" altLang="en-US" sz="2400" dirty="0" err="1" smtClean="0"/>
              <a:t>pengembangan</a:t>
            </a:r>
            <a:r>
              <a:rPr lang="en-US" altLang="en-US" sz="2400" dirty="0" smtClean="0"/>
              <a:t> </a:t>
            </a:r>
            <a:r>
              <a:rPr lang="en-US" altLang="en-US" sz="2400" dirty="0" err="1" smtClean="0"/>
              <a:t>teknologi</a:t>
            </a:r>
            <a:r>
              <a:rPr lang="en-US" altLang="en-US" sz="2400" dirty="0" smtClean="0"/>
              <a:t> </a:t>
            </a:r>
            <a:r>
              <a:rPr lang="en-US" altLang="en-US" sz="2400" dirty="0" err="1" smtClean="0"/>
              <a:t>komputer</a:t>
            </a:r>
            <a:r>
              <a:rPr lang="en-US" altLang="en-US" sz="2400" dirty="0" smtClean="0"/>
              <a:t> </a:t>
            </a:r>
            <a:r>
              <a:rPr lang="en-US" altLang="en-US" sz="2400" dirty="0" err="1" smtClean="0"/>
              <a:t>dan</a:t>
            </a:r>
            <a:r>
              <a:rPr lang="en-US" altLang="en-US" sz="2400" dirty="0" smtClean="0"/>
              <a:t> </a:t>
            </a:r>
            <a:r>
              <a:rPr lang="en-US" altLang="en-US" sz="2400" dirty="0" err="1" smtClean="0"/>
              <a:t>informatika</a:t>
            </a:r>
            <a:r>
              <a:rPr lang="en-US" altLang="en-US" sz="2400" dirty="0" smtClean="0"/>
              <a:t> di Indonesia </a:t>
            </a:r>
            <a:r>
              <a:rPr lang="en-US" altLang="en-US" sz="2400" dirty="0" err="1" smtClean="0"/>
              <a:t>guna</a:t>
            </a:r>
            <a:r>
              <a:rPr lang="en-US" altLang="en-US" sz="2400" dirty="0" smtClean="0"/>
              <a:t> </a:t>
            </a:r>
            <a:r>
              <a:rPr lang="en-US" altLang="en-US" sz="2400" dirty="0" err="1" smtClean="0"/>
              <a:t>menunjang</a:t>
            </a:r>
            <a:r>
              <a:rPr lang="en-US" altLang="en-US" sz="2400" dirty="0" smtClean="0"/>
              <a:t> </a:t>
            </a:r>
            <a:r>
              <a:rPr lang="en-US" altLang="en-US" sz="2400" dirty="0" err="1" smtClean="0"/>
              <a:t>pembangunan</a:t>
            </a:r>
            <a:r>
              <a:rPr lang="en-US" altLang="en-US" sz="2400" dirty="0" smtClean="0"/>
              <a:t> </a:t>
            </a:r>
            <a:r>
              <a:rPr lang="en-US" altLang="en-US" sz="2400" dirty="0" err="1" smtClean="0"/>
              <a:t>nasional</a:t>
            </a:r>
            <a:r>
              <a:rPr lang="en-US" altLang="en-US" sz="2400" dirty="0" smtClean="0"/>
              <a:t> </a:t>
            </a:r>
            <a:r>
              <a:rPr lang="en-US" altLang="en-US" sz="2400" dirty="0" err="1" smtClean="0"/>
              <a:t>serta</a:t>
            </a:r>
            <a:r>
              <a:rPr lang="en-US" altLang="en-US" sz="2400" dirty="0" smtClean="0"/>
              <a:t> </a:t>
            </a:r>
            <a:r>
              <a:rPr lang="en-US" altLang="en-US" sz="2400" dirty="0" err="1" smtClean="0"/>
              <a:t>berperan</a:t>
            </a:r>
            <a:r>
              <a:rPr lang="en-US" altLang="en-US" sz="2400" dirty="0" smtClean="0"/>
              <a:t> </a:t>
            </a:r>
            <a:r>
              <a:rPr lang="en-US" altLang="en-US" sz="2400" dirty="0" err="1" smtClean="0"/>
              <a:t>sebagai</a:t>
            </a:r>
            <a:r>
              <a:rPr lang="en-US" altLang="en-US" sz="2400" dirty="0" smtClean="0"/>
              <a:t> </a:t>
            </a:r>
            <a:r>
              <a:rPr lang="en-US" altLang="en-US" sz="2400" dirty="0" err="1" smtClean="0"/>
              <a:t>wadah</a:t>
            </a:r>
            <a:r>
              <a:rPr lang="en-US" altLang="en-US" sz="2400" dirty="0" smtClean="0"/>
              <a:t> </a:t>
            </a:r>
            <a:r>
              <a:rPr lang="en-US" altLang="en-US" sz="2400" dirty="0" err="1" smtClean="0"/>
              <a:t>komunikasi</a:t>
            </a:r>
            <a:r>
              <a:rPr lang="en-US" altLang="en-US" sz="2400" dirty="0" smtClean="0"/>
              <a:t>, </a:t>
            </a:r>
            <a:r>
              <a:rPr lang="en-US" altLang="en-US" sz="2400" dirty="0" err="1" smtClean="0"/>
              <a:t>konsultasi</a:t>
            </a:r>
            <a:r>
              <a:rPr lang="en-US" altLang="en-US" sz="2400" dirty="0" smtClean="0"/>
              <a:t> </a:t>
            </a:r>
            <a:r>
              <a:rPr lang="en-US" altLang="en-US" sz="2400" dirty="0" err="1" smtClean="0"/>
              <a:t>dan</a:t>
            </a:r>
            <a:r>
              <a:rPr lang="en-US" altLang="en-US" sz="2400" dirty="0" smtClean="0"/>
              <a:t> </a:t>
            </a:r>
            <a:r>
              <a:rPr lang="en-US" altLang="en-US" sz="2400" dirty="0" err="1" smtClean="0"/>
              <a:t>koordinasi</a:t>
            </a:r>
            <a:r>
              <a:rPr lang="en-US" altLang="en-US" sz="2400" dirty="0" smtClean="0"/>
              <a:t> </a:t>
            </a:r>
            <a:r>
              <a:rPr lang="en-US" altLang="en-US" sz="2400" dirty="0" err="1" smtClean="0"/>
              <a:t>antara</a:t>
            </a:r>
            <a:r>
              <a:rPr lang="en-US" altLang="en-US" sz="2400" dirty="0" smtClean="0"/>
              <a:t> </a:t>
            </a:r>
            <a:r>
              <a:rPr lang="en-US" altLang="en-US" sz="2400" dirty="0" err="1" smtClean="0"/>
              <a:t>anggota</a:t>
            </a:r>
            <a:r>
              <a:rPr lang="en-US" altLang="en-US" sz="2400" dirty="0" smtClean="0"/>
              <a:t>.</a:t>
            </a:r>
          </a:p>
          <a:p>
            <a:pPr eaLnBrk="1" hangingPunct="1">
              <a:lnSpc>
                <a:spcPct val="80000"/>
              </a:lnSpc>
              <a:defRPr/>
            </a:pPr>
            <a:endParaRPr lang="en-US" altLang="en-US" sz="2400" dirty="0" smtClean="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Organisasi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TI di </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Indonesia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81923" name="Rectangle 3"/>
          <p:cNvSpPr>
            <a:spLocks noGrp="1" noChangeArrowheads="1"/>
          </p:cNvSpPr>
          <p:nvPr>
            <p:ph idx="1"/>
          </p:nvPr>
        </p:nvSpPr>
        <p:spPr/>
        <p:txBody>
          <a:bodyPr/>
          <a:lstStyle/>
          <a:p>
            <a:pPr marL="285750" indent="-285750" eaLnBrk="1" hangingPunct="1">
              <a:lnSpc>
                <a:spcPct val="80000"/>
              </a:lnSpc>
              <a:buFont typeface="Wingdings" panose="05000000000000000000" pitchFamily="2" charset="2"/>
              <a:buChar char="ü"/>
            </a:pPr>
            <a:r>
              <a:rPr lang="en-US" altLang="en-US" sz="2400" smtClean="0"/>
              <a:t>Fungsi :</a:t>
            </a:r>
          </a:p>
          <a:p>
            <a:pPr marL="571500" lvl="1" indent="-285750" eaLnBrk="1" hangingPunct="1">
              <a:lnSpc>
                <a:spcPct val="80000"/>
              </a:lnSpc>
              <a:buFont typeface="Arial" panose="020B0604020202020204" pitchFamily="34" charset="0"/>
              <a:buChar char="•"/>
            </a:pPr>
            <a:r>
              <a:rPr lang="en-US" altLang="en-US" sz="2400" smtClean="0"/>
              <a:t>Menyelenggarakan dan atau ikut serta dalam kegiatan-kegiatan ilmiah seperti pendidikan, latihan, seminar, diskusi yang berhubungan dengan bidang komputer dan Informatika.</a:t>
            </a:r>
          </a:p>
          <a:p>
            <a:pPr marL="571500" lvl="1" indent="-285750" eaLnBrk="1" hangingPunct="1">
              <a:lnSpc>
                <a:spcPct val="80000"/>
              </a:lnSpc>
              <a:buFont typeface="Arial" panose="020B0604020202020204" pitchFamily="34" charset="0"/>
              <a:buChar char="•"/>
            </a:pPr>
            <a:r>
              <a:rPr lang="en-US" altLang="en-US" sz="2400" smtClean="0"/>
              <a:t>Mengadakan kerja sama dengan organisasi sejenis selama maksud dan tujuan organisasi tersebut tidak bertentangan dengan maksud dan tujuan IPKIN.</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Kode</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1267" name="Rectangle 3"/>
          <p:cNvSpPr>
            <a:spLocks noGrp="1" noChangeArrowheads="1"/>
          </p:cNvSpPr>
          <p:nvPr>
            <p:ph idx="1"/>
          </p:nvPr>
        </p:nvSpPr>
        <p:spPr>
          <a:xfrm>
            <a:off x="822325" y="1773238"/>
            <a:ext cx="7543800" cy="4022725"/>
          </a:xfrm>
        </p:spPr>
        <p:txBody>
          <a:bodyPr rtlCol="0">
            <a:noAutofit/>
          </a:bodyPr>
          <a:lstStyle/>
          <a:p>
            <a:pPr marL="285750" indent="-28575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Kode</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artinya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kumpulan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sandi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buku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undang-undang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kata yang </a:t>
            </a:r>
            <a:r>
              <a:rPr lang="en-US" altLang="en-US" sz="2400" dirty="0" err="1" smtClean="0">
                <a:solidFill>
                  <a:schemeClr val="tx1">
                    <a:lumMod val="75000"/>
                    <a:lumOff val="25000"/>
                  </a:schemeClr>
                </a:solidFill>
              </a:rPr>
              <a:t>disepakati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dalam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lalu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lintas</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telegrafi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serta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susunan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prinsip</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hidup</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dalam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masyarakat</a:t>
            </a:r>
            <a:r>
              <a:rPr lang="en-US" altLang="en-US" sz="2400" dirty="0" smtClean="0">
                <a:solidFill>
                  <a:schemeClr val="tx1">
                    <a:lumMod val="75000"/>
                    <a:lumOff val="25000"/>
                  </a:schemeClr>
                </a:solidFill>
              </a:rPr>
              <a:t>.</a:t>
            </a:r>
          </a:p>
          <a:p>
            <a:pPr marL="285750" indent="-28575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Etik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adalah</a:t>
            </a:r>
            <a:r>
              <a:rPr lang="en-US" altLang="en-US" sz="2400" dirty="0" smtClean="0">
                <a:solidFill>
                  <a:schemeClr val="tx1">
                    <a:lumMod val="75000"/>
                    <a:lumOff val="25000"/>
                  </a:schemeClr>
                </a:solidFill>
              </a:rPr>
              <a:t> moral </a:t>
            </a:r>
            <a:r>
              <a:rPr lang="en-US" altLang="en-US" sz="2400" dirty="0" err="1" smtClean="0">
                <a:solidFill>
                  <a:schemeClr val="tx1">
                    <a:lumMod val="75000"/>
                    <a:lumOff val="25000"/>
                  </a:schemeClr>
                </a:solidFill>
              </a:rPr>
              <a:t>filosofi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ajaran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kesusilaan</a:t>
            </a:r>
            <a:r>
              <a:rPr lang="en-US" altLang="en-US" sz="2400" dirty="0" smtClean="0">
                <a:solidFill>
                  <a:schemeClr val="tx1">
                    <a:lumMod val="75000"/>
                    <a:lumOff val="25000"/>
                  </a:schemeClr>
                </a:solidFill>
              </a:rPr>
              <a:t>.</a:t>
            </a:r>
          </a:p>
          <a:p>
            <a:pPr marL="285750" indent="-28575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Kode</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etik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adalah</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sistem</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norma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nilai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aturan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profesional</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tertulis</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secara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tegas</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menyatakan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apa</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benar</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baik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apa</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tidak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benar</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tidak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baik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bagi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profesional</a:t>
            </a:r>
            <a:r>
              <a:rPr lang="en-US" altLang="en-US" sz="2400" dirty="0" smtClean="0">
                <a:solidFill>
                  <a:schemeClr val="tx1">
                    <a:lumMod val="75000"/>
                    <a:lumOff val="25000"/>
                  </a:schemeClr>
                </a:solidFill>
              </a:rPr>
              <a:t> yang </a:t>
            </a:r>
            <a:r>
              <a:rPr lang="en-US" altLang="en-US" sz="2400" dirty="0" err="1" smtClean="0">
                <a:solidFill>
                  <a:schemeClr val="tx1">
                    <a:lumMod val="75000"/>
                    <a:lumOff val="25000"/>
                  </a:schemeClr>
                </a:solidFill>
              </a:rPr>
              <a:t>menjadi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anggota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dari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sebuah</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organisasi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a:t>
            </a:r>
            <a:r>
              <a:rPr lang="en-US" altLang="en-US" sz="2400" dirty="0" smtClean="0">
                <a:solidFill>
                  <a:schemeClr val="tx1">
                    <a:lumMod val="75000"/>
                    <a:lumOff val="25000"/>
                  </a:schemeClr>
                </a:solidFill>
              </a:rPr>
              <a:t>.</a:t>
            </a:r>
          </a:p>
          <a:p>
            <a:pPr marL="285750" indent="-28575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Tujuan</a:t>
            </a:r>
            <a:r>
              <a:rPr lang="en-US" altLang="en-US" sz="2400" dirty="0" smtClean="0">
                <a:solidFill>
                  <a:schemeClr val="tx1">
                    <a:lumMod val="75000"/>
                    <a:lumOff val="25000"/>
                  </a:schemeClr>
                </a:solidFill>
              </a:rPr>
              <a:t> : </a:t>
            </a:r>
            <a:r>
              <a:rPr lang="en-US" altLang="en-US" sz="2400" dirty="0" err="1" smtClean="0">
                <a:solidFill>
                  <a:schemeClr val="tx1">
                    <a:lumMod val="75000"/>
                    <a:lumOff val="25000"/>
                  </a:schemeClr>
                </a:solidFill>
              </a:rPr>
              <a:t>pelaku</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dapat</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menjalankan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tugas</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dan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kewajiban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serta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memberikan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pelayanan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sebaik-baiknya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kepada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pemakai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jasa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profesi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tersebut</a:t>
            </a:r>
            <a:r>
              <a:rPr lang="en-US" altLang="en-US" sz="2400" dirty="0" smtClean="0">
                <a:solidFill>
                  <a:schemeClr val="tx1">
                    <a:lumMod val="75000"/>
                    <a:lumOff val="25000"/>
                  </a:schemeClr>
                </a:solidFill>
              </a:rPr>
              <a:t>.</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a:xfrm>
            <a:off x="755650" y="908050"/>
            <a:ext cx="7845425" cy="792163"/>
          </a:xfrm>
        </p:spPr>
        <p:txBody>
          <a:bodyPr>
            <a:normAutofit fontScale="90000"/>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Prinsip</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Dasar</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Kode</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Profesi</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83971" name="Rectangle 3"/>
          <p:cNvSpPr>
            <a:spLocks noGrp="1" noChangeArrowheads="1"/>
          </p:cNvSpPr>
          <p:nvPr>
            <p:ph idx="1"/>
          </p:nvPr>
        </p:nvSpPr>
        <p:spPr>
          <a:xfrm>
            <a:off x="782638" y="1844675"/>
            <a:ext cx="8229600" cy="5715000"/>
          </a:xfrm>
        </p:spPr>
        <p:txBody>
          <a:bodyPr/>
          <a:lstStyle/>
          <a:p>
            <a:pPr eaLnBrk="1" hangingPunct="1">
              <a:defRPr/>
            </a:pPr>
            <a:r>
              <a:rPr lang="en-US" altLang="en-US" sz="2400" dirty="0" err="1" smtClean="0"/>
              <a:t>Merupakan</a:t>
            </a:r>
            <a:r>
              <a:rPr lang="en-US" altLang="en-US" sz="2400" dirty="0" smtClean="0"/>
              <a:t> </a:t>
            </a:r>
            <a:r>
              <a:rPr lang="en-US" altLang="en-US" sz="2400" dirty="0" err="1" smtClean="0"/>
              <a:t>landasan</a:t>
            </a:r>
            <a:r>
              <a:rPr lang="en-US" altLang="en-US" sz="2400" dirty="0" smtClean="0"/>
              <a:t> </a:t>
            </a:r>
            <a:r>
              <a:rPr lang="en-US" altLang="en-US" sz="2400" dirty="0" err="1" smtClean="0"/>
              <a:t>dasar</a:t>
            </a:r>
            <a:r>
              <a:rPr lang="en-US" altLang="en-US" sz="2400" dirty="0" smtClean="0"/>
              <a:t> </a:t>
            </a:r>
            <a:r>
              <a:rPr lang="en-US" altLang="en-US" sz="2400" dirty="0" err="1" smtClean="0"/>
              <a:t>perilaku</a:t>
            </a:r>
            <a:r>
              <a:rPr lang="en-US" altLang="en-US" sz="2400" dirty="0" smtClean="0"/>
              <a:t> </a:t>
            </a:r>
            <a:r>
              <a:rPr lang="en-US" altLang="en-US" sz="2400" dirty="0" err="1" smtClean="0"/>
              <a:t>etika</a:t>
            </a:r>
            <a:r>
              <a:rPr lang="en-US" altLang="en-US" sz="2400" dirty="0" smtClean="0"/>
              <a:t> </a:t>
            </a:r>
            <a:r>
              <a:rPr lang="en-US" altLang="en-US" sz="2400" dirty="0" err="1" smtClean="0"/>
              <a:t>dan</a:t>
            </a:r>
            <a:r>
              <a:rPr lang="en-US" altLang="en-US" sz="2400" dirty="0" smtClean="0"/>
              <a:t> </a:t>
            </a:r>
            <a:r>
              <a:rPr lang="en-US" altLang="en-US" sz="2400" dirty="0" err="1" smtClean="0"/>
              <a:t>perilaku</a:t>
            </a:r>
            <a:r>
              <a:rPr lang="en-US" altLang="en-US" sz="2400" dirty="0" smtClean="0"/>
              <a:t> </a:t>
            </a:r>
            <a:r>
              <a:rPr lang="en-US" altLang="en-US" sz="2400" dirty="0" err="1" smtClean="0"/>
              <a:t>profesional</a:t>
            </a:r>
            <a:r>
              <a:rPr lang="en-US" altLang="en-US" sz="2400" dirty="0" smtClean="0"/>
              <a:t> </a:t>
            </a:r>
            <a:r>
              <a:rPr lang="en-US" altLang="en-US" sz="2400" dirty="0" err="1" smtClean="0"/>
              <a:t>diantaranya</a:t>
            </a:r>
            <a:r>
              <a:rPr lang="en-US" altLang="en-US" sz="2400" dirty="0" smtClean="0"/>
              <a:t>:</a:t>
            </a:r>
          </a:p>
          <a:p>
            <a:pPr lvl="1" indent="-325438" eaLnBrk="1" hangingPunct="1">
              <a:buFont typeface="Wingdings" panose="05000000000000000000" pitchFamily="2" charset="2"/>
              <a:buChar char="ü"/>
              <a:defRPr/>
            </a:pPr>
            <a:r>
              <a:rPr lang="en-US" altLang="en-US" sz="2400" dirty="0" err="1" smtClean="0"/>
              <a:t>Prinsip</a:t>
            </a:r>
            <a:r>
              <a:rPr lang="en-US" altLang="en-US" sz="2400" dirty="0" smtClean="0"/>
              <a:t> </a:t>
            </a:r>
            <a:r>
              <a:rPr lang="en-US" altLang="en-US" sz="2400" dirty="0" err="1" smtClean="0"/>
              <a:t>tanggung</a:t>
            </a:r>
            <a:r>
              <a:rPr lang="en-US" altLang="en-US" sz="2400" dirty="0" smtClean="0"/>
              <a:t> </a:t>
            </a:r>
            <a:r>
              <a:rPr lang="en-US" altLang="en-US" sz="2400" dirty="0" err="1" smtClean="0"/>
              <a:t>jawab</a:t>
            </a:r>
            <a:r>
              <a:rPr lang="en-US" altLang="en-US" sz="2400" dirty="0" smtClean="0"/>
              <a:t> </a:t>
            </a:r>
            <a:r>
              <a:rPr lang="en-US" altLang="en-US" sz="2400" dirty="0" err="1" smtClean="0"/>
              <a:t>profesi</a:t>
            </a:r>
            <a:endParaRPr lang="en-US" altLang="en-US" sz="2400" dirty="0" smtClean="0"/>
          </a:p>
          <a:p>
            <a:pPr marL="382588" lvl="2" indent="0" eaLnBrk="1" hangingPunct="1">
              <a:buFont typeface="Calibri" panose="020F0502020204030204" pitchFamily="34" charset="0"/>
              <a:buNone/>
              <a:defRPr/>
            </a:pPr>
            <a:r>
              <a:rPr lang="en-US" altLang="en-US" sz="2400" dirty="0" err="1" smtClean="0"/>
              <a:t>Setiap</a:t>
            </a:r>
            <a:r>
              <a:rPr lang="en-US" altLang="en-US" sz="2400" dirty="0" smtClean="0"/>
              <a:t> </a:t>
            </a:r>
            <a:r>
              <a:rPr lang="en-US" altLang="en-US" sz="2400" dirty="0" err="1" smtClean="0"/>
              <a:t>anggota</a:t>
            </a:r>
            <a:r>
              <a:rPr lang="en-US" altLang="en-US" sz="2400" dirty="0" smtClean="0"/>
              <a:t> </a:t>
            </a:r>
            <a:r>
              <a:rPr lang="en-US" altLang="en-US" sz="2400" dirty="0" err="1" smtClean="0"/>
              <a:t>harus</a:t>
            </a:r>
            <a:r>
              <a:rPr lang="en-US" altLang="en-US" sz="2400" dirty="0" smtClean="0"/>
              <a:t> </a:t>
            </a:r>
            <a:r>
              <a:rPr lang="en-US" altLang="en-US" sz="2400" dirty="0" err="1" smtClean="0"/>
              <a:t>senantiasa</a:t>
            </a:r>
            <a:r>
              <a:rPr lang="en-US" altLang="en-US" sz="2400" dirty="0" smtClean="0"/>
              <a:t> </a:t>
            </a:r>
            <a:r>
              <a:rPr lang="en-US" altLang="en-US" sz="2400" dirty="0" err="1" smtClean="0"/>
              <a:t>menggunakan</a:t>
            </a:r>
            <a:r>
              <a:rPr lang="en-US" altLang="en-US" sz="2400" dirty="0" smtClean="0"/>
              <a:t> </a:t>
            </a:r>
            <a:r>
              <a:rPr lang="en-US" altLang="en-US" sz="2400" dirty="0" err="1" smtClean="0"/>
              <a:t>pertimbangan</a:t>
            </a:r>
            <a:r>
              <a:rPr lang="en-US" altLang="en-US" sz="2400" dirty="0" smtClean="0"/>
              <a:t> moral </a:t>
            </a:r>
            <a:r>
              <a:rPr lang="en-US" altLang="en-US" sz="2400" dirty="0" err="1" smtClean="0"/>
              <a:t>dan</a:t>
            </a:r>
            <a:r>
              <a:rPr lang="en-US" altLang="en-US" sz="2400" dirty="0" smtClean="0"/>
              <a:t> </a:t>
            </a:r>
            <a:r>
              <a:rPr lang="en-US" altLang="en-US" sz="2400" dirty="0" err="1" smtClean="0"/>
              <a:t>profesional</a:t>
            </a:r>
            <a:r>
              <a:rPr lang="en-US" altLang="en-US" sz="2400" dirty="0" smtClean="0"/>
              <a:t> </a:t>
            </a:r>
            <a:r>
              <a:rPr lang="en-US" altLang="en-US" sz="2400" dirty="0" err="1" smtClean="0"/>
              <a:t>dalam</a:t>
            </a:r>
            <a:r>
              <a:rPr lang="en-US" altLang="en-US" sz="2400" dirty="0" smtClean="0"/>
              <a:t> </a:t>
            </a:r>
            <a:r>
              <a:rPr lang="en-US" altLang="en-US" sz="2400" dirty="0" err="1" smtClean="0"/>
              <a:t>semua</a:t>
            </a:r>
            <a:r>
              <a:rPr lang="en-US" altLang="en-US" sz="2400" dirty="0" smtClean="0"/>
              <a:t> </a:t>
            </a:r>
            <a:r>
              <a:rPr lang="en-US" altLang="en-US" sz="2400" dirty="0" err="1" smtClean="0"/>
              <a:t>kegiatan</a:t>
            </a:r>
            <a:r>
              <a:rPr lang="en-US" altLang="en-US" sz="2400" dirty="0" smtClean="0"/>
              <a:t> yang </a:t>
            </a:r>
            <a:r>
              <a:rPr lang="en-US" altLang="en-US" sz="2400" dirty="0" err="1" smtClean="0"/>
              <a:t>dilakukan</a:t>
            </a:r>
            <a:r>
              <a:rPr lang="en-US" altLang="en-US" sz="2400" dirty="0" smtClean="0"/>
              <a:t>.</a:t>
            </a:r>
          </a:p>
          <a:p>
            <a:pPr marL="382588" lvl="2" indent="0" eaLnBrk="1" hangingPunct="1">
              <a:buFont typeface="Calibri" panose="020F0502020204030204" pitchFamily="34" charset="0"/>
              <a:buNone/>
              <a:defRPr/>
            </a:pPr>
            <a:endParaRPr lang="en-US" altLang="en-US" sz="2400" dirty="0" smtClean="0"/>
          </a:p>
          <a:p>
            <a:pPr lvl="1" indent="-268288" eaLnBrk="1" hangingPunct="1">
              <a:buFont typeface="Wingdings" panose="05000000000000000000" pitchFamily="2" charset="2"/>
              <a:buChar char="ü"/>
              <a:defRPr/>
            </a:pPr>
            <a:r>
              <a:rPr lang="en-US" altLang="en-US" sz="2400" dirty="0" err="1" smtClean="0"/>
              <a:t>Prinsip</a:t>
            </a:r>
            <a:r>
              <a:rPr lang="en-US" altLang="en-US" sz="2400" dirty="0" smtClean="0"/>
              <a:t> </a:t>
            </a:r>
            <a:r>
              <a:rPr lang="en-US" altLang="en-US" sz="2400" dirty="0" err="1" smtClean="0"/>
              <a:t>kepentingan</a:t>
            </a:r>
            <a:r>
              <a:rPr lang="en-US" altLang="en-US" sz="2400" dirty="0" smtClean="0"/>
              <a:t> </a:t>
            </a:r>
            <a:r>
              <a:rPr lang="en-US" altLang="en-US" sz="2400" dirty="0" err="1" smtClean="0"/>
              <a:t>publik</a:t>
            </a:r>
            <a:endParaRPr lang="en-US" altLang="en-US" sz="2400" dirty="0" smtClean="0"/>
          </a:p>
          <a:p>
            <a:pPr marL="382588" lvl="2" indent="0" eaLnBrk="1" hangingPunct="1">
              <a:buFont typeface="Calibri" panose="020F0502020204030204" pitchFamily="34" charset="0"/>
              <a:buNone/>
              <a:defRPr/>
            </a:pPr>
            <a:r>
              <a:rPr lang="en-US" altLang="en-US" sz="2400" dirty="0" err="1" smtClean="0"/>
              <a:t>Setiap</a:t>
            </a:r>
            <a:r>
              <a:rPr lang="en-US" altLang="en-US" sz="2400" dirty="0" smtClean="0"/>
              <a:t> </a:t>
            </a:r>
            <a:r>
              <a:rPr lang="en-US" altLang="en-US" sz="2400" dirty="0" err="1" smtClean="0"/>
              <a:t>anggota</a:t>
            </a:r>
            <a:r>
              <a:rPr lang="en-US" altLang="en-US" sz="2400" dirty="0" smtClean="0"/>
              <a:t> </a:t>
            </a:r>
            <a:r>
              <a:rPr lang="en-US" altLang="en-US" sz="2400" dirty="0" err="1" smtClean="0"/>
              <a:t>berkewajiban</a:t>
            </a:r>
            <a:r>
              <a:rPr lang="en-US" altLang="en-US" sz="2400" dirty="0" smtClean="0"/>
              <a:t> </a:t>
            </a:r>
            <a:r>
              <a:rPr lang="en-US" altLang="en-US" sz="2400" dirty="0" err="1" smtClean="0"/>
              <a:t>untuk</a:t>
            </a:r>
            <a:r>
              <a:rPr lang="en-US" altLang="en-US" sz="2400" dirty="0" smtClean="0"/>
              <a:t> </a:t>
            </a:r>
            <a:r>
              <a:rPr lang="en-US" altLang="en-US" sz="2400" dirty="0" err="1" smtClean="0"/>
              <a:t>memberikan</a:t>
            </a:r>
            <a:r>
              <a:rPr lang="en-US" altLang="en-US" sz="2400" dirty="0" smtClean="0"/>
              <a:t> </a:t>
            </a:r>
            <a:r>
              <a:rPr lang="en-US" altLang="en-US" sz="2400" dirty="0" err="1" smtClean="0"/>
              <a:t>pelayanan</a:t>
            </a:r>
            <a:r>
              <a:rPr lang="en-US" altLang="en-US" sz="2400" dirty="0" smtClean="0"/>
              <a:t> </a:t>
            </a:r>
            <a:r>
              <a:rPr lang="en-US" altLang="en-US" sz="2400" dirty="0" err="1" smtClean="0"/>
              <a:t>kepada</a:t>
            </a:r>
            <a:r>
              <a:rPr lang="en-US" altLang="en-US" sz="2400" dirty="0" smtClean="0"/>
              <a:t> </a:t>
            </a:r>
            <a:r>
              <a:rPr lang="en-US" altLang="en-US" sz="2400" dirty="0" err="1" smtClean="0"/>
              <a:t>publik</a:t>
            </a:r>
            <a:r>
              <a:rPr lang="en-US" altLang="en-US" sz="2400" dirty="0" smtClean="0"/>
              <a:t>, </a:t>
            </a:r>
            <a:r>
              <a:rPr lang="en-US" altLang="en-US" sz="2400" dirty="0" err="1" smtClean="0"/>
              <a:t>menghormati</a:t>
            </a:r>
            <a:r>
              <a:rPr lang="en-US" altLang="en-US" sz="2400" dirty="0" smtClean="0"/>
              <a:t> </a:t>
            </a:r>
            <a:r>
              <a:rPr lang="en-US" altLang="en-US" sz="2400" dirty="0" err="1" smtClean="0"/>
              <a:t>kepercayaan</a:t>
            </a:r>
            <a:r>
              <a:rPr lang="en-US" altLang="en-US" sz="2400" dirty="0" smtClean="0"/>
              <a:t> </a:t>
            </a:r>
            <a:r>
              <a:rPr lang="en-US" altLang="en-US" sz="2400" dirty="0" err="1" smtClean="0"/>
              <a:t>publik</a:t>
            </a:r>
            <a:r>
              <a:rPr lang="en-US" altLang="en-US" sz="2400" dirty="0" smtClean="0"/>
              <a:t> </a:t>
            </a:r>
            <a:r>
              <a:rPr lang="en-US" altLang="en-US" sz="2400" dirty="0" err="1" smtClean="0"/>
              <a:t>dan</a:t>
            </a:r>
            <a:r>
              <a:rPr lang="en-US" altLang="en-US" sz="2400" dirty="0" smtClean="0"/>
              <a:t> </a:t>
            </a:r>
            <a:r>
              <a:rPr lang="en-US" altLang="en-US" sz="2400" dirty="0" err="1" smtClean="0"/>
              <a:t>menunjukan</a:t>
            </a:r>
            <a:r>
              <a:rPr lang="en-US" altLang="en-US" sz="2400" dirty="0" smtClean="0"/>
              <a:t> </a:t>
            </a:r>
            <a:r>
              <a:rPr lang="en-US" altLang="en-US" sz="2400" dirty="0" err="1" smtClean="0"/>
              <a:t>komitmen</a:t>
            </a:r>
            <a:r>
              <a:rPr lang="en-US" altLang="en-US" sz="2400" dirty="0" smtClean="0"/>
              <a:t> </a:t>
            </a:r>
            <a:r>
              <a:rPr lang="en-US" altLang="en-US" sz="2400" dirty="0" err="1" smtClean="0"/>
              <a:t>atas</a:t>
            </a:r>
            <a:r>
              <a:rPr lang="en-US" altLang="en-US" sz="2400" dirty="0" smtClean="0"/>
              <a:t> </a:t>
            </a:r>
            <a:r>
              <a:rPr lang="en-US" altLang="en-US" sz="2400" dirty="0" err="1" smtClean="0"/>
              <a:t>profesionalisme</a:t>
            </a:r>
            <a:r>
              <a:rPr lang="en-US" altLang="en-US" sz="2400" dirty="0" smtClean="0"/>
              <a:t>.</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a:xfrm>
            <a:off x="850900" y="981075"/>
            <a:ext cx="8134350" cy="792163"/>
          </a:xfrm>
        </p:spPr>
        <p:txBody>
          <a:bodyPr>
            <a:normAutofit fontScale="90000"/>
          </a:bodyPr>
          <a:lstStyle/>
          <a:p>
            <a:pPr eaLnBrk="1" fontAlgn="auto" hangingPunct="1">
              <a:spcAft>
                <a:spcPts val="0"/>
              </a:spcAft>
              <a:defRPr/>
            </a:pP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Prinsip</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Dasar</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Kode</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a:solidFill>
                  <a:srgbClr val="002060"/>
                </a:solidFill>
                <a:latin typeface="Verdana" panose="020B0604030504040204" pitchFamily="34" charset="0"/>
                <a:ea typeface="Verdana" panose="020B0604030504040204" pitchFamily="34" charset="0"/>
                <a:cs typeface="Verdana" panose="020B0604030504040204" pitchFamily="34" charset="0"/>
              </a:rPr>
              <a:t>Etik</a:t>
            </a:r>
            <a:r>
              <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endParaRPr lang="en-US" sz="3600" b="1" dirty="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84995" name="Rectangle 3"/>
          <p:cNvSpPr>
            <a:spLocks noGrp="1" noChangeArrowheads="1"/>
          </p:cNvSpPr>
          <p:nvPr>
            <p:ph idx="1"/>
          </p:nvPr>
        </p:nvSpPr>
        <p:spPr>
          <a:xfrm>
            <a:off x="914400" y="1773238"/>
            <a:ext cx="8229600" cy="5715000"/>
          </a:xfrm>
        </p:spPr>
        <p:txBody>
          <a:bodyPr/>
          <a:lstStyle/>
          <a:p>
            <a:pPr lvl="1" indent="-325438" eaLnBrk="1" hangingPunct="1">
              <a:buFont typeface="Wingdings" panose="05000000000000000000" pitchFamily="2" charset="2"/>
              <a:buChar char="ü"/>
            </a:pPr>
            <a:r>
              <a:rPr lang="en-US" altLang="en-US" sz="2400" smtClean="0"/>
              <a:t>Prinsip integritas</a:t>
            </a:r>
          </a:p>
          <a:p>
            <a:pPr marL="382588" lvl="2" indent="0" eaLnBrk="1" hangingPunct="1">
              <a:buFont typeface="Calibri" panose="020F0502020204030204" pitchFamily="34" charset="0"/>
              <a:buNone/>
            </a:pPr>
            <a:r>
              <a:rPr lang="en-US" altLang="en-US" sz="2400" smtClean="0"/>
              <a:t>Pelaku profesi harus menjunjung nilai tanggung jawab profesional dengan integritas tinggi untuk memelihara dan meningkatkan kepercayaan publik.</a:t>
            </a:r>
          </a:p>
          <a:p>
            <a:pPr lvl="1" indent="-325438" eaLnBrk="1" hangingPunct="1">
              <a:buFont typeface="Wingdings" panose="05000000000000000000" pitchFamily="2" charset="2"/>
              <a:buChar char="ü"/>
            </a:pPr>
            <a:r>
              <a:rPr lang="en-US" altLang="en-US" sz="2400" smtClean="0"/>
              <a:t>Prinsip obyektifitas</a:t>
            </a:r>
          </a:p>
          <a:p>
            <a:pPr marL="382588" lvl="2" indent="0" eaLnBrk="1" hangingPunct="1">
              <a:buFont typeface="Calibri" panose="020F0502020204030204" pitchFamily="34" charset="0"/>
              <a:buNone/>
            </a:pPr>
            <a:r>
              <a:rPr lang="en-US" altLang="en-US" sz="2400" smtClean="0"/>
              <a:t>Pelaku profesi harus mengesampingkan kepentingan pribadi dalam menjalankan tugasnya.</a:t>
            </a:r>
          </a:p>
          <a:p>
            <a:pPr lvl="1" indent="-325438" eaLnBrk="1" hangingPunct="1">
              <a:buFont typeface="Wingdings" panose="05000000000000000000" pitchFamily="2" charset="2"/>
              <a:buChar char="ü"/>
            </a:pPr>
            <a:r>
              <a:rPr lang="en-US" altLang="en-US" sz="2400" smtClean="0"/>
              <a:t>Prinsip perilaku Profesional</a:t>
            </a:r>
          </a:p>
          <a:p>
            <a:pPr marL="382588" lvl="2" indent="0" eaLnBrk="1" hangingPunct="1">
              <a:buFont typeface="Calibri" panose="020F0502020204030204" pitchFamily="34" charset="0"/>
              <a:buNone/>
            </a:pPr>
            <a:r>
              <a:rPr lang="en-US" altLang="en-US" sz="2400" smtClean="0"/>
              <a:t>Setiap anggota harus berperilaku konsisten dengan reputasi profesi yang baik.</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822325" y="2347913"/>
            <a:ext cx="7543800" cy="2017712"/>
          </a:xfrm>
        </p:spPr>
        <p:txBody>
          <a:bodyPr/>
          <a:lstStyle/>
          <a:p>
            <a:pPr algn="ctr" eaLnBrk="1" fontAlgn="auto" hangingPunct="1">
              <a:spcAft>
                <a:spcPts val="0"/>
              </a:spcAft>
              <a:defRPr/>
            </a:pPr>
            <a:r>
              <a:rPr lang="en-US" sz="6600" b="1" dirty="0" smtClean="0">
                <a:solidFill>
                  <a:srgbClr val="002060"/>
                </a:solidFill>
                <a:effectLst>
                  <a:outerShdw blurRad="38100" dist="38100" dir="2700000" algn="tl">
                    <a:srgbClr val="000000">
                      <a:alpha val="43137"/>
                    </a:srgbClr>
                  </a:outerShdw>
                </a:effectLst>
                <a:latin typeface="Verdana" pitchFamily="34" charset="0"/>
              </a:rPr>
              <a:t>MATERI</a:t>
            </a:r>
            <a:br>
              <a:rPr lang="en-US" sz="6600" b="1" dirty="0" smtClean="0">
                <a:solidFill>
                  <a:srgbClr val="002060"/>
                </a:solidFill>
                <a:effectLst>
                  <a:outerShdw blurRad="38100" dist="38100" dir="2700000" algn="tl">
                    <a:srgbClr val="000000">
                      <a:alpha val="43137"/>
                    </a:srgbClr>
                  </a:outerShdw>
                </a:effectLst>
                <a:latin typeface="Verdana" pitchFamily="34" charset="0"/>
              </a:rPr>
            </a:br>
            <a:r>
              <a:rPr lang="en-US" sz="6600" b="1" dirty="0" err="1" smtClean="0">
                <a:solidFill>
                  <a:srgbClr val="002060"/>
                </a:solidFill>
                <a:effectLst>
                  <a:outerShdw blurRad="38100" dist="38100" dir="2700000" algn="tl">
                    <a:srgbClr val="000000">
                      <a:alpha val="43137"/>
                    </a:srgbClr>
                  </a:outerShdw>
                </a:effectLst>
                <a:latin typeface="Verdana" pitchFamily="34" charset="0"/>
              </a:rPr>
              <a:t>Etika</a:t>
            </a:r>
            <a:r>
              <a:rPr lang="en-US" sz="6600" b="1" dirty="0" smtClean="0">
                <a:solidFill>
                  <a:srgbClr val="002060"/>
                </a:solidFill>
                <a:effectLst>
                  <a:outerShdw blurRad="38100" dist="38100" dir="2700000" algn="tl">
                    <a:srgbClr val="000000">
                      <a:alpha val="43137"/>
                    </a:srgbClr>
                  </a:outerShdw>
                </a:effectLst>
                <a:latin typeface="Verdana" pitchFamily="34" charset="0"/>
              </a:rPr>
              <a:t> </a:t>
            </a:r>
            <a:r>
              <a:rPr lang="en-US" sz="6600" b="1" dirty="0" err="1" smtClean="0">
                <a:solidFill>
                  <a:srgbClr val="002060"/>
                </a:solidFill>
                <a:effectLst>
                  <a:outerShdw blurRad="38100" dist="38100" dir="2700000" algn="tl">
                    <a:srgbClr val="000000">
                      <a:alpha val="43137"/>
                    </a:srgbClr>
                  </a:outerShdw>
                </a:effectLst>
                <a:latin typeface="Verdana" pitchFamily="34" charset="0"/>
              </a:rPr>
              <a:t>Profesi</a:t>
            </a:r>
            <a:endParaRPr lang="en-US" sz="6600" b="1" dirty="0" smtClean="0">
              <a:solidFill>
                <a:srgbClr val="002060"/>
              </a:solidFill>
              <a:effectLst>
                <a:outerShdw blurRad="38100" dist="38100" dir="2700000" algn="tl">
                  <a:srgbClr val="000000">
                    <a:alpha val="43137"/>
                  </a:srgbClr>
                </a:outerShdw>
              </a:effectLst>
              <a:latin typeface="Verdana" pitchFamily="34" charset="0"/>
            </a:endParaRPr>
          </a:p>
        </p:txBody>
      </p:sp>
      <p:sp>
        <p:nvSpPr>
          <p:cNvPr id="86019" name="TextBox 1"/>
          <p:cNvSpPr txBox="1">
            <a:spLocks noChangeArrowheads="1"/>
          </p:cNvSpPr>
          <p:nvPr/>
        </p:nvSpPr>
        <p:spPr bwMode="auto">
          <a:xfrm>
            <a:off x="576263" y="6338888"/>
            <a:ext cx="81724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2800">
                <a:solidFill>
                  <a:schemeClr val="bg1"/>
                </a:solidFill>
              </a:rPr>
              <a:t>STMIK WIDYA PRATAMA</a:t>
            </a:r>
          </a:p>
        </p:txBody>
      </p:sp>
      <p:pic>
        <p:nvPicPr>
          <p:cNvPr id="86020"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8400" y="257175"/>
            <a:ext cx="1730375" cy="173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6021" name="TextBox 2"/>
          <p:cNvSpPr txBox="1">
            <a:spLocks noChangeArrowheads="1"/>
          </p:cNvSpPr>
          <p:nvPr/>
        </p:nvSpPr>
        <p:spPr bwMode="auto">
          <a:xfrm>
            <a:off x="2700338" y="5184775"/>
            <a:ext cx="60483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r"/>
            <a:r>
              <a:rPr lang="en-US" altLang="en-US" sz="3200">
                <a:solidFill>
                  <a:srgbClr val="C00000"/>
                </a:solidFill>
              </a:rPr>
              <a:t>Pengampu:</a:t>
            </a:r>
          </a:p>
          <a:p>
            <a:pPr algn="r"/>
            <a:r>
              <a:rPr lang="en-US" altLang="en-US" sz="3200">
                <a:solidFill>
                  <a:srgbClr val="C00000"/>
                </a:solidFill>
              </a:rPr>
              <a:t>P.A. Christianto, M.Kom</a:t>
            </a: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p:cNvSpPr>
            <a:spLocks noGrp="1" noChangeArrowheads="1"/>
          </p:cNvSpPr>
          <p:nvPr>
            <p:ph type="title"/>
          </p:nvPr>
        </p:nvSpPr>
        <p:spPr>
          <a:xfrm>
            <a:off x="827088" y="1628775"/>
            <a:ext cx="8458200" cy="746125"/>
          </a:xfrm>
        </p:spPr>
        <p:txBody>
          <a:bodyPr lIns="96480" rIns="115560"/>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000" dirty="0" smtClean="0">
                <a:solidFill>
                  <a:schemeClr val="tx1">
                    <a:lumMod val="75000"/>
                    <a:lumOff val="25000"/>
                  </a:schemeClr>
                </a:solidFill>
                <a:latin typeface="+mn-lt"/>
              </a:rPr>
              <a:t>ETIKA PROFESI TEKNOLOGI INFORMASI</a:t>
            </a:r>
          </a:p>
        </p:txBody>
      </p:sp>
      <p:sp>
        <p:nvSpPr>
          <p:cNvPr id="87043" name="Rectangle 2"/>
          <p:cNvSpPr>
            <a:spLocks noGrp="1" noChangeArrowheads="1"/>
          </p:cNvSpPr>
          <p:nvPr>
            <p:ph type="subTitle" idx="4294967295"/>
          </p:nvPr>
        </p:nvSpPr>
        <p:spPr>
          <a:xfrm>
            <a:off x="679450" y="620713"/>
            <a:ext cx="8208963" cy="1754187"/>
          </a:xfrm>
        </p:spPr>
        <p:txBody>
          <a:bodyPr lIns="32040" rIns="32040"/>
          <a:lstStyle/>
          <a:p>
            <a:pPr indent="0" eaLnBrk="1" hangingPunct="1">
              <a:buFontTx/>
              <a:buNone/>
              <a:tabLst>
                <a:tab pos="33338" algn="l"/>
                <a:tab pos="657225" algn="l"/>
                <a:tab pos="1300163" algn="l"/>
                <a:tab pos="1943100" algn="l"/>
                <a:tab pos="2586038" algn="l"/>
                <a:tab pos="3228975" algn="l"/>
                <a:tab pos="3871913" algn="l"/>
                <a:tab pos="4514850" algn="l"/>
                <a:tab pos="5157788" algn="l"/>
                <a:tab pos="5800725" algn="l"/>
                <a:tab pos="6443663" algn="l"/>
                <a:tab pos="7086600" algn="l"/>
                <a:tab pos="7729538" algn="l"/>
                <a:tab pos="8372475" algn="l"/>
                <a:tab pos="9015413" algn="l"/>
                <a:tab pos="9658350" algn="l"/>
                <a:tab pos="10301288" algn="l"/>
                <a:tab pos="10944225" algn="l"/>
              </a:tabLst>
            </a:pPr>
            <a:r>
              <a:rPr lang="en-GB" altLang="en-US" sz="8000" b="1" smtClean="0">
                <a:solidFill>
                  <a:srgbClr val="002060"/>
                </a:solidFill>
                <a:latin typeface="Verdana" panose="020B0604030504040204" pitchFamily="34" charset="0"/>
                <a:ea typeface="Verdana" panose="020B0604030504040204" pitchFamily="34" charset="0"/>
                <a:cs typeface="Verdana" panose="020B0604030504040204" pitchFamily="34" charset="0"/>
              </a:rPr>
              <a:t>BAB VI</a:t>
            </a:r>
          </a:p>
        </p:txBody>
      </p:sp>
    </p:spTree>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09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4450"/>
            <a:ext cx="9144000" cy="7250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9091" name="Rectangle 8"/>
          <p:cNvSpPr>
            <a:spLocks noChangeArrowheads="1"/>
          </p:cNvSpPr>
          <p:nvPr/>
        </p:nvSpPr>
        <p:spPr bwMode="auto">
          <a:xfrm>
            <a:off x="0" y="4005263"/>
            <a:ext cx="9144000" cy="2663825"/>
          </a:xfrm>
          <a:prstGeom prst="rect">
            <a:avLst/>
          </a:prstGeom>
          <a:gradFill rotWithShape="1">
            <a:gsLst>
              <a:gs pos="0">
                <a:srgbClr val="C0C0C0">
                  <a:alpha val="70000"/>
                </a:srgbClr>
              </a:gs>
              <a:gs pos="100000">
                <a:srgbClr val="D0D0D0">
                  <a:alpha val="21999"/>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sp>
        <p:nvSpPr>
          <p:cNvPr id="107526" name="Rectangle 6"/>
          <p:cNvSpPr>
            <a:spLocks noGrp="1" noChangeArrowheads="1"/>
          </p:cNvSpPr>
          <p:nvPr>
            <p:ph type="title"/>
          </p:nvPr>
        </p:nvSpPr>
        <p:spPr>
          <a:xfrm>
            <a:off x="323850" y="4365625"/>
            <a:ext cx="8496300" cy="1751013"/>
          </a:xfrm>
        </p:spPr>
        <p:txBody>
          <a:bodyPr/>
          <a:lstStyle/>
          <a:p>
            <a:pPr algn="r" eaLnBrk="1" fontAlgn="auto" hangingPunct="1">
              <a:spcAft>
                <a:spcPts val="0"/>
              </a:spcAft>
              <a:defRPr/>
            </a:pPr>
            <a:r>
              <a:rPr lang="en-US" sz="5200" b="1" dirty="0" err="1" smtClean="0">
                <a:solidFill>
                  <a:schemeClr val="tx1"/>
                </a:solidFill>
                <a:effectLst>
                  <a:outerShdw blurRad="38100" dist="38100" dir="2700000" algn="tl">
                    <a:srgbClr val="FFFFFF"/>
                  </a:outerShdw>
                </a:effectLst>
              </a:rPr>
              <a:t>Selamat</a:t>
            </a:r>
            <a:r>
              <a:rPr lang="en-US" sz="5200" b="1" dirty="0" smtClean="0">
                <a:solidFill>
                  <a:schemeClr val="tx1"/>
                </a:solidFill>
                <a:effectLst>
                  <a:outerShdw blurRad="38100" dist="38100" dir="2700000" algn="tl">
                    <a:srgbClr val="FFFFFF"/>
                  </a:outerShdw>
                </a:effectLst>
              </a:rPr>
              <a:t> </a:t>
            </a:r>
            <a:r>
              <a:rPr lang="en-US" sz="5200" b="1" dirty="0" err="1" smtClean="0">
                <a:solidFill>
                  <a:schemeClr val="tx1"/>
                </a:solidFill>
                <a:effectLst>
                  <a:outerShdw blurRad="38100" dist="38100" dir="2700000" algn="tl">
                    <a:srgbClr val="FFFFFF"/>
                  </a:outerShdw>
                </a:effectLst>
              </a:rPr>
              <a:t>Datang</a:t>
            </a:r>
            <a:r>
              <a:rPr lang="en-US" sz="5200" b="1" dirty="0" smtClean="0">
                <a:solidFill>
                  <a:schemeClr val="tx1"/>
                </a:solidFill>
                <a:effectLst>
                  <a:outerShdw blurRad="38100" dist="38100" dir="2700000" algn="tl">
                    <a:srgbClr val="FFFFFF"/>
                  </a:outerShdw>
                </a:effectLst>
              </a:rPr>
              <a:t> </a:t>
            </a:r>
            <a:br>
              <a:rPr lang="en-US" sz="5200" b="1" dirty="0" smtClean="0">
                <a:solidFill>
                  <a:schemeClr val="tx1"/>
                </a:solidFill>
                <a:effectLst>
                  <a:outerShdw blurRad="38100" dist="38100" dir="2700000" algn="tl">
                    <a:srgbClr val="FFFFFF"/>
                  </a:outerShdw>
                </a:effectLst>
              </a:rPr>
            </a:br>
            <a:r>
              <a:rPr lang="en-US" sz="5200" b="1" dirty="0" smtClean="0">
                <a:solidFill>
                  <a:schemeClr val="tx1"/>
                </a:solidFill>
                <a:effectLst>
                  <a:outerShdw blurRad="38100" dist="38100" dir="2700000" algn="tl">
                    <a:srgbClr val="FFFFFF"/>
                  </a:outerShdw>
                </a:effectLst>
              </a:rPr>
              <a:t>di Era </a:t>
            </a:r>
            <a:r>
              <a:rPr lang="en-US" sz="5200" b="1" dirty="0" err="1" smtClean="0">
                <a:solidFill>
                  <a:schemeClr val="tx1"/>
                </a:solidFill>
                <a:effectLst>
                  <a:outerShdw blurRad="38100" dist="38100" dir="2700000" algn="tl">
                    <a:srgbClr val="FFFFFF"/>
                  </a:outerShdw>
                </a:effectLst>
              </a:rPr>
              <a:t>Informasi</a:t>
            </a:r>
            <a:endParaRPr lang="en-US" sz="5200" b="1" dirty="0" smtClean="0">
              <a:solidFill>
                <a:schemeClr val="tx1"/>
              </a:solidFill>
              <a:effectLst>
                <a:outerShdw blurRad="38100" dist="38100" dir="2700000" algn="tl">
                  <a:srgbClr val="FFFFFF"/>
                </a:outerShdw>
              </a:effectLst>
            </a:endParaRPr>
          </a:p>
        </p:txBody>
      </p:sp>
    </p:spTree>
  </p:cSld>
  <p:clrMapOvr>
    <a:masterClrMapping/>
  </p:clrMapOvr>
  <p:transition spd="slow"/>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576" y="2636912"/>
            <a:ext cx="7543800" cy="1449387"/>
          </a:xfrm>
        </p:spPr>
        <p:txBody>
          <a:bodyPr>
            <a:noAutofit/>
          </a:bodyPr>
          <a:lstStyle/>
          <a:p>
            <a:pPr algn="ctr"/>
            <a:r>
              <a:rPr lang="en-US" sz="5400" b="1" dirty="0" smtClean="0">
                <a:solidFill>
                  <a:srgbClr val="FF0000"/>
                </a:solidFill>
                <a:effectLst>
                  <a:outerShdw blurRad="38100" dist="38100" dir="2700000" algn="tl">
                    <a:srgbClr val="000000">
                      <a:alpha val="43137"/>
                    </a:srgbClr>
                  </a:outerShdw>
                </a:effectLst>
              </a:rPr>
              <a:t>BERIKUT ADA DATA-DATA YANG PERLU KITA CERMATI BERSAMA</a:t>
            </a:r>
            <a:endParaRPr lang="en-US" sz="5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4151568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ChangeArrowheads="1"/>
          </p:cNvSpPr>
          <p:nvPr/>
        </p:nvSpPr>
        <p:spPr bwMode="auto">
          <a:xfrm>
            <a:off x="0" y="0"/>
            <a:ext cx="9144000" cy="6858000"/>
          </a:xfrm>
          <a:prstGeom prst="rect">
            <a:avLst/>
          </a:prstGeom>
          <a:solidFill>
            <a:schemeClr val="tx1"/>
          </a:solidFill>
          <a:ln w="9525">
            <a:solidFill>
              <a:schemeClr val="tx1"/>
            </a:solidFill>
            <a:miter lim="800000"/>
            <a:headEnd/>
            <a:tailEnd/>
          </a:ln>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pic>
        <p:nvPicPr>
          <p:cNvPr id="901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913" y="3829050"/>
            <a:ext cx="6772275" cy="302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44" name="Rectangle 4"/>
          <p:cNvSpPr>
            <a:spLocks noGrp="1" noChangeArrowheads="1"/>
          </p:cNvSpPr>
          <p:nvPr>
            <p:ph type="title"/>
          </p:nvPr>
        </p:nvSpPr>
        <p:spPr>
          <a:xfrm>
            <a:off x="684213" y="1341438"/>
            <a:ext cx="7772400" cy="1143000"/>
          </a:xfrm>
        </p:spPr>
        <p:txBody>
          <a:bodyPr>
            <a:normAutofit fontScale="90000"/>
          </a:bodyPr>
          <a:lstStyle/>
          <a:p>
            <a:pPr eaLnBrk="1" fontAlgn="auto" hangingPunct="1">
              <a:spcAft>
                <a:spcPts val="0"/>
              </a:spcAft>
              <a:defRPr/>
            </a:pPr>
            <a:r>
              <a:rPr lang="en-US" sz="5200" smtClean="0">
                <a:solidFill>
                  <a:schemeClr val="bg1"/>
                </a:solidFill>
                <a:effectLst>
                  <a:outerShdw blurRad="38100" dist="38100" dir="2700000" algn="tl">
                    <a:srgbClr val="FFFFFF"/>
                  </a:outerShdw>
                </a:effectLst>
                <a:latin typeface="Trebuchet MS" pitchFamily="34" charset="0"/>
              </a:rPr>
              <a:t>Setiap bulannya ada 2,7 miliar search di Google</a:t>
            </a:r>
          </a:p>
        </p:txBody>
      </p:sp>
    </p:spTree>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normAutofit fontScale="90000"/>
          </a:bodyPr>
          <a:lstStyle/>
          <a:p>
            <a:pPr eaLnBrk="1" fontAlgn="auto" hangingPunct="1">
              <a:spcAft>
                <a:spcPts val="0"/>
              </a:spcAft>
              <a:defRPr/>
            </a:pPr>
            <a:r>
              <a:rPr lang="en-US" sz="4000" b="1" dirty="0" err="1" smtClean="0">
                <a:solidFill>
                  <a:srgbClr val="002060"/>
                </a:solidFill>
                <a:latin typeface="Verdana" pitchFamily="34" charset="0"/>
              </a:rPr>
              <a:t>Faktor</a:t>
            </a:r>
            <a:r>
              <a:rPr lang="en-US" sz="4000" b="1" dirty="0" smtClean="0">
                <a:solidFill>
                  <a:srgbClr val="002060"/>
                </a:solidFill>
                <a:latin typeface="Verdana" pitchFamily="34" charset="0"/>
              </a:rPr>
              <a:t> yang </a:t>
            </a:r>
            <a:r>
              <a:rPr lang="en-US" sz="4000" b="1" dirty="0" err="1" smtClean="0">
                <a:solidFill>
                  <a:srgbClr val="002060"/>
                </a:solidFill>
                <a:latin typeface="Verdana" pitchFamily="34" charset="0"/>
              </a:rPr>
              <a:t>mempengaruhi</a:t>
            </a:r>
            <a:r>
              <a:rPr lang="en-US" sz="4000" b="1" dirty="0" smtClean="0">
                <a:solidFill>
                  <a:srgbClr val="002060"/>
                </a:solidFill>
                <a:latin typeface="Verdana" pitchFamily="34" charset="0"/>
              </a:rPr>
              <a:t> </a:t>
            </a:r>
            <a:r>
              <a:rPr lang="en-US" sz="4000" b="1" dirty="0" err="1" smtClean="0">
                <a:solidFill>
                  <a:srgbClr val="002060"/>
                </a:solidFill>
                <a:latin typeface="Verdana" pitchFamily="34" charset="0"/>
              </a:rPr>
              <a:t>pelanggaran</a:t>
            </a:r>
            <a:r>
              <a:rPr lang="en-US" sz="4000" b="1" dirty="0" smtClean="0">
                <a:solidFill>
                  <a:srgbClr val="002060"/>
                </a:solidFill>
                <a:latin typeface="Verdana" pitchFamily="34" charset="0"/>
              </a:rPr>
              <a:t> </a:t>
            </a:r>
            <a:r>
              <a:rPr lang="en-US" sz="4000" b="1" dirty="0" err="1">
                <a:solidFill>
                  <a:srgbClr val="002060"/>
                </a:solidFill>
                <a:latin typeface="Verdana" pitchFamily="34" charset="0"/>
              </a:rPr>
              <a:t>e</a:t>
            </a:r>
            <a:r>
              <a:rPr lang="en-US" sz="4000" b="1" dirty="0" err="1" smtClean="0">
                <a:solidFill>
                  <a:srgbClr val="002060"/>
                </a:solidFill>
                <a:latin typeface="Verdana" pitchFamily="34" charset="0"/>
              </a:rPr>
              <a:t>tika</a:t>
            </a:r>
            <a:r>
              <a:rPr lang="en-US" sz="4000" b="1" dirty="0" smtClean="0">
                <a:solidFill>
                  <a:srgbClr val="002060"/>
                </a:solidFill>
                <a:latin typeface="Verdana" pitchFamily="34" charset="0"/>
              </a:rPr>
              <a:t> (2)</a:t>
            </a:r>
          </a:p>
        </p:txBody>
      </p:sp>
      <p:sp>
        <p:nvSpPr>
          <p:cNvPr id="17411" name="Rectangle 3"/>
          <p:cNvSpPr>
            <a:spLocks noGrp="1" noChangeArrowheads="1"/>
          </p:cNvSpPr>
          <p:nvPr>
            <p:ph idx="1"/>
          </p:nvPr>
        </p:nvSpPr>
        <p:spPr>
          <a:xfrm>
            <a:off x="909638" y="1844675"/>
            <a:ext cx="8229600" cy="4214813"/>
          </a:xfrm>
        </p:spPr>
        <p:txBody>
          <a:bodyPr/>
          <a:lstStyle/>
          <a:p>
            <a:pPr marL="342900" indent="-342900" eaLnBrk="1" hangingPunct="1">
              <a:buFont typeface="Wingdings" panose="05000000000000000000" pitchFamily="2" charset="2"/>
              <a:buChar char="ü"/>
            </a:pPr>
            <a:r>
              <a:rPr lang="en-US" altLang="en-US" sz="2400" dirty="0" err="1" smtClean="0"/>
              <a:t>Perilaku</a:t>
            </a:r>
            <a:r>
              <a:rPr lang="en-US" altLang="en-US" sz="2400" dirty="0" smtClean="0"/>
              <a:t> </a:t>
            </a:r>
            <a:r>
              <a:rPr lang="en-US" altLang="en-US" sz="2400" dirty="0" err="1" smtClean="0"/>
              <a:t>dan</a:t>
            </a:r>
            <a:r>
              <a:rPr lang="en-US" altLang="en-US" sz="2400" dirty="0" smtClean="0"/>
              <a:t> </a:t>
            </a:r>
            <a:r>
              <a:rPr lang="en-US" altLang="en-US" sz="2400" dirty="0" err="1" smtClean="0"/>
              <a:t>kebiasaan</a:t>
            </a:r>
            <a:r>
              <a:rPr lang="en-US" altLang="en-US" sz="2400" dirty="0" smtClean="0"/>
              <a:t> </a:t>
            </a:r>
            <a:r>
              <a:rPr lang="en-US" altLang="en-US" sz="2400" dirty="0" err="1" smtClean="0"/>
              <a:t>individu</a:t>
            </a:r>
            <a:endParaRPr lang="en-US" altLang="en-US" sz="2400" dirty="0" smtClean="0"/>
          </a:p>
          <a:p>
            <a:pPr marL="342900" indent="-342900" eaLnBrk="1" hangingPunct="1">
              <a:buFont typeface="Wingdings" panose="05000000000000000000" pitchFamily="2" charset="2"/>
              <a:buChar char="ü"/>
            </a:pPr>
            <a:r>
              <a:rPr lang="en-US" altLang="en-US" sz="2400" dirty="0" err="1" smtClean="0"/>
              <a:t>Kebiasaan</a:t>
            </a:r>
            <a:r>
              <a:rPr lang="en-US" altLang="en-US" sz="2400" dirty="0" smtClean="0"/>
              <a:t> yang </a:t>
            </a:r>
            <a:r>
              <a:rPr lang="en-US" altLang="en-US" sz="2400" dirty="0" err="1" smtClean="0"/>
              <a:t>terakumulasi</a:t>
            </a:r>
            <a:r>
              <a:rPr lang="en-US" altLang="en-US" sz="2400" dirty="0" smtClean="0"/>
              <a:t> </a:t>
            </a:r>
            <a:r>
              <a:rPr lang="en-US" altLang="en-US" sz="2400" dirty="0" err="1" smtClean="0"/>
              <a:t>tak</a:t>
            </a:r>
            <a:r>
              <a:rPr lang="en-US" altLang="en-US" sz="2400" dirty="0" smtClean="0"/>
              <a:t> </a:t>
            </a:r>
            <a:r>
              <a:rPr lang="en-US" altLang="en-US" sz="2400" dirty="0" err="1" smtClean="0"/>
              <a:t>dikoreksi</a:t>
            </a:r>
            <a:endParaRPr lang="en-US" altLang="en-US" sz="2400" dirty="0" smtClean="0"/>
          </a:p>
          <a:p>
            <a:pPr marL="342900" indent="-342900" eaLnBrk="1" hangingPunct="1">
              <a:buFont typeface="Wingdings" panose="05000000000000000000" pitchFamily="2" charset="2"/>
              <a:buChar char="ü"/>
            </a:pPr>
            <a:r>
              <a:rPr lang="en-US" altLang="en-US" sz="2400" dirty="0" err="1" smtClean="0"/>
              <a:t>Lingkungan</a:t>
            </a:r>
            <a:r>
              <a:rPr lang="en-US" altLang="en-US" sz="2400" dirty="0" smtClean="0"/>
              <a:t> </a:t>
            </a:r>
            <a:r>
              <a:rPr lang="en-US" altLang="en-US" sz="2400" dirty="0" err="1" smtClean="0"/>
              <a:t>tidak</a:t>
            </a:r>
            <a:r>
              <a:rPr lang="en-US" altLang="en-US" sz="2400" dirty="0" smtClean="0"/>
              <a:t> </a:t>
            </a:r>
            <a:r>
              <a:rPr lang="en-US" altLang="en-US" sz="2400" dirty="0" err="1" smtClean="0"/>
              <a:t>etis</a:t>
            </a:r>
            <a:endParaRPr lang="en-US" altLang="en-US" sz="2400" dirty="0" smtClean="0"/>
          </a:p>
          <a:p>
            <a:pPr marL="342900" indent="-342900" eaLnBrk="1" hangingPunct="1">
              <a:buFont typeface="Wingdings" panose="05000000000000000000" pitchFamily="2" charset="2"/>
              <a:buChar char="ü"/>
            </a:pPr>
            <a:r>
              <a:rPr lang="en-US" altLang="en-US" sz="2400" dirty="0" err="1" smtClean="0"/>
              <a:t>Pengaruh</a:t>
            </a:r>
            <a:r>
              <a:rPr lang="en-US" altLang="en-US" sz="2400" dirty="0" smtClean="0"/>
              <a:t> </a:t>
            </a:r>
            <a:r>
              <a:rPr lang="en-US" altLang="en-US" sz="2400" dirty="0" err="1" smtClean="0"/>
              <a:t>dari</a:t>
            </a:r>
            <a:r>
              <a:rPr lang="en-US" altLang="en-US" sz="2400" dirty="0" smtClean="0"/>
              <a:t> </a:t>
            </a:r>
            <a:r>
              <a:rPr lang="en-US" altLang="en-US" sz="2400" dirty="0" err="1" smtClean="0"/>
              <a:t>komunitas</a:t>
            </a:r>
            <a:endParaRPr lang="en-US" altLang="en-US" sz="2400" dirty="0" smtClean="0"/>
          </a:p>
          <a:p>
            <a:pPr marL="342900" indent="-342900" eaLnBrk="1" hangingPunct="1">
              <a:buFont typeface="Wingdings" panose="05000000000000000000" pitchFamily="2" charset="2"/>
              <a:buChar char="ü"/>
            </a:pPr>
            <a:r>
              <a:rPr lang="en-US" altLang="en-US" sz="2400" dirty="0" err="1" smtClean="0"/>
              <a:t>Perilaku</a:t>
            </a:r>
            <a:r>
              <a:rPr lang="en-US" altLang="en-US" sz="2400" dirty="0" smtClean="0"/>
              <a:t> orang yang </a:t>
            </a:r>
            <a:r>
              <a:rPr lang="en-US" altLang="en-US" sz="2400" dirty="0" err="1" smtClean="0"/>
              <a:t>ditiru</a:t>
            </a:r>
            <a:endParaRPr lang="en-US" altLang="en-US" sz="2400" dirty="0" smtClean="0"/>
          </a:p>
          <a:p>
            <a:pPr marL="342900" indent="-342900" eaLnBrk="1" hangingPunct="1">
              <a:buFont typeface="Wingdings" panose="05000000000000000000" pitchFamily="2" charset="2"/>
              <a:buChar char="ü"/>
            </a:pPr>
            <a:r>
              <a:rPr lang="en-US" altLang="en-US" sz="2400" dirty="0" err="1" smtClean="0"/>
              <a:t>Efek</a:t>
            </a:r>
            <a:r>
              <a:rPr lang="en-US" altLang="en-US" sz="2400" dirty="0" smtClean="0"/>
              <a:t> </a:t>
            </a:r>
            <a:r>
              <a:rPr lang="en-US" altLang="en-US" sz="2400" dirty="0" err="1" smtClean="0"/>
              <a:t>primordialisme</a:t>
            </a:r>
            <a:r>
              <a:rPr lang="en-US" altLang="en-US" sz="2400" dirty="0" smtClean="0"/>
              <a:t> yang </a:t>
            </a:r>
            <a:r>
              <a:rPr lang="en-US" altLang="en-US" sz="2400" dirty="0" err="1" smtClean="0"/>
              <a:t>kebablasan</a:t>
            </a:r>
            <a:endParaRPr lang="en-US" altLang="en-US" sz="2400" dirty="0" smtClean="0"/>
          </a:p>
          <a:p>
            <a:pPr marL="285750" indent="0" eaLnBrk="1" hangingPunct="1">
              <a:buNone/>
            </a:pPr>
            <a:r>
              <a:rPr lang="en-US" sz="2400" b="1" dirty="0" err="1"/>
              <a:t>Primordialisme</a:t>
            </a:r>
            <a:r>
              <a:rPr lang="en-US" sz="2400" dirty="0"/>
              <a:t> </a:t>
            </a:r>
            <a:r>
              <a:rPr lang="en-US" sz="2400" dirty="0" err="1"/>
              <a:t>adalah</a:t>
            </a:r>
            <a:r>
              <a:rPr lang="en-US" sz="2400" dirty="0"/>
              <a:t> </a:t>
            </a:r>
            <a:r>
              <a:rPr lang="en-US" sz="2400" dirty="0" err="1"/>
              <a:t>sebuah</a:t>
            </a:r>
            <a:r>
              <a:rPr lang="en-US" sz="2400" dirty="0"/>
              <a:t> </a:t>
            </a:r>
            <a:r>
              <a:rPr lang="en-US" sz="2400" dirty="0" err="1"/>
              <a:t>pandangan</a:t>
            </a:r>
            <a:r>
              <a:rPr lang="en-US" sz="2400" dirty="0"/>
              <a:t> </a:t>
            </a:r>
            <a:r>
              <a:rPr lang="en-US" sz="2400" dirty="0" err="1"/>
              <a:t>atau</a:t>
            </a:r>
            <a:r>
              <a:rPr lang="en-US" sz="2400" dirty="0"/>
              <a:t> </a:t>
            </a:r>
            <a:r>
              <a:rPr lang="en-US" sz="2400" dirty="0" err="1"/>
              <a:t>paham</a:t>
            </a:r>
            <a:r>
              <a:rPr lang="en-US" sz="2400" dirty="0"/>
              <a:t> yang </a:t>
            </a:r>
            <a:r>
              <a:rPr lang="en-US" sz="2400" dirty="0" err="1"/>
              <a:t>memegang</a:t>
            </a:r>
            <a:r>
              <a:rPr lang="en-US" sz="2400" dirty="0"/>
              <a:t> </a:t>
            </a:r>
            <a:r>
              <a:rPr lang="en-US" sz="2400" dirty="0" err="1"/>
              <a:t>teguh</a:t>
            </a:r>
            <a:r>
              <a:rPr lang="en-US" sz="2400" dirty="0"/>
              <a:t> </a:t>
            </a:r>
            <a:r>
              <a:rPr lang="en-US" sz="2400" dirty="0" err="1"/>
              <a:t>hal-hal</a:t>
            </a:r>
            <a:r>
              <a:rPr lang="en-US" sz="2400" dirty="0"/>
              <a:t> yang </a:t>
            </a:r>
            <a:r>
              <a:rPr lang="en-US" sz="2400" dirty="0" err="1"/>
              <a:t>dibawa</a:t>
            </a:r>
            <a:r>
              <a:rPr lang="en-US" sz="2400" dirty="0"/>
              <a:t> </a:t>
            </a:r>
            <a:r>
              <a:rPr lang="en-US" sz="2400" dirty="0" err="1"/>
              <a:t>sejak</a:t>
            </a:r>
            <a:r>
              <a:rPr lang="en-US" sz="2400" dirty="0"/>
              <a:t> </a:t>
            </a:r>
            <a:r>
              <a:rPr lang="en-US" sz="2400" dirty="0" err="1"/>
              <a:t>kecil</a:t>
            </a:r>
            <a:r>
              <a:rPr lang="en-US" sz="2400" dirty="0"/>
              <a:t>, </a:t>
            </a:r>
            <a:r>
              <a:rPr lang="en-US" sz="2400" dirty="0" err="1"/>
              <a:t>baik</a:t>
            </a:r>
            <a:r>
              <a:rPr lang="en-US" sz="2400" dirty="0"/>
              <a:t> </a:t>
            </a:r>
            <a:r>
              <a:rPr lang="en-US" sz="2400" dirty="0" err="1"/>
              <a:t>mengenai</a:t>
            </a:r>
            <a:r>
              <a:rPr lang="en-US" sz="2400" dirty="0"/>
              <a:t> </a:t>
            </a:r>
            <a:r>
              <a:rPr lang="en-US" sz="2400" dirty="0" err="1"/>
              <a:t>tradisi</a:t>
            </a:r>
            <a:r>
              <a:rPr lang="en-US" sz="2400" dirty="0"/>
              <a:t>, </a:t>
            </a:r>
            <a:r>
              <a:rPr lang="en-US" sz="2400" dirty="0" err="1"/>
              <a:t>adat-istiadat</a:t>
            </a:r>
            <a:r>
              <a:rPr lang="en-US" sz="2400" dirty="0"/>
              <a:t>, </a:t>
            </a:r>
            <a:r>
              <a:rPr lang="en-US" sz="2400" dirty="0" err="1"/>
              <a:t>kepercayaan</a:t>
            </a:r>
            <a:r>
              <a:rPr lang="en-US" sz="2400" dirty="0"/>
              <a:t>, </a:t>
            </a:r>
            <a:r>
              <a:rPr lang="en-US" sz="2400" dirty="0" err="1"/>
              <a:t>maupun</a:t>
            </a:r>
            <a:r>
              <a:rPr lang="en-US" sz="2400" dirty="0"/>
              <a:t> </a:t>
            </a:r>
            <a:r>
              <a:rPr lang="en-US" sz="2400" dirty="0" err="1"/>
              <a:t>segala</a:t>
            </a:r>
            <a:r>
              <a:rPr lang="en-US" sz="2400" dirty="0"/>
              <a:t> </a:t>
            </a:r>
            <a:r>
              <a:rPr lang="en-US" sz="2400" dirty="0" err="1"/>
              <a:t>sesuatu</a:t>
            </a:r>
            <a:r>
              <a:rPr lang="en-US" sz="2400" dirty="0"/>
              <a:t> yang </a:t>
            </a:r>
            <a:r>
              <a:rPr lang="en-US" sz="2400" dirty="0" err="1"/>
              <a:t>ada</a:t>
            </a:r>
            <a:r>
              <a:rPr lang="en-US" sz="2400" dirty="0"/>
              <a:t> di </a:t>
            </a:r>
            <a:r>
              <a:rPr lang="en-US" sz="2400" dirty="0" err="1"/>
              <a:t>dalam</a:t>
            </a:r>
            <a:r>
              <a:rPr lang="en-US" sz="2400" dirty="0"/>
              <a:t> </a:t>
            </a:r>
            <a:r>
              <a:rPr lang="en-US" sz="2400" dirty="0" err="1"/>
              <a:t>lingkungan</a:t>
            </a:r>
            <a:r>
              <a:rPr lang="en-US" sz="2400" dirty="0"/>
              <a:t> </a:t>
            </a:r>
            <a:r>
              <a:rPr lang="en-US" sz="2400" dirty="0" err="1"/>
              <a:t>pertamanya</a:t>
            </a:r>
            <a:r>
              <a:rPr lang="en-US" sz="2400" dirty="0"/>
              <a:t>.</a:t>
            </a:r>
            <a:endParaRPr lang="en-US" altLang="en-US" sz="2400" dirty="0" smtClean="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ChangeArrowheads="1"/>
          </p:cNvSpPr>
          <p:nvPr/>
        </p:nvSpPr>
        <p:spPr bwMode="auto">
          <a:xfrm>
            <a:off x="0" y="0"/>
            <a:ext cx="9144000" cy="6858000"/>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pic>
        <p:nvPicPr>
          <p:cNvPr id="92163" name="Picture 3"/>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a:xfrm>
            <a:off x="0" y="2971800"/>
            <a:ext cx="3686175" cy="3886200"/>
          </a:xfrm>
        </p:spPr>
      </p:pic>
      <p:grpSp>
        <p:nvGrpSpPr>
          <p:cNvPr id="92164" name="Group 4"/>
          <p:cNvGrpSpPr>
            <a:grpSpLocks/>
          </p:cNvGrpSpPr>
          <p:nvPr/>
        </p:nvGrpSpPr>
        <p:grpSpPr bwMode="auto">
          <a:xfrm>
            <a:off x="3276600" y="333375"/>
            <a:ext cx="5483225" cy="2447925"/>
            <a:chOff x="2285" y="2115"/>
            <a:chExt cx="3137" cy="1542"/>
          </a:xfrm>
        </p:grpSpPr>
        <p:sp>
          <p:nvSpPr>
            <p:cNvPr id="92165" name="WordArt 5"/>
            <p:cNvSpPr>
              <a:spLocks noChangeArrowheads="1" noChangeShapeType="1" noTextEdit="1"/>
            </p:cNvSpPr>
            <p:nvPr/>
          </p:nvSpPr>
          <p:spPr bwMode="auto">
            <a:xfrm>
              <a:off x="2290" y="2115"/>
              <a:ext cx="3090" cy="360"/>
            </a:xfrm>
            <a:prstGeom prst="rect">
              <a:avLst/>
            </a:prstGeom>
          </p:spPr>
          <p:txBody>
            <a:bodyPr wrap="none" fromWordArt="1">
              <a:prstTxWarp prst="textPlain">
                <a:avLst>
                  <a:gd name="adj" fmla="val 50000"/>
                </a:avLst>
              </a:prstTxWarp>
            </a:bodyPr>
            <a:lstStyle/>
            <a:p>
              <a:pPr algn="ctr"/>
              <a:r>
                <a:rPr lang="en-US" sz="3600" kern="10">
                  <a:ln w="9525">
                    <a:solidFill>
                      <a:schemeClr val="tx1"/>
                    </a:solidFill>
                    <a:round/>
                    <a:headEnd/>
                    <a:tailEnd/>
                  </a:ln>
                  <a:solidFill>
                    <a:schemeClr val="tx1"/>
                  </a:solidFill>
                  <a:latin typeface="Dotum" panose="020B0600000101010101" pitchFamily="34" charset="-127"/>
                  <a:ea typeface="Dotum" panose="020B0600000101010101" pitchFamily="34" charset="-127"/>
                </a:rPr>
                <a:t>Jumlah pesan tertulis yang</a:t>
              </a:r>
            </a:p>
          </p:txBody>
        </p:sp>
        <p:sp>
          <p:nvSpPr>
            <p:cNvPr id="92166" name="WordArt 6"/>
            <p:cNvSpPr>
              <a:spLocks noChangeArrowheads="1" noChangeShapeType="1" noTextEdit="1"/>
            </p:cNvSpPr>
            <p:nvPr/>
          </p:nvSpPr>
          <p:spPr bwMode="auto">
            <a:xfrm>
              <a:off x="2285" y="2526"/>
              <a:ext cx="3090" cy="360"/>
            </a:xfrm>
            <a:prstGeom prst="rect">
              <a:avLst/>
            </a:prstGeom>
          </p:spPr>
          <p:txBody>
            <a:bodyPr wrap="none" fromWordArt="1">
              <a:prstTxWarp prst="textPlain">
                <a:avLst>
                  <a:gd name="adj" fmla="val 50000"/>
                </a:avLst>
              </a:prstTxWarp>
            </a:bodyPr>
            <a:lstStyle/>
            <a:p>
              <a:pPr algn="ctr"/>
              <a:r>
                <a:rPr lang="en-US" sz="3600" kern="10">
                  <a:ln w="9525">
                    <a:solidFill>
                      <a:schemeClr val="tx1"/>
                    </a:solidFill>
                    <a:round/>
                    <a:headEnd/>
                    <a:tailEnd/>
                  </a:ln>
                  <a:solidFill>
                    <a:schemeClr val="tx1"/>
                  </a:solidFill>
                  <a:latin typeface="Dotum" panose="020B0600000101010101" pitchFamily="34" charset="-127"/>
                  <a:ea typeface="Dotum" panose="020B0600000101010101" pitchFamily="34" charset="-127"/>
                </a:rPr>
                <a:t>diterima &amp; dikirim setiap hari</a:t>
              </a:r>
            </a:p>
          </p:txBody>
        </p:sp>
        <p:sp>
          <p:nvSpPr>
            <p:cNvPr id="92167" name="WordArt 7"/>
            <p:cNvSpPr>
              <a:spLocks noChangeArrowheads="1" noChangeShapeType="1" noTextEdit="1"/>
            </p:cNvSpPr>
            <p:nvPr/>
          </p:nvSpPr>
          <p:spPr bwMode="auto">
            <a:xfrm>
              <a:off x="2290" y="2976"/>
              <a:ext cx="3132" cy="318"/>
            </a:xfrm>
            <a:prstGeom prst="rect">
              <a:avLst/>
            </a:prstGeom>
          </p:spPr>
          <p:txBody>
            <a:bodyPr wrap="none" fromWordArt="1">
              <a:prstTxWarp prst="textPlain">
                <a:avLst>
                  <a:gd name="adj" fmla="val 50000"/>
                </a:avLst>
              </a:prstTxWarp>
            </a:bodyPr>
            <a:lstStyle/>
            <a:p>
              <a:pPr algn="ctr"/>
              <a:r>
                <a:rPr lang="en-US" sz="4000" kern="10">
                  <a:ln w="9525">
                    <a:solidFill>
                      <a:schemeClr val="hlink"/>
                    </a:solidFill>
                    <a:round/>
                    <a:headEnd/>
                    <a:tailEnd/>
                  </a:ln>
                  <a:solidFill>
                    <a:schemeClr val="hlink"/>
                  </a:solidFill>
                  <a:latin typeface="Dotum" panose="020B0600000101010101" pitchFamily="34" charset="-127"/>
                  <a:ea typeface="Dotum" panose="020B0600000101010101" pitchFamily="34" charset="-127"/>
                </a:rPr>
                <a:t>melebihi jumlah</a:t>
              </a:r>
            </a:p>
          </p:txBody>
        </p:sp>
        <p:sp>
          <p:nvSpPr>
            <p:cNvPr id="92168" name="WordArt 8"/>
            <p:cNvSpPr>
              <a:spLocks noChangeArrowheads="1" noChangeShapeType="1" noTextEdit="1"/>
            </p:cNvSpPr>
            <p:nvPr/>
          </p:nvSpPr>
          <p:spPr bwMode="auto">
            <a:xfrm>
              <a:off x="2290" y="3339"/>
              <a:ext cx="3130" cy="318"/>
            </a:xfrm>
            <a:prstGeom prst="rect">
              <a:avLst/>
            </a:prstGeom>
          </p:spPr>
          <p:txBody>
            <a:bodyPr wrap="none" fromWordArt="1">
              <a:prstTxWarp prst="textPlain">
                <a:avLst>
                  <a:gd name="adj" fmla="val 50000"/>
                </a:avLst>
              </a:prstTxWarp>
            </a:bodyPr>
            <a:lstStyle/>
            <a:p>
              <a:pPr algn="ctr"/>
              <a:r>
                <a:rPr lang="en-US" sz="3600" kern="10">
                  <a:ln w="9525">
                    <a:solidFill>
                      <a:schemeClr val="hlink"/>
                    </a:solidFill>
                    <a:round/>
                    <a:headEnd/>
                    <a:tailEnd/>
                  </a:ln>
                  <a:solidFill>
                    <a:schemeClr val="hlink"/>
                  </a:solidFill>
                  <a:latin typeface="Dotum" panose="020B0600000101010101" pitchFamily="34" charset="-127"/>
                  <a:ea typeface="Dotum" panose="020B0600000101010101" pitchFamily="34" charset="-127"/>
                </a:rPr>
                <a:t>total populasi di planet ini</a:t>
              </a:r>
            </a:p>
          </p:txBody>
        </p:sp>
      </p:grpSp>
    </p:spTree>
  </p:cSld>
  <p:clrMapOvr>
    <a:masterClrMapping/>
  </p:clrMapOvr>
  <p:transition spd="slow"/>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ChangeArrowheads="1"/>
          </p:cNvSpPr>
          <p:nvPr/>
        </p:nvSpPr>
        <p:spPr bwMode="auto">
          <a:xfrm>
            <a:off x="0" y="0"/>
            <a:ext cx="9144000" cy="6858000"/>
          </a:xfrm>
          <a:prstGeom prst="rect">
            <a:avLst/>
          </a:prstGeom>
          <a:solidFill>
            <a:schemeClr val="tx1"/>
          </a:solidFill>
          <a:ln w="9525">
            <a:solidFill>
              <a:schemeClr val="tx1"/>
            </a:solidFill>
            <a:miter lim="800000"/>
            <a:headEnd/>
            <a:tailEnd/>
          </a:ln>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pic>
        <p:nvPicPr>
          <p:cNvPr id="9421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952625"/>
            <a:ext cx="4876800" cy="490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4212" name="Text Box 4"/>
          <p:cNvSpPr txBox="1">
            <a:spLocks noChangeArrowheads="1"/>
          </p:cNvSpPr>
          <p:nvPr/>
        </p:nvSpPr>
        <p:spPr bwMode="auto">
          <a:xfrm>
            <a:off x="827088" y="333375"/>
            <a:ext cx="7578725"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r>
              <a:rPr lang="en-US" altLang="en-US">
                <a:solidFill>
                  <a:schemeClr val="bg2"/>
                </a:solidFill>
                <a:latin typeface="Tahoma" panose="020B0604030504040204" pitchFamily="34" charset="0"/>
                <a:cs typeface="Tahoma" panose="020B0604030504040204" pitchFamily="34" charset="0"/>
              </a:rPr>
              <a:t>Lebih dari </a:t>
            </a:r>
            <a:r>
              <a:rPr lang="en-US" altLang="en-US">
                <a:solidFill>
                  <a:schemeClr val="accent2"/>
                </a:solidFill>
                <a:latin typeface="Tahoma" panose="020B0604030504040204" pitchFamily="34" charset="0"/>
                <a:cs typeface="Tahoma" panose="020B0604030504040204" pitchFamily="34" charset="0"/>
              </a:rPr>
              <a:t>3000</a:t>
            </a:r>
            <a:r>
              <a:rPr lang="en-US" altLang="en-US">
                <a:solidFill>
                  <a:schemeClr val="hlink"/>
                </a:solidFill>
                <a:latin typeface="Tahoma" panose="020B0604030504040204" pitchFamily="34" charset="0"/>
                <a:cs typeface="Tahoma" panose="020B0604030504040204" pitchFamily="34" charset="0"/>
              </a:rPr>
              <a:t> </a:t>
            </a:r>
            <a:r>
              <a:rPr lang="en-US" altLang="en-US">
                <a:solidFill>
                  <a:schemeClr val="bg2"/>
                </a:solidFill>
                <a:latin typeface="Tahoma" panose="020B0604030504040204" pitchFamily="34" charset="0"/>
                <a:cs typeface="Tahoma" panose="020B0604030504040204" pitchFamily="34" charset="0"/>
              </a:rPr>
              <a:t>buku baru</a:t>
            </a:r>
          </a:p>
          <a:p>
            <a:pPr eaLnBrk="1" hangingPunct="1"/>
            <a:r>
              <a:rPr lang="en-US" altLang="en-US">
                <a:solidFill>
                  <a:schemeClr val="bg2"/>
                </a:solidFill>
                <a:latin typeface="Tahoma" panose="020B0604030504040204" pitchFamily="34" charset="0"/>
                <a:cs typeface="Tahoma" panose="020B0604030504040204" pitchFamily="34" charset="0"/>
              </a:rPr>
              <a:t>dipublikasi setiap harinya</a:t>
            </a:r>
          </a:p>
        </p:txBody>
      </p:sp>
    </p:spTree>
  </p:cSld>
  <p:clrMapOvr>
    <a:masterClrMapping/>
  </p:clrMapOvr>
  <p:transition spd="slow"/>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258" name="Picture 2" descr="Did you know?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 y="-28575"/>
            <a:ext cx="9182100"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6259" name="Rectangle 3"/>
          <p:cNvSpPr>
            <a:spLocks noChangeArrowheads="1"/>
          </p:cNvSpPr>
          <p:nvPr/>
        </p:nvSpPr>
        <p:spPr bwMode="auto">
          <a:xfrm>
            <a:off x="0" y="2708275"/>
            <a:ext cx="6011863" cy="2233613"/>
          </a:xfrm>
          <a:prstGeom prst="rect">
            <a:avLst/>
          </a:prstGeom>
          <a:solidFill>
            <a:schemeClr val="tx1"/>
          </a:solidFill>
          <a:ln w="9525">
            <a:solidFill>
              <a:schemeClr val="tx1"/>
            </a:solidFill>
            <a:miter lim="800000"/>
            <a:headEnd/>
            <a:tailEnd/>
          </a:ln>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sp>
        <p:nvSpPr>
          <p:cNvPr id="96260" name="WordArt 4"/>
          <p:cNvSpPr>
            <a:spLocks noChangeArrowheads="1" noChangeShapeType="1" noTextEdit="1"/>
          </p:cNvSpPr>
          <p:nvPr/>
        </p:nvSpPr>
        <p:spPr bwMode="auto">
          <a:xfrm>
            <a:off x="468313" y="2852738"/>
            <a:ext cx="5040312" cy="6492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rgbClr val="808080"/>
                </a:solidFill>
                <a:latin typeface="Arial Unicode MS" panose="020B0604020202020204" pitchFamily="34" charset="-128"/>
                <a:ea typeface="Arial Unicode MS" panose="020B0604020202020204" pitchFamily="34" charset="-128"/>
                <a:cs typeface="Arial Unicode MS" panose="020B0604020202020204" pitchFamily="34" charset="-128"/>
              </a:rPr>
              <a:t>diproduksi 1.900 CD</a:t>
            </a:r>
          </a:p>
        </p:txBody>
      </p:sp>
      <p:sp>
        <p:nvSpPr>
          <p:cNvPr id="96261" name="WordArt 5"/>
          <p:cNvSpPr>
            <a:spLocks noChangeArrowheads="1" noChangeShapeType="1" noTextEdit="1"/>
          </p:cNvSpPr>
          <p:nvPr/>
        </p:nvSpPr>
        <p:spPr bwMode="auto">
          <a:xfrm>
            <a:off x="468313" y="3644900"/>
            <a:ext cx="5040312" cy="649288"/>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rgbClr val="808080"/>
                </a:solidFill>
                <a:latin typeface="Arial Unicode MS" panose="020B0604020202020204" pitchFamily="34" charset="-128"/>
                <a:ea typeface="Arial Unicode MS" panose="020B0604020202020204" pitchFamily="34" charset="-128"/>
                <a:cs typeface="Arial Unicode MS" panose="020B0604020202020204" pitchFamily="34" charset="-128"/>
              </a:rPr>
              <a:t>150 juta panggilan telepon</a:t>
            </a:r>
          </a:p>
        </p:txBody>
      </p:sp>
      <p:sp>
        <p:nvSpPr>
          <p:cNvPr id="96262" name="WordArt 6"/>
          <p:cNvSpPr>
            <a:spLocks noChangeArrowheads="1" noChangeShapeType="1" noTextEdit="1"/>
          </p:cNvSpPr>
          <p:nvPr/>
        </p:nvSpPr>
        <p:spPr bwMode="auto">
          <a:xfrm>
            <a:off x="539750" y="4364038"/>
            <a:ext cx="5040313" cy="6492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rgbClr val="FF6600"/>
                </a:solidFill>
                <a:latin typeface="Arial Unicode MS" panose="020B0604020202020204" pitchFamily="34" charset="-128"/>
                <a:ea typeface="Arial Unicode MS" panose="020B0604020202020204" pitchFamily="34" charset="-128"/>
                <a:cs typeface="Arial Unicode MS" panose="020B0604020202020204" pitchFamily="34" charset="-128"/>
              </a:rPr>
              <a:t>setiap detik</a:t>
            </a:r>
          </a:p>
        </p:txBody>
      </p:sp>
    </p:spTree>
  </p:cSld>
  <p:clrMapOvr>
    <a:masterClrMapping/>
  </p:clrMapOvr>
  <p:transition spd="slow"/>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ChangeArrowheads="1"/>
          </p:cNvSpPr>
          <p:nvPr/>
        </p:nvSpPr>
        <p:spPr bwMode="auto">
          <a:xfrm>
            <a:off x="0" y="0"/>
            <a:ext cx="9144000" cy="6858000"/>
          </a:xfrm>
          <a:prstGeom prst="rect">
            <a:avLst/>
          </a:prstGeom>
          <a:solidFill>
            <a:schemeClr val="tx1"/>
          </a:solidFill>
          <a:ln w="9525">
            <a:solidFill>
              <a:schemeClr val="tx1"/>
            </a:solidFill>
            <a:miter lim="800000"/>
            <a:headEnd/>
            <a:tailEnd/>
          </a:ln>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pic>
        <p:nvPicPr>
          <p:cNvPr id="98307" name="Picture 3"/>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a:xfrm>
            <a:off x="0" y="4059238"/>
            <a:ext cx="9144000" cy="2798762"/>
          </a:xfrm>
        </p:spPr>
      </p:pic>
      <p:sp>
        <p:nvSpPr>
          <p:cNvPr id="98308" name="Text Box 4"/>
          <p:cNvSpPr txBox="1">
            <a:spLocks noChangeArrowheads="1"/>
          </p:cNvSpPr>
          <p:nvPr/>
        </p:nvSpPr>
        <p:spPr bwMode="auto">
          <a:xfrm>
            <a:off x="0" y="333375"/>
            <a:ext cx="914400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ctr" eaLnBrk="1" hangingPunct="1"/>
            <a:r>
              <a:rPr lang="en-US" altLang="en-US" sz="3600">
                <a:solidFill>
                  <a:schemeClr val="bg2"/>
                </a:solidFill>
                <a:latin typeface="Tahoma" panose="020B0604030504040204" pitchFamily="34" charset="0"/>
                <a:ea typeface="Arial Unicode MS" panose="020B0604020202020204" pitchFamily="34" charset="-128"/>
                <a:cs typeface="Tahoma" panose="020B0604030504040204" pitchFamily="34" charset="0"/>
              </a:rPr>
              <a:t>diperkirakan 40 exabytes (4.0 x 10</a:t>
            </a:r>
            <a:r>
              <a:rPr lang="en-US" altLang="en-US" sz="3600" baseline="30000">
                <a:solidFill>
                  <a:schemeClr val="bg2"/>
                </a:solidFill>
                <a:latin typeface="Tahoma" panose="020B0604030504040204" pitchFamily="34" charset="0"/>
                <a:ea typeface="Arial Unicode MS" panose="020B0604020202020204" pitchFamily="34" charset="-128"/>
                <a:cs typeface="Tahoma" panose="020B0604030504040204" pitchFamily="34" charset="0"/>
              </a:rPr>
              <a:t>10</a:t>
            </a:r>
            <a:r>
              <a:rPr lang="en-US" altLang="en-US" sz="3600">
                <a:solidFill>
                  <a:schemeClr val="bg2"/>
                </a:solidFill>
                <a:latin typeface="Tahoma" panose="020B0604030504040204" pitchFamily="34" charset="0"/>
                <a:ea typeface="Arial Unicode MS" panose="020B0604020202020204" pitchFamily="34" charset="-128"/>
                <a:cs typeface="Tahoma" panose="020B0604030504040204" pitchFamily="34" charset="0"/>
              </a:rPr>
              <a:t>)</a:t>
            </a:r>
          </a:p>
          <a:p>
            <a:pPr algn="ctr" eaLnBrk="1" hangingPunct="1"/>
            <a:endParaRPr lang="en-US" altLang="en-US" sz="3600">
              <a:solidFill>
                <a:schemeClr val="bg2"/>
              </a:solidFill>
              <a:latin typeface="Tahoma" panose="020B0604030504040204" pitchFamily="34" charset="0"/>
              <a:ea typeface="Arial Unicode MS" panose="020B0604020202020204" pitchFamily="34" charset="-128"/>
              <a:cs typeface="Tahoma" panose="020B0604030504040204" pitchFamily="34" charset="0"/>
            </a:endParaRPr>
          </a:p>
        </p:txBody>
      </p:sp>
      <p:sp>
        <p:nvSpPr>
          <p:cNvPr id="98309" name="Text Box 5"/>
          <p:cNvSpPr txBox="1">
            <a:spLocks noChangeArrowheads="1"/>
          </p:cNvSpPr>
          <p:nvPr/>
        </p:nvSpPr>
        <p:spPr bwMode="auto">
          <a:xfrm>
            <a:off x="0" y="1844675"/>
            <a:ext cx="9144000" cy="119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algn="ctr" eaLnBrk="1" hangingPunct="1"/>
            <a:r>
              <a:rPr lang="en-US" altLang="en-US" sz="3600">
                <a:solidFill>
                  <a:schemeClr val="bg2"/>
                </a:solidFill>
                <a:latin typeface="Tahoma" panose="020B0604030504040204" pitchFamily="34" charset="0"/>
                <a:ea typeface="Arial Unicode MS" panose="020B0604020202020204" pitchFamily="34" charset="-128"/>
                <a:cs typeface="Tahoma" panose="020B0604030504040204" pitchFamily="34" charset="0"/>
              </a:rPr>
              <a:t> diproduksi worldwide tahun </a:t>
            </a:r>
            <a:r>
              <a:rPr lang="id-ID" altLang="en-US" sz="3600">
                <a:solidFill>
                  <a:schemeClr val="bg2"/>
                </a:solidFill>
                <a:latin typeface="Tahoma" panose="020B0604030504040204" pitchFamily="34" charset="0"/>
                <a:ea typeface="Arial Unicode MS" panose="020B0604020202020204" pitchFamily="34" charset="-128"/>
                <a:cs typeface="Tahoma" panose="020B0604030504040204" pitchFamily="34" charset="0"/>
              </a:rPr>
              <a:t>lalu</a:t>
            </a:r>
            <a:endParaRPr lang="en-US" altLang="en-US" sz="3600">
              <a:solidFill>
                <a:schemeClr val="bg2"/>
              </a:solidFill>
              <a:latin typeface="Tahoma" panose="020B0604030504040204" pitchFamily="34" charset="0"/>
              <a:ea typeface="Arial Unicode MS" panose="020B0604020202020204" pitchFamily="34" charset="-128"/>
              <a:cs typeface="Tahoma" panose="020B0604030504040204" pitchFamily="34" charset="0"/>
            </a:endParaRPr>
          </a:p>
          <a:p>
            <a:pPr eaLnBrk="1" hangingPunct="1"/>
            <a:endParaRPr lang="en-US" altLang="en-US" sz="3600">
              <a:solidFill>
                <a:schemeClr val="bg2"/>
              </a:solidFill>
              <a:latin typeface="Tahoma" panose="020B0604030504040204" pitchFamily="34" charset="0"/>
              <a:ea typeface="Arial Unicode MS" panose="020B0604020202020204" pitchFamily="34" charset="-128"/>
              <a:cs typeface="Tahoma" panose="020B0604030504040204" pitchFamily="34" charset="0"/>
            </a:endParaRPr>
          </a:p>
        </p:txBody>
      </p:sp>
      <p:sp>
        <p:nvSpPr>
          <p:cNvPr id="98310" name="WordArt 6"/>
          <p:cNvSpPr>
            <a:spLocks noChangeArrowheads="1" noChangeShapeType="1" noTextEdit="1"/>
          </p:cNvSpPr>
          <p:nvPr/>
        </p:nvSpPr>
        <p:spPr bwMode="auto">
          <a:xfrm>
            <a:off x="900113" y="1125538"/>
            <a:ext cx="7345362" cy="6477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chemeClr val="accent2"/>
                </a:solidFill>
                <a:latin typeface="Tahoma" panose="020B0604030504040204" pitchFamily="34" charset="0"/>
                <a:ea typeface="Tahoma" panose="020B0604030504040204" pitchFamily="34" charset="0"/>
                <a:cs typeface="Tahoma" panose="020B0604030504040204" pitchFamily="34" charset="0"/>
              </a:rPr>
              <a:t>informasi baru (unik)</a:t>
            </a:r>
          </a:p>
        </p:txBody>
      </p:sp>
    </p:spTree>
  </p:cSld>
  <p:clrMapOvr>
    <a:masterClrMapping/>
  </p:clrMapOvr>
  <p:transition spd="slow"/>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ChangeArrowheads="1"/>
          </p:cNvSpPr>
          <p:nvPr/>
        </p:nvSpPr>
        <p:spPr bwMode="auto">
          <a:xfrm>
            <a:off x="0" y="0"/>
            <a:ext cx="9144000" cy="6858000"/>
          </a:xfrm>
          <a:prstGeom prst="rect">
            <a:avLst/>
          </a:prstGeom>
          <a:solidFill>
            <a:srgbClr val="C0C0C0"/>
          </a:solidFill>
          <a:ln w="9525">
            <a:solidFill>
              <a:schemeClr val="tx1"/>
            </a:solidFill>
            <a:miter lim="800000"/>
            <a:headEnd/>
            <a:tailEnd/>
          </a:ln>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sp>
        <p:nvSpPr>
          <p:cNvPr id="102403" name="WordArt 3"/>
          <p:cNvSpPr>
            <a:spLocks noChangeArrowheads="1" noChangeShapeType="1" noTextEdit="1"/>
          </p:cNvSpPr>
          <p:nvPr/>
        </p:nvSpPr>
        <p:spPr bwMode="auto">
          <a:xfrm>
            <a:off x="0" y="1601788"/>
            <a:ext cx="9144000" cy="5256212"/>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chemeClr val="accent2">
                    <a:alpha val="76862"/>
                  </a:schemeClr>
                </a:solidFill>
                <a:latin typeface="Souvenir Lt BT"/>
              </a:rPr>
              <a:t>2x</a:t>
            </a:r>
          </a:p>
        </p:txBody>
      </p:sp>
      <p:sp>
        <p:nvSpPr>
          <p:cNvPr id="102404" name="WordArt 4"/>
          <p:cNvSpPr>
            <a:spLocks noChangeArrowheads="1" noChangeShapeType="1" noTextEdit="1"/>
          </p:cNvSpPr>
          <p:nvPr/>
        </p:nvSpPr>
        <p:spPr bwMode="auto">
          <a:xfrm>
            <a:off x="827088" y="620713"/>
            <a:ext cx="7480300" cy="504825"/>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chemeClr val="tx1"/>
                </a:solidFill>
                <a:latin typeface="Souvenir Lt BT"/>
              </a:rPr>
              <a:t>apa yang mahasiswa pelajari pada semester 1</a:t>
            </a:r>
          </a:p>
        </p:txBody>
      </p:sp>
      <p:sp>
        <p:nvSpPr>
          <p:cNvPr id="102405" name="WordArt 5"/>
          <p:cNvSpPr>
            <a:spLocks noChangeArrowheads="1" noChangeShapeType="1" noTextEdit="1"/>
          </p:cNvSpPr>
          <p:nvPr/>
        </p:nvSpPr>
        <p:spPr bwMode="auto">
          <a:xfrm>
            <a:off x="827088" y="2060575"/>
            <a:ext cx="7480300" cy="6477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rgbClr val="FF6600"/>
                </a:solidFill>
                <a:latin typeface="Souvenir Lt BT"/>
              </a:rPr>
              <a:t>berada di semester 5</a:t>
            </a:r>
          </a:p>
        </p:txBody>
      </p:sp>
      <p:sp>
        <p:nvSpPr>
          <p:cNvPr id="102406" name="WordArt 6"/>
          <p:cNvSpPr>
            <a:spLocks noChangeArrowheads="1" noChangeShapeType="1" noTextEdit="1"/>
          </p:cNvSpPr>
          <p:nvPr/>
        </p:nvSpPr>
        <p:spPr bwMode="auto">
          <a:xfrm>
            <a:off x="827088" y="1268413"/>
            <a:ext cx="7480300" cy="504825"/>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chemeClr val="tx1"/>
                </a:solidFill>
                <a:latin typeface="Souvenir Lt BT"/>
              </a:rPr>
              <a:t>akan kadaluarsa saat mereka</a:t>
            </a:r>
          </a:p>
        </p:txBody>
      </p:sp>
    </p:spTree>
  </p:cSld>
  <p:clrMapOvr>
    <a:masterClrMapping/>
  </p:clrMapOvr>
  <p:transition spd="slow"/>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450" name="Picture 2" descr="Did you know?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14288"/>
            <a:ext cx="9182100" cy="6886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451" name="Rectangle 3"/>
          <p:cNvSpPr>
            <a:spLocks noChangeArrowheads="1"/>
          </p:cNvSpPr>
          <p:nvPr/>
        </p:nvSpPr>
        <p:spPr bwMode="auto">
          <a:xfrm>
            <a:off x="250825" y="5157788"/>
            <a:ext cx="8640763" cy="1511300"/>
          </a:xfrm>
          <a:prstGeom prst="rect">
            <a:avLst/>
          </a:prstGeom>
          <a:solidFill>
            <a:schemeClr val="tx1"/>
          </a:solidFill>
          <a:ln w="9525">
            <a:solidFill>
              <a:schemeClr val="tx1"/>
            </a:solidFill>
            <a:miter lim="800000"/>
            <a:headEnd/>
            <a:tailEnd/>
          </a:ln>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sp>
        <p:nvSpPr>
          <p:cNvPr id="104452" name="WordArt 4"/>
          <p:cNvSpPr>
            <a:spLocks noChangeArrowheads="1" noChangeShapeType="1" noTextEdit="1"/>
          </p:cNvSpPr>
          <p:nvPr/>
        </p:nvSpPr>
        <p:spPr bwMode="auto">
          <a:xfrm>
            <a:off x="395288" y="5245100"/>
            <a:ext cx="8280400" cy="135255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fi-FI" kern="10">
                <a:solidFill>
                  <a:srgbClr val="FF6600"/>
                </a:solidFill>
                <a:latin typeface="Souvenir Lt BT"/>
              </a:rPr>
              <a:t>47 juta laptop terjual tahun lalu</a:t>
            </a:r>
            <a:endParaRPr lang="en-US" kern="10">
              <a:solidFill>
                <a:srgbClr val="FF6600"/>
              </a:solidFill>
              <a:latin typeface="Souvenir Lt BT"/>
            </a:endParaRPr>
          </a:p>
        </p:txBody>
      </p:sp>
    </p:spTree>
  </p:cSld>
  <p:clrMapOvr>
    <a:masterClrMapping/>
  </p:clrMapOvr>
  <p:transition spd="slow"/>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8" name="Picture 2" descr="Did you know?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 y="-14288"/>
            <a:ext cx="9182100" cy="6886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6499" name="Rectangle 3"/>
          <p:cNvSpPr>
            <a:spLocks noChangeArrowheads="1"/>
          </p:cNvSpPr>
          <p:nvPr/>
        </p:nvSpPr>
        <p:spPr bwMode="auto">
          <a:xfrm>
            <a:off x="0" y="476250"/>
            <a:ext cx="9144000" cy="2016125"/>
          </a:xfrm>
          <a:prstGeom prst="rect">
            <a:avLst/>
          </a:prstGeom>
          <a:solidFill>
            <a:schemeClr val="tx1"/>
          </a:solidFill>
          <a:ln w="9525">
            <a:solidFill>
              <a:schemeClr val="tx1"/>
            </a:solidFill>
            <a:miter lim="800000"/>
            <a:headEnd/>
            <a:tailEnd/>
          </a:ln>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sp>
        <p:nvSpPr>
          <p:cNvPr id="106500" name="WordArt 4"/>
          <p:cNvSpPr>
            <a:spLocks noChangeArrowheads="1" noChangeShapeType="1" noTextEdit="1"/>
          </p:cNvSpPr>
          <p:nvPr/>
        </p:nvSpPr>
        <p:spPr bwMode="auto">
          <a:xfrm>
            <a:off x="395288" y="547688"/>
            <a:ext cx="8207375" cy="4318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rgbClr val="808080"/>
                </a:solidFill>
                <a:latin typeface="Arial Unicode MS" panose="020B0604020202020204" pitchFamily="34" charset="-128"/>
                <a:ea typeface="Arial Unicode MS" panose="020B0604020202020204" pitchFamily="34" charset="-128"/>
                <a:cs typeface="Arial Unicode MS" panose="020B0604020202020204" pitchFamily="34" charset="-128"/>
              </a:rPr>
              <a:t>project laptop $100 diperkirakan terkirim</a:t>
            </a:r>
          </a:p>
        </p:txBody>
      </p:sp>
      <p:sp>
        <p:nvSpPr>
          <p:cNvPr id="106501" name="WordArt 5"/>
          <p:cNvSpPr>
            <a:spLocks noChangeArrowheads="1" noChangeShapeType="1" noTextEdit="1"/>
          </p:cNvSpPr>
          <p:nvPr/>
        </p:nvSpPr>
        <p:spPr bwMode="auto">
          <a:xfrm>
            <a:off x="323850" y="1050925"/>
            <a:ext cx="8207375" cy="649288"/>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chemeClr val="accent2"/>
                </a:solidFill>
                <a:latin typeface="Arial Unicode MS" panose="020B0604020202020204" pitchFamily="34" charset="-128"/>
                <a:ea typeface="Arial Unicode MS" panose="020B0604020202020204" pitchFamily="34" charset="-128"/>
                <a:cs typeface="Arial Unicode MS" panose="020B0604020202020204" pitchFamily="34" charset="-128"/>
              </a:rPr>
              <a:t>antara 50 sd 100 juta laptop setahun</a:t>
            </a:r>
          </a:p>
        </p:txBody>
      </p:sp>
      <p:sp>
        <p:nvSpPr>
          <p:cNvPr id="106502" name="WordArt 6"/>
          <p:cNvSpPr>
            <a:spLocks noChangeArrowheads="1" noChangeShapeType="1" noTextEdit="1"/>
          </p:cNvSpPr>
          <p:nvPr/>
        </p:nvSpPr>
        <p:spPr bwMode="auto">
          <a:xfrm>
            <a:off x="395288" y="1771650"/>
            <a:ext cx="8207375" cy="4318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sz="3600" kern="10">
                <a:solidFill>
                  <a:srgbClr val="808080"/>
                </a:solidFill>
                <a:latin typeface="Arial Unicode MS" panose="020B0604020202020204" pitchFamily="34" charset="-128"/>
                <a:ea typeface="Arial Unicode MS" panose="020B0604020202020204" pitchFamily="34" charset="-128"/>
                <a:cs typeface="Arial Unicode MS" panose="020B0604020202020204" pitchFamily="34" charset="-128"/>
              </a:rPr>
              <a:t>untuk anak-anak negara terbelakang</a:t>
            </a:r>
          </a:p>
        </p:txBody>
      </p:sp>
    </p:spTree>
  </p:cSld>
  <p:clrMapOvr>
    <a:masterClrMapping/>
  </p:clrMapOvr>
  <p:transition spd="slow"/>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p:cNvSpPr>
            <a:spLocks noGrp="1" noChangeArrowheads="1"/>
          </p:cNvSpPr>
          <p:nvPr>
            <p:ph type="title"/>
          </p:nvPr>
        </p:nvSpPr>
        <p:spPr>
          <a:xfrm>
            <a:off x="827088" y="762000"/>
            <a:ext cx="7358062" cy="1390650"/>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Era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Informasi</a:t>
            </a:r>
            <a:endPar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grpSp>
        <p:nvGrpSpPr>
          <p:cNvPr id="108547" name="Group 18"/>
          <p:cNvGrpSpPr>
            <a:grpSpLocks/>
          </p:cNvGrpSpPr>
          <p:nvPr/>
        </p:nvGrpSpPr>
        <p:grpSpPr bwMode="auto">
          <a:xfrm>
            <a:off x="28575" y="1924050"/>
            <a:ext cx="2527300" cy="4321175"/>
            <a:chOff x="204" y="1389"/>
            <a:chExt cx="1592" cy="2722"/>
          </a:xfrm>
        </p:grpSpPr>
        <p:pic>
          <p:nvPicPr>
            <p:cNvPr id="108558" name="Picture 6" descr="340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 y="1842"/>
              <a:ext cx="1454" cy="2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7" name="Rectangle 13"/>
            <p:cNvSpPr>
              <a:spLocks noChangeArrowheads="1"/>
            </p:cNvSpPr>
            <p:nvPr/>
          </p:nvSpPr>
          <p:spPr bwMode="auto">
            <a:xfrm>
              <a:off x="204" y="1389"/>
              <a:ext cx="1587" cy="2722"/>
            </a:xfrm>
            <a:prstGeom prst="rect">
              <a:avLst/>
            </a:prstGeom>
            <a:gradFill rotWithShape="1">
              <a:gsLst>
                <a:gs pos="0">
                  <a:schemeClr val="bg1">
                    <a:alpha val="70000"/>
                  </a:schemeClr>
                </a:gs>
                <a:gs pos="100000">
                  <a:schemeClr val="bg1">
                    <a:gamma/>
                    <a:tint val="40392"/>
                    <a:invGamma/>
                    <a:alpha val="36000"/>
                  </a:schemeClr>
                </a:gs>
              </a:gsLst>
              <a:path path="shape">
                <a:fillToRect l="50000" t="50000" r="50000" b="50000"/>
              </a:path>
            </a:gradFill>
            <a:ln w="9525">
              <a:noFill/>
              <a:miter lim="800000"/>
              <a:headEnd/>
              <a:tailEnd/>
            </a:ln>
            <a:effectLst/>
          </p:spPr>
          <p:txBody>
            <a:bodyPr wrap="none" anchor="ctr"/>
            <a:lstStyle/>
            <a:p>
              <a:pPr eaLnBrk="1" hangingPunct="1">
                <a:lnSpc>
                  <a:spcPct val="93000"/>
                </a:lnSpc>
                <a:buClr>
                  <a:srgbClr val="FFFFFF"/>
                </a:buClr>
                <a:buSzPct val="100000"/>
                <a:buFont typeface="Arial" charset="0"/>
                <a:buNone/>
                <a:defRPr/>
              </a:pPr>
              <a:endParaRPr lang="en-US">
                <a:latin typeface="Arial" charset="0"/>
                <a:cs typeface="Arial" charset="0"/>
              </a:endParaRPr>
            </a:p>
          </p:txBody>
        </p:sp>
        <p:sp>
          <p:nvSpPr>
            <p:cNvPr id="108560" name="Text Box 7"/>
            <p:cNvSpPr txBox="1">
              <a:spLocks noChangeArrowheads="1"/>
            </p:cNvSpPr>
            <p:nvPr/>
          </p:nvSpPr>
          <p:spPr bwMode="auto">
            <a:xfrm>
              <a:off x="249" y="1434"/>
              <a:ext cx="1547" cy="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a:solidFill>
                    <a:schemeClr val="tx1"/>
                  </a:solidFill>
                  <a:latin typeface="Arial" panose="020B0604020202020204" pitchFamily="34" charset="0"/>
                </a:rPr>
                <a:t>Jutaan komputer</a:t>
              </a:r>
            </a:p>
          </p:txBody>
        </p:sp>
      </p:grpSp>
      <p:grpSp>
        <p:nvGrpSpPr>
          <p:cNvPr id="108548" name="Group 16"/>
          <p:cNvGrpSpPr>
            <a:grpSpLocks/>
          </p:cNvGrpSpPr>
          <p:nvPr/>
        </p:nvGrpSpPr>
        <p:grpSpPr bwMode="auto">
          <a:xfrm>
            <a:off x="3147315" y="3406776"/>
            <a:ext cx="2266950" cy="2043112"/>
            <a:chOff x="3742" y="935"/>
            <a:chExt cx="1769" cy="1668"/>
          </a:xfrm>
        </p:grpSpPr>
        <p:pic>
          <p:nvPicPr>
            <p:cNvPr id="108555" name="Picture 5" descr="binary64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33" y="1026"/>
              <a:ext cx="1628" cy="1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8" name="Rectangle 14"/>
            <p:cNvSpPr>
              <a:spLocks noChangeArrowheads="1"/>
            </p:cNvSpPr>
            <p:nvPr/>
          </p:nvSpPr>
          <p:spPr bwMode="auto">
            <a:xfrm>
              <a:off x="3742" y="935"/>
              <a:ext cx="1769" cy="1588"/>
            </a:xfrm>
            <a:prstGeom prst="rect">
              <a:avLst/>
            </a:prstGeom>
            <a:gradFill rotWithShape="1">
              <a:gsLst>
                <a:gs pos="0">
                  <a:schemeClr val="bg1">
                    <a:alpha val="70000"/>
                  </a:schemeClr>
                </a:gs>
                <a:gs pos="100000">
                  <a:schemeClr val="bg1">
                    <a:gamma/>
                    <a:tint val="40392"/>
                    <a:invGamma/>
                    <a:alpha val="36000"/>
                  </a:schemeClr>
                </a:gs>
              </a:gsLst>
              <a:path path="shape">
                <a:fillToRect l="50000" t="50000" r="50000" b="50000"/>
              </a:path>
            </a:gradFill>
            <a:ln w="9525">
              <a:noFill/>
              <a:miter lim="800000"/>
              <a:headEnd/>
              <a:tailEnd/>
            </a:ln>
            <a:effectLst/>
          </p:spPr>
          <p:txBody>
            <a:bodyPr wrap="none" anchor="ctr"/>
            <a:lstStyle/>
            <a:p>
              <a:pPr eaLnBrk="1" hangingPunct="1">
                <a:lnSpc>
                  <a:spcPct val="93000"/>
                </a:lnSpc>
                <a:buClr>
                  <a:srgbClr val="FFFFFF"/>
                </a:buClr>
                <a:buSzPct val="100000"/>
                <a:buFont typeface="Arial" charset="0"/>
                <a:buNone/>
                <a:defRPr/>
              </a:pPr>
              <a:endParaRPr lang="en-US">
                <a:latin typeface="Arial" charset="0"/>
                <a:cs typeface="Arial" charset="0"/>
              </a:endParaRPr>
            </a:p>
          </p:txBody>
        </p:sp>
        <p:sp>
          <p:nvSpPr>
            <p:cNvPr id="108557" name="Text Box 8"/>
            <p:cNvSpPr txBox="1">
              <a:spLocks noChangeArrowheads="1"/>
            </p:cNvSpPr>
            <p:nvPr/>
          </p:nvSpPr>
          <p:spPr bwMode="auto">
            <a:xfrm>
              <a:off x="4378" y="2251"/>
              <a:ext cx="64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a:solidFill>
                    <a:schemeClr val="tx1"/>
                  </a:solidFill>
                  <a:latin typeface="Arial" panose="020B0604020202020204" pitchFamily="34" charset="0"/>
                </a:rPr>
                <a:t>Data</a:t>
              </a:r>
            </a:p>
          </p:txBody>
        </p:sp>
      </p:grpSp>
      <p:grpSp>
        <p:nvGrpSpPr>
          <p:cNvPr id="108549" name="Group 17"/>
          <p:cNvGrpSpPr>
            <a:grpSpLocks/>
          </p:cNvGrpSpPr>
          <p:nvPr/>
        </p:nvGrpSpPr>
        <p:grpSpPr bwMode="auto">
          <a:xfrm>
            <a:off x="6112676" y="2857501"/>
            <a:ext cx="2808288" cy="2592387"/>
            <a:chOff x="2109" y="2160"/>
            <a:chExt cx="2132" cy="1996"/>
          </a:xfrm>
        </p:grpSpPr>
        <p:pic>
          <p:nvPicPr>
            <p:cNvPr id="108552" name="Picture 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54" y="2523"/>
              <a:ext cx="2018" cy="1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6" name="Rectangle 12"/>
            <p:cNvSpPr>
              <a:spLocks noChangeArrowheads="1"/>
            </p:cNvSpPr>
            <p:nvPr/>
          </p:nvSpPr>
          <p:spPr bwMode="auto">
            <a:xfrm>
              <a:off x="2109" y="2160"/>
              <a:ext cx="2132" cy="1996"/>
            </a:xfrm>
            <a:prstGeom prst="rect">
              <a:avLst/>
            </a:prstGeom>
            <a:gradFill rotWithShape="1">
              <a:gsLst>
                <a:gs pos="0">
                  <a:schemeClr val="bg1">
                    <a:alpha val="70000"/>
                  </a:schemeClr>
                </a:gs>
                <a:gs pos="100000">
                  <a:schemeClr val="bg1">
                    <a:gamma/>
                    <a:tint val="40392"/>
                    <a:invGamma/>
                    <a:alpha val="36000"/>
                  </a:schemeClr>
                </a:gs>
              </a:gsLst>
              <a:path path="shape">
                <a:fillToRect l="50000" t="50000" r="50000" b="50000"/>
              </a:path>
            </a:gradFill>
            <a:ln w="9525">
              <a:noFill/>
              <a:miter lim="800000"/>
              <a:headEnd/>
              <a:tailEnd/>
            </a:ln>
            <a:effectLst/>
          </p:spPr>
          <p:txBody>
            <a:bodyPr wrap="none" anchor="ctr"/>
            <a:lstStyle/>
            <a:p>
              <a:pPr eaLnBrk="1" hangingPunct="1">
                <a:lnSpc>
                  <a:spcPct val="93000"/>
                </a:lnSpc>
                <a:buClr>
                  <a:srgbClr val="FFFFFF"/>
                </a:buClr>
                <a:buSzPct val="100000"/>
                <a:buFont typeface="Arial" charset="0"/>
                <a:buNone/>
                <a:defRPr/>
              </a:pPr>
              <a:endParaRPr lang="en-US">
                <a:latin typeface="Arial" charset="0"/>
                <a:cs typeface="Arial" charset="0"/>
              </a:endParaRPr>
            </a:p>
          </p:txBody>
        </p:sp>
        <p:sp>
          <p:nvSpPr>
            <p:cNvPr id="108554" name="Text Box 15"/>
            <p:cNvSpPr txBox="1">
              <a:spLocks noChangeArrowheads="1"/>
            </p:cNvSpPr>
            <p:nvPr/>
          </p:nvSpPr>
          <p:spPr bwMode="auto">
            <a:xfrm>
              <a:off x="2700" y="2205"/>
              <a:ext cx="1105" cy="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a:solidFill>
                    <a:schemeClr val="tx1"/>
                  </a:solidFill>
                  <a:latin typeface="Arial" panose="020B0604020202020204" pitchFamily="34" charset="0"/>
                </a:rPr>
                <a:t>Networks</a:t>
              </a:r>
            </a:p>
          </p:txBody>
        </p:sp>
      </p:grpSp>
      <p:sp>
        <p:nvSpPr>
          <p:cNvPr id="108550" name="Text Box 19"/>
          <p:cNvSpPr txBox="1">
            <a:spLocks noChangeArrowheads="1"/>
          </p:cNvSpPr>
          <p:nvPr/>
        </p:nvSpPr>
        <p:spPr bwMode="auto">
          <a:xfrm>
            <a:off x="2555875" y="4076700"/>
            <a:ext cx="5842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5400">
                <a:solidFill>
                  <a:schemeClr val="tx1"/>
                </a:solidFill>
                <a:latin typeface="Arial" panose="020B0604020202020204" pitchFamily="34" charset="0"/>
              </a:rPr>
              <a:t>+</a:t>
            </a:r>
          </a:p>
        </p:txBody>
      </p:sp>
      <p:sp>
        <p:nvSpPr>
          <p:cNvPr id="108551" name="Text Box 20"/>
          <p:cNvSpPr txBox="1">
            <a:spLocks noChangeArrowheads="1"/>
          </p:cNvSpPr>
          <p:nvPr/>
        </p:nvSpPr>
        <p:spPr bwMode="auto">
          <a:xfrm>
            <a:off x="5500688" y="4084638"/>
            <a:ext cx="5842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5400">
                <a:solidFill>
                  <a:schemeClr val="tx1"/>
                </a:solidFill>
                <a:latin typeface="Arial" panose="020B0604020202020204" pitchFamily="34" charset="0"/>
              </a:rPr>
              <a:t>+</a:t>
            </a:r>
          </a:p>
        </p:txBody>
      </p:sp>
    </p:spTree>
  </p:cSld>
  <p:clrMapOvr>
    <a:masterClrMapping/>
  </p:clrMapOvr>
  <p:transition spd="slow"/>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1"/>
          <p:cNvSpPr>
            <a:spLocks noGrp="1" noChangeArrowheads="1"/>
          </p:cNvSpPr>
          <p:nvPr>
            <p:ph type="title"/>
          </p:nvPr>
        </p:nvSpPr>
        <p:spPr>
          <a:xfrm>
            <a:off x="827088" y="566738"/>
            <a:ext cx="7358062" cy="1709737"/>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Komputer</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 Universal Tools</a:t>
            </a:r>
          </a:p>
        </p:txBody>
      </p:sp>
      <p:sp>
        <p:nvSpPr>
          <p:cNvPr id="110595" name="Rectangle 2"/>
          <p:cNvSpPr>
            <a:spLocks noGrp="1" noChangeArrowheads="1"/>
          </p:cNvSpPr>
          <p:nvPr>
            <p:ph type="subTitle" idx="4294967295"/>
          </p:nvPr>
        </p:nvSpPr>
        <p:spPr>
          <a:xfrm>
            <a:off x="777875" y="1557338"/>
            <a:ext cx="8150225" cy="3678237"/>
          </a:xfrm>
        </p:spPr>
        <p:txBody>
          <a:bodyPr anchor="ctr"/>
          <a:lstStyle/>
          <a:p>
            <a:pPr marL="547688" indent="-457200" eaLnBrk="1" hangingPunct="1">
              <a:buFont typeface="Calibri Light" panose="020F0302020204030204" pitchFamily="34" charset="0"/>
              <a:buAutoNum type="arabicPeriod"/>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Komputer</a:t>
            </a:r>
            <a:r>
              <a:rPr lang="en-GB" altLang="en-US" sz="2400" dirty="0" smtClean="0"/>
              <a:t> </a:t>
            </a:r>
            <a:r>
              <a:rPr lang="en-GB" altLang="en-US" sz="2400" dirty="0" err="1" smtClean="0"/>
              <a:t>mengerjakan</a:t>
            </a:r>
            <a:r>
              <a:rPr lang="en-GB" altLang="en-US" sz="2400" dirty="0" smtClean="0"/>
              <a:t> </a:t>
            </a:r>
            <a:r>
              <a:rPr lang="en-GB" altLang="en-US" sz="2400" dirty="0" err="1" smtClean="0"/>
              <a:t>hampir</a:t>
            </a:r>
            <a:r>
              <a:rPr lang="en-GB" altLang="en-US" sz="2400" dirty="0" smtClean="0"/>
              <a:t> </a:t>
            </a:r>
            <a:r>
              <a:rPr lang="en-GB" altLang="en-US" sz="2400" dirty="0" err="1" smtClean="0"/>
              <a:t>apa</a:t>
            </a:r>
            <a:r>
              <a:rPr lang="en-GB" altLang="en-US" sz="2400" dirty="0" smtClean="0"/>
              <a:t> </a:t>
            </a:r>
            <a:r>
              <a:rPr lang="en-GB" altLang="en-US" sz="2400" dirty="0" err="1" smtClean="0"/>
              <a:t>saja</a:t>
            </a:r>
            <a:endParaRPr lang="en-GB" altLang="en-US" sz="2400" dirty="0" smtClean="0"/>
          </a:p>
          <a:p>
            <a:pPr marL="547688" indent="-457200" eaLnBrk="1" hangingPunct="1">
              <a:buFont typeface="Calibri Light" panose="020F0302020204030204" pitchFamily="34" charset="0"/>
              <a:buAutoNum type="arabicPeriod"/>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Komputer</a:t>
            </a:r>
            <a:r>
              <a:rPr lang="en-GB" altLang="en-US" sz="2400" dirty="0" smtClean="0"/>
              <a:t> </a:t>
            </a:r>
            <a:r>
              <a:rPr lang="en-GB" altLang="en-US" sz="2400" dirty="0" err="1" smtClean="0"/>
              <a:t>tidak</a:t>
            </a:r>
            <a:r>
              <a:rPr lang="en-GB" altLang="en-US" sz="2400" dirty="0" smtClean="0"/>
              <a:t> </a:t>
            </a:r>
            <a:r>
              <a:rPr lang="en-GB" altLang="en-US" sz="2400" dirty="0" err="1" smtClean="0"/>
              <a:t>perlu</a:t>
            </a:r>
            <a:r>
              <a:rPr lang="en-GB" altLang="en-US" sz="2400" dirty="0" smtClean="0"/>
              <a:t> </a:t>
            </a:r>
            <a:r>
              <a:rPr lang="en-GB" altLang="en-US" sz="2400" dirty="0" err="1" smtClean="0"/>
              <a:t>tidur</a:t>
            </a:r>
            <a:endParaRPr lang="en-GB" altLang="en-US" sz="2400" dirty="0" smtClean="0"/>
          </a:p>
          <a:p>
            <a:pPr marL="547688" indent="-457200" eaLnBrk="1" hangingPunct="1">
              <a:buFont typeface="Calibri Light" panose="020F0302020204030204" pitchFamily="34" charset="0"/>
              <a:buAutoNum type="arabicPeriod"/>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Komputer</a:t>
            </a:r>
            <a:r>
              <a:rPr lang="en-GB" altLang="en-US" sz="2400" dirty="0" smtClean="0"/>
              <a:t> </a:t>
            </a:r>
            <a:r>
              <a:rPr lang="en-GB" altLang="en-US" sz="2400" dirty="0" err="1" smtClean="0"/>
              <a:t>tidak</a:t>
            </a:r>
            <a:r>
              <a:rPr lang="en-GB" altLang="en-US" sz="2400" dirty="0" smtClean="0"/>
              <a:t> </a:t>
            </a:r>
            <a:r>
              <a:rPr lang="en-GB" altLang="en-US" sz="2400" dirty="0" err="1" smtClean="0"/>
              <a:t>lelah</a:t>
            </a:r>
            <a:endParaRPr lang="en-GB" altLang="en-US" sz="2400" dirty="0" smtClean="0"/>
          </a:p>
          <a:p>
            <a:pPr marL="547688" indent="-457200" eaLnBrk="1" hangingPunct="1">
              <a:buFont typeface="Calibri Light" panose="020F0302020204030204" pitchFamily="34" charset="0"/>
              <a:buAutoNum type="arabicPeriod"/>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Komputer</a:t>
            </a:r>
            <a:r>
              <a:rPr lang="en-GB" altLang="en-US" sz="2400" dirty="0" smtClean="0"/>
              <a:t> </a:t>
            </a:r>
            <a:r>
              <a:rPr lang="en-GB" altLang="en-US" sz="2400" dirty="0" err="1" smtClean="0"/>
              <a:t>tidak</a:t>
            </a:r>
            <a:r>
              <a:rPr lang="en-GB" altLang="en-US" sz="2400" dirty="0" smtClean="0"/>
              <a:t> </a:t>
            </a:r>
            <a:r>
              <a:rPr lang="en-GB" altLang="en-US" sz="2400" dirty="0" err="1" smtClean="0"/>
              <a:t>pulang</a:t>
            </a:r>
            <a:r>
              <a:rPr lang="en-GB" altLang="en-US" sz="2400" dirty="0" smtClean="0"/>
              <a:t> </a:t>
            </a:r>
            <a:r>
              <a:rPr lang="en-GB" altLang="en-US" sz="2400" dirty="0" err="1" smtClean="0"/>
              <a:t>rumah</a:t>
            </a:r>
            <a:r>
              <a:rPr lang="en-GB" altLang="en-US" sz="2400" dirty="0" smtClean="0"/>
              <a:t> </a:t>
            </a:r>
            <a:r>
              <a:rPr lang="en-GB" altLang="en-US" sz="2400" dirty="0" err="1" smtClean="0"/>
              <a:t>karena</a:t>
            </a:r>
            <a:r>
              <a:rPr lang="en-GB" altLang="en-US" sz="2400" dirty="0" smtClean="0"/>
              <a:t> </a:t>
            </a:r>
            <a:r>
              <a:rPr lang="en-GB" altLang="en-US" sz="2400" dirty="0" err="1" smtClean="0"/>
              <a:t>sakit</a:t>
            </a:r>
            <a:r>
              <a:rPr lang="en-GB" altLang="en-US" sz="2400" dirty="0" smtClean="0"/>
              <a:t>, </a:t>
            </a:r>
            <a:r>
              <a:rPr lang="en-GB" altLang="en-US" sz="2400" dirty="0" err="1" smtClean="0"/>
              <a:t>atau</a:t>
            </a:r>
            <a:r>
              <a:rPr lang="en-GB" altLang="en-US" sz="2400" dirty="0" smtClean="0"/>
              <a:t> </a:t>
            </a:r>
            <a:r>
              <a:rPr lang="en-GB" altLang="en-US" sz="2400" dirty="0" err="1" smtClean="0"/>
              <a:t>cuti</a:t>
            </a:r>
            <a:r>
              <a:rPr lang="en-GB" altLang="en-US" sz="2400" dirty="0" smtClean="0"/>
              <a:t> </a:t>
            </a:r>
            <a:r>
              <a:rPr lang="en-GB" altLang="en-US" sz="2400" dirty="0" err="1" smtClean="0"/>
              <a:t>untuk</a:t>
            </a:r>
            <a:r>
              <a:rPr lang="en-GB" altLang="en-US" sz="2400" dirty="0" smtClean="0"/>
              <a:t> refreshing / </a:t>
            </a:r>
            <a:r>
              <a:rPr lang="en-GB" altLang="en-US" sz="2400" dirty="0" err="1" smtClean="0"/>
              <a:t>rekreasi</a:t>
            </a:r>
            <a:endParaRPr lang="en-GB" altLang="en-US" sz="2400" dirty="0" smtClean="0"/>
          </a:p>
          <a:p>
            <a:pPr marL="547688" indent="-457200" eaLnBrk="1" hangingPunct="1">
              <a:buFont typeface="Calibri Light" panose="020F0302020204030204" pitchFamily="34" charset="0"/>
              <a:buAutoNum type="arabicPeriod"/>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Seringkali</a:t>
            </a:r>
            <a:r>
              <a:rPr lang="en-GB" altLang="en-US" sz="2400" dirty="0" smtClean="0"/>
              <a:t> </a:t>
            </a:r>
            <a:r>
              <a:rPr lang="en-GB" altLang="en-US" sz="2400" dirty="0" err="1" smtClean="0"/>
              <a:t>lebih</a:t>
            </a:r>
            <a:r>
              <a:rPr lang="en-GB" altLang="en-US" sz="2400" dirty="0" smtClean="0"/>
              <a:t> </a:t>
            </a:r>
            <a:r>
              <a:rPr lang="en-GB" altLang="en-US" sz="2400" dirty="0" err="1" smtClean="0"/>
              <a:t>efisien</a:t>
            </a:r>
            <a:r>
              <a:rPr lang="en-GB" altLang="en-US" sz="2400" dirty="0" smtClean="0"/>
              <a:t> </a:t>
            </a:r>
            <a:r>
              <a:rPr lang="en-GB" altLang="en-US" sz="2400" dirty="0" err="1" smtClean="0"/>
              <a:t>daripada</a:t>
            </a:r>
            <a:r>
              <a:rPr lang="en-GB" altLang="en-US" sz="2400" dirty="0" smtClean="0"/>
              <a:t> </a:t>
            </a:r>
            <a:r>
              <a:rPr lang="en-GB" altLang="en-US" sz="2400" dirty="0" err="1" smtClean="0"/>
              <a:t>manusia</a:t>
            </a:r>
            <a:endParaRPr lang="en-GB" altLang="en-US" sz="2400" dirty="0" smtClean="0"/>
          </a:p>
        </p:txBody>
      </p:sp>
      <p:pic>
        <p:nvPicPr>
          <p:cNvPr id="11059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8850" y="4868863"/>
            <a:ext cx="1649413" cy="177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ChangeArrowheads="1"/>
          </p:cNvSpPr>
          <p:nvPr>
            <p:ph type="title"/>
          </p:nvPr>
        </p:nvSpPr>
        <p:spPr>
          <a:xfrm>
            <a:off x="827088" y="495300"/>
            <a:ext cx="7358062" cy="1709738"/>
          </a:xfrm>
        </p:spPr>
        <p:txBody>
          <a:bodyPr lIns="0" rIns="0" anchor="ctr"/>
          <a:lstStyle/>
          <a:p>
            <a:pPr marL="15875"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Komputer</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vs</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Manusia</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p>
        </p:txBody>
      </p:sp>
      <p:sp>
        <p:nvSpPr>
          <p:cNvPr id="149507" name="Rectangle 3"/>
          <p:cNvSpPr>
            <a:spLocks noGrp="1" noChangeArrowheads="1"/>
          </p:cNvSpPr>
          <p:nvPr>
            <p:ph type="subTitle" idx="4294967295"/>
          </p:nvPr>
        </p:nvSpPr>
        <p:spPr>
          <a:xfrm>
            <a:off x="887413" y="1773238"/>
            <a:ext cx="8148637" cy="2232025"/>
          </a:xfrm>
        </p:spPr>
        <p:txBody>
          <a:bodyPr anchor="ctr"/>
          <a:lstStyle/>
          <a:p>
            <a:pPr marL="358775" indent="-342900" eaLnBrk="1" hangingPunct="1">
              <a:buFont typeface="Wingdings" panose="05000000000000000000" pitchFamily="2" charset="2"/>
              <a:buChar char="ü"/>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err="1" smtClean="0"/>
              <a:t>Karenanya</a:t>
            </a:r>
            <a:r>
              <a:rPr lang="en-GB" altLang="en-US" sz="2400" dirty="0" smtClean="0"/>
              <a:t>, </a:t>
            </a:r>
            <a:r>
              <a:rPr lang="en-GB" altLang="en-US" sz="2400" dirty="0" err="1" smtClean="0"/>
              <a:t>dengan</a:t>
            </a:r>
            <a:r>
              <a:rPr lang="en-GB" altLang="en-US" sz="2400" dirty="0" smtClean="0"/>
              <a:t> </a:t>
            </a:r>
            <a:r>
              <a:rPr lang="en-GB" altLang="en-US" sz="2400" dirty="0" err="1" smtClean="0"/>
              <a:t>alasan</a:t>
            </a:r>
            <a:r>
              <a:rPr lang="en-GB" altLang="en-US" sz="2400" dirty="0" smtClean="0"/>
              <a:t> </a:t>
            </a:r>
            <a:r>
              <a:rPr lang="en-GB" altLang="en-US" sz="2400" dirty="0" err="1" smtClean="0"/>
              <a:t>ekonomis</a:t>
            </a:r>
            <a:r>
              <a:rPr lang="en-GB" altLang="en-US" sz="2400" dirty="0" smtClean="0"/>
              <a:t>, </a:t>
            </a:r>
            <a:r>
              <a:rPr lang="en-GB" altLang="en-US" sz="2400" dirty="0" err="1" smtClean="0"/>
              <a:t>kecenderungan</a:t>
            </a:r>
            <a:r>
              <a:rPr lang="en-GB" altLang="en-US" sz="2400" dirty="0" smtClean="0"/>
              <a:t> </a:t>
            </a:r>
            <a:r>
              <a:rPr lang="en-GB" altLang="en-US" sz="2400" dirty="0" err="1" smtClean="0"/>
              <a:t>untuk</a:t>
            </a:r>
            <a:r>
              <a:rPr lang="en-GB" altLang="en-US" sz="2400" dirty="0" smtClean="0"/>
              <a:t> </a:t>
            </a:r>
            <a:r>
              <a:rPr lang="en-GB" altLang="en-US" sz="2400" dirty="0" err="1" smtClean="0"/>
              <a:t>mengganti</a:t>
            </a:r>
            <a:r>
              <a:rPr lang="en-GB" altLang="en-US" sz="2400" dirty="0" smtClean="0"/>
              <a:t> </a:t>
            </a:r>
            <a:r>
              <a:rPr lang="en-GB" altLang="en-US" sz="2400" dirty="0" err="1" smtClean="0"/>
              <a:t>manusia</a:t>
            </a:r>
            <a:r>
              <a:rPr lang="en-GB" altLang="en-US" sz="2400" dirty="0" smtClean="0"/>
              <a:t> </a:t>
            </a:r>
            <a:r>
              <a:rPr lang="en-GB" altLang="en-US" sz="2400" dirty="0" err="1" smtClean="0"/>
              <a:t>dengan</a:t>
            </a:r>
            <a:r>
              <a:rPr lang="en-GB" altLang="en-US" sz="2400" dirty="0" smtClean="0"/>
              <a:t> </a:t>
            </a:r>
            <a:r>
              <a:rPr lang="en-GB" altLang="en-US" sz="2400" dirty="0" err="1" smtClean="0"/>
              <a:t>komputer</a:t>
            </a:r>
            <a:r>
              <a:rPr lang="en-GB" altLang="en-US" sz="2400" dirty="0" smtClean="0"/>
              <a:t> </a:t>
            </a:r>
            <a:r>
              <a:rPr lang="en-GB" altLang="en-US" sz="2400" dirty="0" err="1" smtClean="0"/>
              <a:t>sangat</a:t>
            </a:r>
            <a:r>
              <a:rPr lang="en-GB" altLang="en-US" sz="2400" dirty="0" smtClean="0"/>
              <a:t> </a:t>
            </a:r>
            <a:r>
              <a:rPr lang="en-GB" altLang="en-US" sz="2400" dirty="0" err="1" smtClean="0"/>
              <a:t>tinggi</a:t>
            </a:r>
            <a:endParaRPr lang="en-GB" altLang="en-US" sz="2400" dirty="0" smtClean="0"/>
          </a:p>
          <a:p>
            <a:pPr marL="358775" indent="-342900" eaLnBrk="1" hangingPunct="1">
              <a:buFont typeface="Wingdings" panose="05000000000000000000" pitchFamily="2" charset="2"/>
              <a:buChar char="ü"/>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t>Teller bank, operator </a:t>
            </a:r>
            <a:r>
              <a:rPr lang="en-GB" altLang="en-US" sz="2400" dirty="0" err="1" smtClean="0"/>
              <a:t>telepon</a:t>
            </a:r>
            <a:r>
              <a:rPr lang="en-GB" altLang="en-US" sz="2400" dirty="0" smtClean="0"/>
              <a:t>, </a:t>
            </a:r>
            <a:r>
              <a:rPr lang="en-GB" altLang="en-US" sz="2400" dirty="0" err="1" smtClean="0"/>
              <a:t>jasa</a:t>
            </a:r>
            <a:r>
              <a:rPr lang="en-GB" altLang="en-US" sz="2400" dirty="0" smtClean="0"/>
              <a:t> </a:t>
            </a:r>
            <a:r>
              <a:rPr lang="en-GB" altLang="en-US" sz="2400" dirty="0" err="1" smtClean="0"/>
              <a:t>pengetikan</a:t>
            </a:r>
            <a:r>
              <a:rPr lang="en-GB" altLang="en-US" sz="2400" dirty="0" smtClean="0"/>
              <a:t>, graphic artist, </a:t>
            </a:r>
            <a:r>
              <a:rPr lang="en-GB" altLang="en-US" sz="2400" dirty="0" err="1" smtClean="0"/>
              <a:t>satpam</a:t>
            </a:r>
            <a:r>
              <a:rPr lang="en-GB" altLang="en-US" sz="2400" dirty="0" smtClean="0"/>
              <a:t>, </a:t>
            </a:r>
            <a:r>
              <a:rPr lang="en-GB" altLang="en-US" sz="2400" dirty="0" err="1" smtClean="0"/>
              <a:t>buruh</a:t>
            </a:r>
            <a:r>
              <a:rPr lang="en-GB" altLang="en-US" sz="2400" dirty="0" smtClean="0"/>
              <a:t> </a:t>
            </a:r>
            <a:r>
              <a:rPr lang="en-GB" altLang="en-US" sz="2400" dirty="0" err="1" smtClean="0"/>
              <a:t>perakitan</a:t>
            </a:r>
            <a:endParaRPr lang="en-GB" altLang="en-US" sz="2400" dirty="0" smtClean="0"/>
          </a:p>
          <a:p>
            <a:pPr marL="15875" indent="0" eaLnBrk="1" hangingPunct="1">
              <a:buFontTx/>
              <a:buNone/>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endParaRPr lang="en-GB" altLang="en-US" sz="2400" dirty="0" smtClean="0"/>
          </a:p>
        </p:txBody>
      </p:sp>
      <p:pic>
        <p:nvPicPr>
          <p:cNvPr id="11264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8850" y="4868863"/>
            <a:ext cx="1649413" cy="177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0"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950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950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507" grpId="0" build="p" bldLvl="2"/>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itchFamily="34" charset="0"/>
              </a:rPr>
              <a:t>Sanksi</a:t>
            </a:r>
            <a:r>
              <a:rPr lang="en-US" sz="3600" b="1" dirty="0" smtClean="0">
                <a:solidFill>
                  <a:srgbClr val="002060"/>
                </a:solidFill>
                <a:latin typeface="Verdana" pitchFamily="34" charset="0"/>
              </a:rPr>
              <a:t> </a:t>
            </a:r>
            <a:r>
              <a:rPr lang="en-US" sz="3600" b="1" dirty="0" err="1" smtClean="0">
                <a:solidFill>
                  <a:srgbClr val="002060"/>
                </a:solidFill>
                <a:latin typeface="Verdana" pitchFamily="34" charset="0"/>
              </a:rPr>
              <a:t>Pelanggaran</a:t>
            </a:r>
            <a:r>
              <a:rPr lang="en-US" sz="3600" b="1" dirty="0" smtClean="0">
                <a:solidFill>
                  <a:srgbClr val="002060"/>
                </a:solidFill>
                <a:latin typeface="Verdana" pitchFamily="34" charset="0"/>
              </a:rPr>
              <a:t> </a:t>
            </a:r>
            <a:r>
              <a:rPr lang="en-US" sz="3600" b="1" dirty="0" err="1">
                <a:solidFill>
                  <a:srgbClr val="002060"/>
                </a:solidFill>
                <a:latin typeface="Verdana" pitchFamily="34" charset="0"/>
              </a:rPr>
              <a:t>e</a:t>
            </a:r>
            <a:r>
              <a:rPr lang="en-US" sz="3600" b="1" dirty="0" err="1" smtClean="0">
                <a:solidFill>
                  <a:srgbClr val="002060"/>
                </a:solidFill>
                <a:latin typeface="Verdana" pitchFamily="34" charset="0"/>
              </a:rPr>
              <a:t>tika</a:t>
            </a:r>
            <a:endParaRPr lang="en-US" sz="3600" b="1" dirty="0" smtClean="0">
              <a:solidFill>
                <a:srgbClr val="002060"/>
              </a:solidFill>
              <a:latin typeface="Verdana" pitchFamily="34" charset="0"/>
            </a:endParaRPr>
          </a:p>
        </p:txBody>
      </p:sp>
      <p:sp>
        <p:nvSpPr>
          <p:cNvPr id="18435" name="Rectangle 3"/>
          <p:cNvSpPr>
            <a:spLocks noGrp="1" noChangeArrowheads="1"/>
          </p:cNvSpPr>
          <p:nvPr>
            <p:ph idx="1"/>
          </p:nvPr>
        </p:nvSpPr>
        <p:spPr>
          <a:xfrm>
            <a:off x="879475" y="1860550"/>
            <a:ext cx="7292975" cy="4022725"/>
          </a:xfrm>
        </p:spPr>
        <p:txBody>
          <a:bodyPr rtlCol="0">
            <a:normAutofit/>
          </a:bodyPr>
          <a:lstStyle/>
          <a:p>
            <a:pPr marL="285750" indent="-285750" eaLnBrk="1" fontAlgn="auto" hangingPunct="1">
              <a:buFont typeface="Wingdings" panose="05000000000000000000" pitchFamily="2" charset="2"/>
              <a:buChar char="ü"/>
              <a:defRPr/>
            </a:pPr>
            <a:r>
              <a:rPr lang="en-US" sz="2400" dirty="0" err="1" smtClean="0">
                <a:solidFill>
                  <a:schemeClr val="tx1">
                    <a:lumMod val="75000"/>
                    <a:lumOff val="25000"/>
                  </a:schemeClr>
                </a:solidFill>
              </a:rPr>
              <a:t>Sanksi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Sosial</a:t>
            </a:r>
            <a:endParaRPr lang="en-US" sz="2400" dirty="0" smtClean="0">
              <a:solidFill>
                <a:schemeClr val="tx1">
                  <a:lumMod val="75000"/>
                  <a:lumOff val="25000"/>
                </a:schemeClr>
              </a:solidFill>
            </a:endParaRPr>
          </a:p>
          <a:p>
            <a:pPr marL="285750" indent="0" eaLnBrk="1" fontAlgn="auto" hangingPunct="1">
              <a:buFont typeface="Calibri" panose="020F0502020204030204" pitchFamily="34" charset="0"/>
              <a:buNone/>
              <a:defRPr/>
            </a:pPr>
            <a:r>
              <a:rPr lang="en-US" sz="2400" dirty="0" err="1" smtClean="0">
                <a:solidFill>
                  <a:schemeClr val="tx1">
                    <a:lumMod val="75000"/>
                    <a:lumOff val="25000"/>
                  </a:schemeClr>
                </a:solidFill>
              </a:rPr>
              <a:t>Skala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relatif</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kecil</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dipahami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sebagai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kesalahan</a:t>
            </a:r>
            <a:r>
              <a:rPr lang="en-US" sz="2400" dirty="0" smtClean="0">
                <a:solidFill>
                  <a:schemeClr val="tx1">
                    <a:lumMod val="75000"/>
                    <a:lumOff val="25000"/>
                  </a:schemeClr>
                </a:solidFill>
              </a:rPr>
              <a:t> yang </a:t>
            </a:r>
            <a:r>
              <a:rPr lang="en-US" sz="2400" dirty="0" err="1" smtClean="0">
                <a:solidFill>
                  <a:schemeClr val="tx1">
                    <a:lumMod val="75000"/>
                    <a:lumOff val="25000"/>
                  </a:schemeClr>
                </a:solidFill>
              </a:rPr>
              <a:t>dapat</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dimaafkan</a:t>
            </a:r>
            <a:r>
              <a:rPr lang="en-US" sz="2400" dirty="0" smtClean="0">
                <a:solidFill>
                  <a:schemeClr val="tx1">
                    <a:lumMod val="75000"/>
                    <a:lumOff val="25000"/>
                  </a:schemeClr>
                </a:solidFill>
              </a:rPr>
              <a:t>”.</a:t>
            </a:r>
          </a:p>
          <a:p>
            <a:pPr marL="285750" indent="0" eaLnBrk="1" fontAlgn="auto" hangingPunct="1">
              <a:buFont typeface="Calibri" panose="020F0502020204030204" pitchFamily="34" charset="0"/>
              <a:buNone/>
              <a:defRPr/>
            </a:pPr>
            <a:endParaRPr lang="en-US" sz="2400" dirty="0" smtClean="0">
              <a:solidFill>
                <a:schemeClr val="tx1">
                  <a:lumMod val="75000"/>
                  <a:lumOff val="25000"/>
                </a:schemeClr>
              </a:solidFill>
            </a:endParaRPr>
          </a:p>
          <a:p>
            <a:pPr marL="285750" indent="-285750" eaLnBrk="1" fontAlgn="auto" hangingPunct="1">
              <a:buFont typeface="Wingdings" panose="05000000000000000000" pitchFamily="2" charset="2"/>
              <a:buChar char="ü"/>
              <a:defRPr/>
            </a:pPr>
            <a:r>
              <a:rPr lang="en-US" sz="2400" dirty="0" err="1" smtClean="0">
                <a:solidFill>
                  <a:schemeClr val="tx1">
                    <a:lumMod val="75000"/>
                    <a:lumOff val="25000"/>
                  </a:schemeClr>
                </a:solidFill>
              </a:rPr>
              <a:t>Sanksi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Hukum</a:t>
            </a:r>
            <a:endParaRPr lang="en-US" sz="2400" dirty="0" smtClean="0">
              <a:solidFill>
                <a:schemeClr val="tx1">
                  <a:lumMod val="75000"/>
                  <a:lumOff val="25000"/>
                </a:schemeClr>
              </a:solidFill>
            </a:endParaRPr>
          </a:p>
          <a:p>
            <a:pPr marL="628650" indent="-342900" eaLnBrk="1" fontAlgn="auto" hangingPunct="1">
              <a:buFont typeface="Arial" panose="020B0604020202020204" pitchFamily="34" charset="0"/>
              <a:buChar char="•"/>
              <a:defRPr/>
            </a:pPr>
            <a:r>
              <a:rPr lang="en-US" sz="2400" dirty="0" err="1" smtClean="0">
                <a:solidFill>
                  <a:schemeClr val="tx1">
                    <a:lumMod val="75000"/>
                    <a:lumOff val="25000"/>
                  </a:schemeClr>
                </a:solidFill>
              </a:rPr>
              <a:t>Skala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besar</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merugikan</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hak</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pihak</a:t>
            </a:r>
            <a:r>
              <a:rPr lang="en-US" sz="2400" dirty="0" smtClean="0">
                <a:solidFill>
                  <a:schemeClr val="tx1">
                    <a:lumMod val="75000"/>
                    <a:lumOff val="25000"/>
                  </a:schemeClr>
                </a:solidFill>
              </a:rPr>
              <a:t> lain. </a:t>
            </a:r>
          </a:p>
          <a:p>
            <a:pPr marL="628650" indent="-342900" eaLnBrk="1" fontAlgn="auto" hangingPunct="1">
              <a:buFont typeface="Arial" panose="020B0604020202020204" pitchFamily="34" charset="0"/>
              <a:buChar char="•"/>
              <a:defRPr/>
            </a:pPr>
            <a:r>
              <a:rPr lang="en-US" sz="2400" dirty="0" err="1" smtClean="0">
                <a:solidFill>
                  <a:schemeClr val="tx1">
                    <a:lumMod val="75000"/>
                    <a:lumOff val="25000"/>
                  </a:schemeClr>
                </a:solidFill>
              </a:rPr>
              <a:t>Hukum</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Pidana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menempati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prioritas</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utama</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diikuti</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oleh</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hukum</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Perdata</a:t>
            </a:r>
            <a:r>
              <a:rPr lang="en-US" sz="2400" dirty="0" smtClean="0">
                <a:solidFill>
                  <a:schemeClr val="tx1">
                    <a:lumMod val="75000"/>
                    <a:lumOff val="25000"/>
                  </a:schemeClr>
                </a:solidFill>
              </a:rPr>
              <a:t>. </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
          <p:cNvSpPr>
            <a:spLocks noGrp="1" noChangeArrowheads="1"/>
          </p:cNvSpPr>
          <p:nvPr>
            <p:ph type="title"/>
          </p:nvPr>
        </p:nvSpPr>
        <p:spPr>
          <a:xfrm>
            <a:off x="900113" y="549275"/>
            <a:ext cx="7358062" cy="1709738"/>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Komputer</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vs</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Manusia</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p>
        </p:txBody>
      </p:sp>
      <p:sp>
        <p:nvSpPr>
          <p:cNvPr id="8194" name="Rectangle 2"/>
          <p:cNvSpPr>
            <a:spLocks noGrp="1" noChangeArrowheads="1"/>
          </p:cNvSpPr>
          <p:nvPr>
            <p:ph type="subTitle" idx="4294967295"/>
          </p:nvPr>
        </p:nvSpPr>
        <p:spPr>
          <a:xfrm>
            <a:off x="868363" y="1574800"/>
            <a:ext cx="7358062" cy="1368425"/>
          </a:xfrm>
        </p:spPr>
        <p:txBody>
          <a:bodyPr anchor="ctr"/>
          <a:lstStyle/>
          <a:p>
            <a:pPr indent="0" eaLnBrk="1" hangingPunct="1">
              <a:buFontTx/>
              <a:buNone/>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dirty="0" err="1" smtClean="0"/>
              <a:t>Bahkan</a:t>
            </a:r>
            <a:r>
              <a:rPr lang="en-GB" altLang="en-US" sz="2400" dirty="0" smtClean="0"/>
              <a:t> </a:t>
            </a:r>
            <a:r>
              <a:rPr lang="en-GB" altLang="en-US" sz="2400" dirty="0" err="1" smtClean="0"/>
              <a:t>profesional</a:t>
            </a:r>
            <a:r>
              <a:rPr lang="en-GB" altLang="en-US" sz="2400" dirty="0" smtClean="0"/>
              <a:t> </a:t>
            </a:r>
            <a:r>
              <a:rPr lang="en-GB" altLang="en-US" sz="2400" dirty="0" err="1" smtClean="0"/>
              <a:t>seperti</a:t>
            </a:r>
            <a:r>
              <a:rPr lang="en-GB" altLang="en-US" sz="2400" dirty="0" smtClean="0"/>
              <a:t> </a:t>
            </a:r>
            <a:r>
              <a:rPr lang="en-GB" altLang="en-US" sz="2400" dirty="0" err="1" smtClean="0"/>
              <a:t>dokter</a:t>
            </a:r>
            <a:r>
              <a:rPr lang="en-GB" altLang="en-US" sz="2400" dirty="0" smtClean="0"/>
              <a:t>, </a:t>
            </a:r>
            <a:r>
              <a:rPr lang="en-GB" altLang="en-US" sz="2400" dirty="0" err="1" smtClean="0"/>
              <a:t>pengacara</a:t>
            </a:r>
            <a:r>
              <a:rPr lang="en-GB" altLang="en-US" sz="2400" dirty="0" smtClean="0"/>
              <a:t>, guru, </a:t>
            </a:r>
            <a:r>
              <a:rPr lang="en-GB" altLang="en-US" sz="2400" dirty="0" err="1" smtClean="0"/>
              <a:t>akuntan</a:t>
            </a:r>
            <a:r>
              <a:rPr lang="en-GB" altLang="en-US" sz="2400" dirty="0" smtClean="0"/>
              <a:t>, </a:t>
            </a:r>
            <a:r>
              <a:rPr lang="en-GB" altLang="en-US" sz="2400" dirty="0" err="1" smtClean="0"/>
              <a:t>psikolog</a:t>
            </a:r>
            <a:r>
              <a:rPr lang="en-GB" altLang="en-US" sz="2400" dirty="0" smtClean="0"/>
              <a:t> </a:t>
            </a:r>
            <a:r>
              <a:rPr lang="en-GB" altLang="en-US" sz="2400" dirty="0" err="1" smtClean="0"/>
              <a:t>menemukan</a:t>
            </a:r>
            <a:r>
              <a:rPr lang="en-GB" altLang="en-US" sz="2400" dirty="0" smtClean="0"/>
              <a:t> </a:t>
            </a:r>
            <a:r>
              <a:rPr lang="en-GB" altLang="en-US" sz="2400" dirty="0" err="1" smtClean="0"/>
              <a:t>bahwa</a:t>
            </a:r>
            <a:r>
              <a:rPr lang="en-GB" altLang="en-US" sz="2400" dirty="0" smtClean="0"/>
              <a:t> </a:t>
            </a:r>
            <a:r>
              <a:rPr lang="en-GB" altLang="en-US" sz="2400" dirty="0" err="1" smtClean="0"/>
              <a:t>komputer</a:t>
            </a:r>
            <a:r>
              <a:rPr lang="en-GB" altLang="en-US" sz="2400" dirty="0" smtClean="0"/>
              <a:t> </a:t>
            </a:r>
            <a:r>
              <a:rPr lang="en-GB" altLang="en-US" sz="2400" dirty="0" err="1" smtClean="0"/>
              <a:t>dapat</a:t>
            </a:r>
            <a:r>
              <a:rPr lang="en-GB" altLang="en-US" sz="2400" dirty="0" smtClean="0"/>
              <a:t> </a:t>
            </a:r>
            <a:r>
              <a:rPr lang="en-GB" altLang="en-US" sz="2400" dirty="0" err="1" smtClean="0"/>
              <a:t>melakukan</a:t>
            </a:r>
            <a:r>
              <a:rPr lang="en-GB" altLang="en-US" sz="2400" dirty="0" smtClean="0"/>
              <a:t> </a:t>
            </a:r>
            <a:r>
              <a:rPr lang="en-GB" altLang="en-US" sz="2400" dirty="0" err="1" smtClean="0"/>
              <a:t>beberapa</a:t>
            </a:r>
            <a:r>
              <a:rPr lang="en-GB" altLang="en-US" sz="2400" dirty="0" smtClean="0"/>
              <a:t> </a:t>
            </a:r>
            <a:r>
              <a:rPr lang="en-GB" altLang="en-US" sz="2400" dirty="0" err="1" smtClean="0"/>
              <a:t>tugas</a:t>
            </a:r>
            <a:r>
              <a:rPr lang="en-GB" altLang="en-US" sz="2400" dirty="0" smtClean="0"/>
              <a:t> </a:t>
            </a:r>
            <a:r>
              <a:rPr lang="en-GB" altLang="en-US" sz="2400" dirty="0" err="1" smtClean="0"/>
              <a:t>mereka</a:t>
            </a:r>
            <a:r>
              <a:rPr lang="en-GB" altLang="en-US" sz="2400" dirty="0" smtClean="0"/>
              <a:t> </a:t>
            </a:r>
            <a:r>
              <a:rPr lang="en-GB" altLang="en-US" sz="2400" dirty="0" err="1" smtClean="0"/>
              <a:t>lebih</a:t>
            </a:r>
            <a:r>
              <a:rPr lang="en-GB" altLang="en-US" sz="2400" dirty="0" smtClean="0"/>
              <a:t> </a:t>
            </a:r>
            <a:r>
              <a:rPr lang="en-GB" altLang="en-US" sz="2400" dirty="0" err="1" smtClean="0"/>
              <a:t>efektif</a:t>
            </a:r>
            <a:r>
              <a:rPr lang="en-GB" altLang="en-US" sz="2400" dirty="0" smtClean="0"/>
              <a:t>.</a:t>
            </a:r>
          </a:p>
        </p:txBody>
      </p:sp>
      <p:pic>
        <p:nvPicPr>
          <p:cNvPr id="11469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1500" y="2798763"/>
            <a:ext cx="3241675" cy="348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0"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9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4" grpId="0" build="p" bldLvl="2"/>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2"/>
          <p:cNvSpPr>
            <a:spLocks noGrp="1" noChangeArrowheads="1"/>
          </p:cNvSpPr>
          <p:nvPr>
            <p:ph type="title"/>
          </p:nvPr>
        </p:nvSpPr>
        <p:spPr>
          <a:xfrm>
            <a:off x="917575" y="639763"/>
            <a:ext cx="8213725" cy="1450975"/>
          </a:xfrm>
        </p:spPr>
        <p:txBody>
          <a:bodyPr lIns="0" rIns="0" anchor="ctr"/>
          <a:lstStyle/>
          <a:p>
            <a:pPr marL="15875"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Komputer</a:t>
            </a:r>
            <a:r>
              <a:rPr lang="en-GB" alt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alt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membantu</a:t>
            </a:r>
            <a:r>
              <a:rPr lang="en-GB" alt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alt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Manusia</a:t>
            </a:r>
            <a:r>
              <a:rPr lang="en-GB" alt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p>
        </p:txBody>
      </p:sp>
      <p:sp>
        <p:nvSpPr>
          <p:cNvPr id="116739" name="Rectangle 4"/>
          <p:cNvSpPr>
            <a:spLocks noGrp="1" noChangeArrowheads="1"/>
          </p:cNvSpPr>
          <p:nvPr>
            <p:ph type="body" idx="1"/>
          </p:nvPr>
        </p:nvSpPr>
        <p:spPr>
          <a:xfrm>
            <a:off x="917575" y="1979613"/>
            <a:ext cx="8213725" cy="2376487"/>
          </a:xfrm>
        </p:spPr>
        <p:txBody>
          <a:bodyPr/>
          <a:lstStyle/>
          <a:p>
            <a:pPr marL="433388" indent="-342900" eaLnBrk="1" hangingPunct="1">
              <a:buFont typeface="Wingdings" panose="05000000000000000000" pitchFamily="2" charset="2"/>
              <a:buChar char="ü"/>
            </a:pPr>
            <a:r>
              <a:rPr lang="en-US" altLang="en-US" sz="2400" smtClean="0"/>
              <a:t>Pilot </a:t>
            </a:r>
            <a:r>
              <a:rPr lang="en-US" altLang="en-US" sz="2400" smtClean="0">
                <a:solidFill>
                  <a:schemeClr val="accent1"/>
                </a:solidFill>
              </a:rPr>
              <a:t>“dilengkapi dengan”</a:t>
            </a:r>
            <a:r>
              <a:rPr lang="en-US" altLang="en-US" sz="2400" smtClean="0"/>
              <a:t> auto-pilot</a:t>
            </a:r>
          </a:p>
          <a:p>
            <a:pPr marL="433388" indent="-342900" eaLnBrk="1" hangingPunct="1">
              <a:buFont typeface="Wingdings" panose="05000000000000000000" pitchFamily="2" charset="2"/>
              <a:buChar char="ü"/>
            </a:pPr>
            <a:r>
              <a:rPr lang="en-US" altLang="en-US" sz="2400" smtClean="0"/>
              <a:t>Warung </a:t>
            </a:r>
            <a:r>
              <a:rPr lang="en-US" altLang="en-US" sz="2400" smtClean="0">
                <a:solidFill>
                  <a:schemeClr val="accent1"/>
                </a:solidFill>
              </a:rPr>
              <a:t>“dilengkapi dengan”</a:t>
            </a:r>
            <a:r>
              <a:rPr lang="en-US" altLang="en-US" sz="2400" smtClean="0"/>
              <a:t> mesin pembuat minuman</a:t>
            </a:r>
          </a:p>
          <a:p>
            <a:pPr marL="433388" indent="-342900" eaLnBrk="1" hangingPunct="1">
              <a:buFont typeface="Wingdings" panose="05000000000000000000" pitchFamily="2" charset="2"/>
              <a:buChar char="ü"/>
            </a:pPr>
            <a:r>
              <a:rPr lang="en-US" altLang="en-US" sz="2400" smtClean="0"/>
              <a:t>Mereka menjadi sekedar pengamat pasif &amp; penekan tombol</a:t>
            </a:r>
          </a:p>
        </p:txBody>
      </p:sp>
      <p:grpSp>
        <p:nvGrpSpPr>
          <p:cNvPr id="116740" name="Group 7"/>
          <p:cNvGrpSpPr>
            <a:grpSpLocks/>
          </p:cNvGrpSpPr>
          <p:nvPr/>
        </p:nvGrpSpPr>
        <p:grpSpPr bwMode="auto">
          <a:xfrm>
            <a:off x="6659563" y="3933825"/>
            <a:ext cx="2111375" cy="2046288"/>
            <a:chOff x="2245" y="3430"/>
            <a:chExt cx="907" cy="890"/>
          </a:xfrm>
        </p:grpSpPr>
        <p:pic>
          <p:nvPicPr>
            <p:cNvPr id="11674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6" y="3521"/>
              <a:ext cx="738"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6742" name="Rectangle 6"/>
            <p:cNvSpPr>
              <a:spLocks noChangeArrowheads="1"/>
            </p:cNvSpPr>
            <p:nvPr/>
          </p:nvSpPr>
          <p:spPr bwMode="auto">
            <a:xfrm>
              <a:off x="2245" y="3430"/>
              <a:ext cx="907" cy="890"/>
            </a:xfrm>
            <a:prstGeom prst="rect">
              <a:avLst/>
            </a:prstGeom>
            <a:gradFill rotWithShape="1">
              <a:gsLst>
                <a:gs pos="0">
                  <a:srgbClr val="C0C0C0">
                    <a:alpha val="32001"/>
                  </a:srgbClr>
                </a:gs>
                <a:gs pos="100000">
                  <a:srgbClr val="DEDEDE">
                    <a:alpha val="0"/>
                  </a:srgbClr>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endParaRPr lang="en-US" altLang="en-US" sz="1800">
                <a:solidFill>
                  <a:schemeClr val="bg1"/>
                </a:solidFill>
                <a:latin typeface="Arial" panose="020B0604020202020204" pitchFamily="34" charset="0"/>
              </a:endParaRPr>
            </a:p>
          </p:txBody>
        </p:sp>
      </p:grpSp>
    </p:spTree>
  </p:cSld>
  <p:clrMapOvr>
    <a:masterClrMapping/>
  </p:clrMapOvr>
  <p:transition spd="slow"/>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Profesi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TIK</a:t>
            </a:r>
          </a:p>
        </p:txBody>
      </p:sp>
      <p:sp>
        <p:nvSpPr>
          <p:cNvPr id="118787" name="Text Box 5"/>
          <p:cNvSpPr txBox="1">
            <a:spLocks noChangeArrowheads="1"/>
          </p:cNvSpPr>
          <p:nvPr/>
        </p:nvSpPr>
        <p:spPr bwMode="auto">
          <a:xfrm>
            <a:off x="318293" y="4866877"/>
            <a:ext cx="2886075" cy="436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dirty="0">
                <a:solidFill>
                  <a:schemeClr val="tx1"/>
                </a:solidFill>
                <a:latin typeface="Arial" panose="020B0604020202020204" pitchFamily="34" charset="0"/>
              </a:rPr>
              <a:t>Software Engineer</a:t>
            </a:r>
          </a:p>
        </p:txBody>
      </p:sp>
      <p:sp>
        <p:nvSpPr>
          <p:cNvPr id="118788" name="Text Box 6"/>
          <p:cNvSpPr txBox="1">
            <a:spLocks noChangeArrowheads="1"/>
          </p:cNvSpPr>
          <p:nvPr/>
        </p:nvSpPr>
        <p:spPr bwMode="auto">
          <a:xfrm>
            <a:off x="2757090" y="5303440"/>
            <a:ext cx="2990850" cy="436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dirty="0">
                <a:solidFill>
                  <a:schemeClr val="tx1"/>
                </a:solidFill>
                <a:latin typeface="Arial" panose="020B0604020202020204" pitchFamily="34" charset="0"/>
              </a:rPr>
              <a:t>Hardware Engineer</a:t>
            </a:r>
          </a:p>
        </p:txBody>
      </p:sp>
      <p:sp>
        <p:nvSpPr>
          <p:cNvPr id="118789" name="Text Box 7"/>
          <p:cNvSpPr txBox="1">
            <a:spLocks noChangeArrowheads="1"/>
          </p:cNvSpPr>
          <p:nvPr/>
        </p:nvSpPr>
        <p:spPr bwMode="auto">
          <a:xfrm>
            <a:off x="3402013" y="2636838"/>
            <a:ext cx="2468562" cy="436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a:solidFill>
                  <a:schemeClr val="tx1"/>
                </a:solidFill>
                <a:latin typeface="Arial" panose="020B0604020202020204" pitchFamily="34" charset="0"/>
              </a:rPr>
              <a:t>System Analyst</a:t>
            </a:r>
          </a:p>
        </p:txBody>
      </p:sp>
      <p:sp>
        <p:nvSpPr>
          <p:cNvPr id="118790" name="Text Box 8"/>
          <p:cNvSpPr txBox="1">
            <a:spLocks noChangeArrowheads="1"/>
          </p:cNvSpPr>
          <p:nvPr/>
        </p:nvSpPr>
        <p:spPr bwMode="auto">
          <a:xfrm>
            <a:off x="69850" y="2343150"/>
            <a:ext cx="2886075" cy="43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dirty="0">
                <a:solidFill>
                  <a:schemeClr val="tx1"/>
                </a:solidFill>
                <a:latin typeface="Arial" panose="020B0604020202020204" pitchFamily="34" charset="0"/>
              </a:rPr>
              <a:t>Software Engineer</a:t>
            </a:r>
          </a:p>
        </p:txBody>
      </p:sp>
      <p:sp>
        <p:nvSpPr>
          <p:cNvPr id="118791" name="Text Box 9"/>
          <p:cNvSpPr txBox="1">
            <a:spLocks noChangeArrowheads="1"/>
          </p:cNvSpPr>
          <p:nvPr/>
        </p:nvSpPr>
        <p:spPr bwMode="auto">
          <a:xfrm>
            <a:off x="6513513" y="4173538"/>
            <a:ext cx="1839912" cy="436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a:solidFill>
                  <a:schemeClr val="tx1"/>
                </a:solidFill>
                <a:latin typeface="Arial" panose="020B0604020202020204" pitchFamily="34" charset="0"/>
              </a:rPr>
              <a:t>Webmaster</a:t>
            </a:r>
          </a:p>
        </p:txBody>
      </p:sp>
      <p:sp>
        <p:nvSpPr>
          <p:cNvPr id="118792" name="Text Box 10"/>
          <p:cNvSpPr txBox="1">
            <a:spLocks noChangeArrowheads="1"/>
          </p:cNvSpPr>
          <p:nvPr/>
        </p:nvSpPr>
        <p:spPr bwMode="auto">
          <a:xfrm>
            <a:off x="333375" y="3100388"/>
            <a:ext cx="3236913" cy="43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dirty="0">
                <a:solidFill>
                  <a:schemeClr val="tx1"/>
                </a:solidFill>
                <a:latin typeface="Arial" panose="020B0604020202020204" pitchFamily="34" charset="0"/>
              </a:rPr>
              <a:t>Server Administrator</a:t>
            </a:r>
          </a:p>
        </p:txBody>
      </p:sp>
      <p:sp>
        <p:nvSpPr>
          <p:cNvPr id="118793" name="Text Box 11"/>
          <p:cNvSpPr txBox="1">
            <a:spLocks noChangeArrowheads="1"/>
          </p:cNvSpPr>
          <p:nvPr/>
        </p:nvSpPr>
        <p:spPr bwMode="auto">
          <a:xfrm>
            <a:off x="0" y="4109639"/>
            <a:ext cx="3427413" cy="436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dirty="0">
                <a:solidFill>
                  <a:schemeClr val="tx1"/>
                </a:solidFill>
                <a:latin typeface="Arial" panose="020B0604020202020204" pitchFamily="34" charset="0"/>
              </a:rPr>
              <a:t>Web Content Manager</a:t>
            </a:r>
          </a:p>
        </p:txBody>
      </p:sp>
      <p:sp>
        <p:nvSpPr>
          <p:cNvPr id="118794" name="Text Box 12"/>
          <p:cNvSpPr txBox="1">
            <a:spLocks noChangeArrowheads="1"/>
          </p:cNvSpPr>
          <p:nvPr/>
        </p:nvSpPr>
        <p:spPr bwMode="auto">
          <a:xfrm>
            <a:off x="6513513" y="2741612"/>
            <a:ext cx="1276350" cy="436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dirty="0">
                <a:solidFill>
                  <a:schemeClr val="tx1"/>
                </a:solidFill>
                <a:latin typeface="Arial" panose="020B0604020202020204" pitchFamily="34" charset="0"/>
              </a:rPr>
              <a:t>Guru TI</a:t>
            </a:r>
          </a:p>
        </p:txBody>
      </p:sp>
      <p:sp>
        <p:nvSpPr>
          <p:cNvPr id="118795" name="Text Box 13"/>
          <p:cNvSpPr txBox="1">
            <a:spLocks noChangeArrowheads="1"/>
          </p:cNvSpPr>
          <p:nvPr/>
        </p:nvSpPr>
        <p:spPr bwMode="auto">
          <a:xfrm>
            <a:off x="3908028" y="4409281"/>
            <a:ext cx="1978025" cy="436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a:solidFill>
                  <a:schemeClr val="tx1"/>
                </a:solidFill>
                <a:latin typeface="Arial" panose="020B0604020202020204" pitchFamily="34" charset="0"/>
              </a:rPr>
              <a:t>Instruktur TI</a:t>
            </a:r>
          </a:p>
        </p:txBody>
      </p:sp>
      <p:sp>
        <p:nvSpPr>
          <p:cNvPr id="118797" name="Text Box 15"/>
          <p:cNvSpPr txBox="1">
            <a:spLocks noChangeArrowheads="1"/>
          </p:cNvSpPr>
          <p:nvPr/>
        </p:nvSpPr>
        <p:spPr bwMode="auto">
          <a:xfrm>
            <a:off x="2484438" y="1985963"/>
            <a:ext cx="2016125" cy="43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a:solidFill>
                  <a:schemeClr val="tx1"/>
                </a:solidFill>
                <a:latin typeface="Arial" panose="020B0604020202020204" pitchFamily="34" charset="0"/>
              </a:rPr>
              <a:t>Programmer</a:t>
            </a:r>
          </a:p>
        </p:txBody>
      </p:sp>
      <p:sp>
        <p:nvSpPr>
          <p:cNvPr id="118798" name="Text Box 16"/>
          <p:cNvSpPr txBox="1">
            <a:spLocks noChangeArrowheads="1"/>
          </p:cNvSpPr>
          <p:nvPr/>
        </p:nvSpPr>
        <p:spPr bwMode="auto">
          <a:xfrm>
            <a:off x="5238750" y="3505993"/>
            <a:ext cx="3646487" cy="43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dirty="0">
                <a:solidFill>
                  <a:schemeClr val="tx1"/>
                </a:solidFill>
                <a:latin typeface="Arial" panose="020B0604020202020204" pitchFamily="34" charset="0"/>
              </a:rPr>
              <a:t>Database Administrator</a:t>
            </a:r>
          </a:p>
        </p:txBody>
      </p:sp>
      <p:sp>
        <p:nvSpPr>
          <p:cNvPr id="118799" name="Text Box 17"/>
          <p:cNvSpPr txBox="1">
            <a:spLocks noChangeArrowheads="1"/>
          </p:cNvSpPr>
          <p:nvPr/>
        </p:nvSpPr>
        <p:spPr bwMode="auto">
          <a:xfrm>
            <a:off x="5003800" y="1916113"/>
            <a:ext cx="3024188" cy="436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a:solidFill>
                  <a:schemeClr val="tx1"/>
                </a:solidFill>
                <a:latin typeface="Arial" panose="020B0604020202020204" pitchFamily="34" charset="0"/>
              </a:rPr>
              <a:t>Operator Entri Data</a:t>
            </a:r>
          </a:p>
        </p:txBody>
      </p:sp>
      <p:sp>
        <p:nvSpPr>
          <p:cNvPr id="118800" name="Text Box 19"/>
          <p:cNvSpPr txBox="1">
            <a:spLocks noChangeArrowheads="1"/>
          </p:cNvSpPr>
          <p:nvPr/>
        </p:nvSpPr>
        <p:spPr bwMode="auto">
          <a:xfrm>
            <a:off x="2699743" y="3613945"/>
            <a:ext cx="2117725" cy="436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dirty="0">
                <a:solidFill>
                  <a:schemeClr val="tx1"/>
                </a:solidFill>
                <a:latin typeface="Arial" panose="020B0604020202020204" pitchFamily="34" charset="0"/>
              </a:rPr>
              <a:t>GUI </a:t>
            </a:r>
            <a:r>
              <a:rPr lang="en-US" altLang="en-US" sz="2400" dirty="0" err="1">
                <a:solidFill>
                  <a:schemeClr val="tx1"/>
                </a:solidFill>
                <a:latin typeface="Arial" panose="020B0604020202020204" pitchFamily="34" charset="0"/>
              </a:rPr>
              <a:t>Desainer</a:t>
            </a:r>
            <a:endParaRPr lang="en-US" altLang="en-US" sz="2400" dirty="0">
              <a:solidFill>
                <a:schemeClr val="tx1"/>
              </a:solidFill>
              <a:latin typeface="Arial" panose="020B0604020202020204" pitchFamily="34" charset="0"/>
            </a:endParaRPr>
          </a:p>
        </p:txBody>
      </p:sp>
      <p:sp>
        <p:nvSpPr>
          <p:cNvPr id="118801" name="Text Box 20"/>
          <p:cNvSpPr txBox="1">
            <a:spLocks noChangeArrowheads="1"/>
          </p:cNvSpPr>
          <p:nvPr/>
        </p:nvSpPr>
        <p:spPr bwMode="auto">
          <a:xfrm>
            <a:off x="5708650" y="5533232"/>
            <a:ext cx="3176587" cy="43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400" b="1">
                <a:solidFill>
                  <a:schemeClr val="tx2"/>
                </a:solidFill>
                <a:latin typeface="Verdana" panose="020B0604030504040204" pitchFamily="34" charset="0"/>
              </a:defRPr>
            </a:lvl1pPr>
            <a:lvl2pPr marL="742950" indent="-285750">
              <a:defRPr sz="4400" b="1">
                <a:solidFill>
                  <a:schemeClr val="tx2"/>
                </a:solidFill>
                <a:latin typeface="Verdana" panose="020B0604030504040204" pitchFamily="34" charset="0"/>
              </a:defRPr>
            </a:lvl2pPr>
            <a:lvl3pPr marL="1143000" indent="-228600">
              <a:defRPr sz="4400" b="1">
                <a:solidFill>
                  <a:schemeClr val="tx2"/>
                </a:solidFill>
                <a:latin typeface="Verdana" panose="020B0604030504040204" pitchFamily="34" charset="0"/>
              </a:defRPr>
            </a:lvl3pPr>
            <a:lvl4pPr marL="1600200" indent="-228600">
              <a:defRPr sz="4400" b="1">
                <a:solidFill>
                  <a:schemeClr val="tx2"/>
                </a:solidFill>
                <a:latin typeface="Verdana" panose="020B0604030504040204" pitchFamily="34" charset="0"/>
              </a:defRPr>
            </a:lvl4pPr>
            <a:lvl5pPr marL="2057400" indent="-228600">
              <a:defRPr sz="4400" b="1">
                <a:solidFill>
                  <a:schemeClr val="tx2"/>
                </a:solidFill>
                <a:latin typeface="Verdana" panose="020B0604030504040204" pitchFamily="34" charset="0"/>
              </a:defRPr>
            </a:lvl5pPr>
            <a:lvl6pPr marL="2514600" indent="-228600" eaLnBrk="0" fontAlgn="base" hangingPunct="0">
              <a:spcBef>
                <a:spcPct val="0"/>
              </a:spcBef>
              <a:spcAft>
                <a:spcPct val="0"/>
              </a:spcAft>
              <a:defRPr sz="4400" b="1">
                <a:solidFill>
                  <a:schemeClr val="tx2"/>
                </a:solidFill>
                <a:latin typeface="Verdana" panose="020B0604030504040204" pitchFamily="34" charset="0"/>
              </a:defRPr>
            </a:lvl6pPr>
            <a:lvl7pPr marL="2971800" indent="-228600" eaLnBrk="0" fontAlgn="base" hangingPunct="0">
              <a:spcBef>
                <a:spcPct val="0"/>
              </a:spcBef>
              <a:spcAft>
                <a:spcPct val="0"/>
              </a:spcAft>
              <a:defRPr sz="4400" b="1">
                <a:solidFill>
                  <a:schemeClr val="tx2"/>
                </a:solidFill>
                <a:latin typeface="Verdana" panose="020B0604030504040204" pitchFamily="34" charset="0"/>
              </a:defRPr>
            </a:lvl7pPr>
            <a:lvl8pPr marL="3429000" indent="-228600" eaLnBrk="0" fontAlgn="base" hangingPunct="0">
              <a:spcBef>
                <a:spcPct val="0"/>
              </a:spcBef>
              <a:spcAft>
                <a:spcPct val="0"/>
              </a:spcAft>
              <a:defRPr sz="4400" b="1">
                <a:solidFill>
                  <a:schemeClr val="tx2"/>
                </a:solidFill>
                <a:latin typeface="Verdana" panose="020B0604030504040204" pitchFamily="34" charset="0"/>
              </a:defRPr>
            </a:lvl8pPr>
            <a:lvl9pPr marL="3886200" indent="-228600"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93000"/>
              </a:lnSpc>
              <a:buClr>
                <a:srgbClr val="FFFFFF"/>
              </a:buClr>
            </a:pPr>
            <a:r>
              <a:rPr lang="en-US" altLang="en-US" sz="2400" dirty="0">
                <a:solidFill>
                  <a:schemeClr val="tx1"/>
                </a:solidFill>
                <a:latin typeface="Arial" panose="020B0604020202020204" pitchFamily="34" charset="0"/>
              </a:rPr>
              <a:t>Multimedia </a:t>
            </a:r>
            <a:r>
              <a:rPr lang="en-US" altLang="en-US" sz="2400" dirty="0" err="1">
                <a:solidFill>
                  <a:schemeClr val="tx1"/>
                </a:solidFill>
                <a:latin typeface="Arial" panose="020B0604020202020204" pitchFamily="34" charset="0"/>
              </a:rPr>
              <a:t>Desainer</a:t>
            </a:r>
            <a:endParaRPr lang="en-US" altLang="en-US" sz="2400" dirty="0">
              <a:solidFill>
                <a:schemeClr val="tx1"/>
              </a:solidFill>
              <a:latin typeface="Arial" panose="020B0604020202020204" pitchFamily="34" charset="0"/>
            </a:endParaRPr>
          </a:p>
        </p:txBody>
      </p:sp>
    </p:spTree>
  </p:cSld>
  <p:clrMapOvr>
    <a:masterClrMapping/>
  </p:clrMapOvr>
  <p:transition spd="slow"/>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
          <p:cNvSpPr>
            <a:spLocks noGrp="1" noChangeArrowheads="1"/>
          </p:cNvSpPr>
          <p:nvPr>
            <p:ph type="title"/>
          </p:nvPr>
        </p:nvSpPr>
        <p:spPr>
          <a:xfrm>
            <a:off x="822325" y="395288"/>
            <a:ext cx="7543800" cy="1450975"/>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TIK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Tingkatkan</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b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Kapasitas</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Intelektual</a:t>
            </a:r>
            <a:endPar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120835" name="Rectangle 4"/>
          <p:cNvSpPr>
            <a:spLocks noGrp="1" noChangeArrowheads="1"/>
          </p:cNvSpPr>
          <p:nvPr>
            <p:ph type="body" idx="1"/>
          </p:nvPr>
        </p:nvSpPr>
        <p:spPr>
          <a:xfrm>
            <a:off x="822325" y="2276872"/>
            <a:ext cx="7543800" cy="2088232"/>
          </a:xfrm>
        </p:spPr>
        <p:txBody>
          <a:bodyPr/>
          <a:lstStyle/>
          <a:p>
            <a:pPr indent="0" algn="ctr" eaLnBrk="1" hangingPunct="1">
              <a:buFontTx/>
              <a:buNone/>
            </a:pPr>
            <a:r>
              <a:rPr lang="en-US" altLang="en-US" sz="3200" dirty="0" err="1" smtClean="0"/>
              <a:t>Dengan</a:t>
            </a:r>
            <a:r>
              <a:rPr lang="en-US" altLang="en-US" sz="3200" dirty="0" smtClean="0"/>
              <a:t> </a:t>
            </a:r>
            <a:r>
              <a:rPr lang="en-US" altLang="en-US" sz="3200" dirty="0" err="1" smtClean="0"/>
              <a:t>bantuan</a:t>
            </a:r>
            <a:r>
              <a:rPr lang="en-US" altLang="en-US" sz="3200" dirty="0" smtClean="0"/>
              <a:t> </a:t>
            </a:r>
            <a:r>
              <a:rPr lang="en-US" altLang="en-US" sz="3200" dirty="0" err="1" smtClean="0"/>
              <a:t>teknologi</a:t>
            </a:r>
            <a:r>
              <a:rPr lang="en-US" altLang="en-US" sz="3200" dirty="0" smtClean="0"/>
              <a:t> </a:t>
            </a:r>
            <a:r>
              <a:rPr lang="en-US" altLang="en-US" sz="3200" dirty="0" err="1" smtClean="0"/>
              <a:t>informasi</a:t>
            </a:r>
            <a:r>
              <a:rPr lang="en-US" altLang="en-US" sz="3200" dirty="0" smtClean="0"/>
              <a:t> &amp; </a:t>
            </a:r>
            <a:r>
              <a:rPr lang="en-US" altLang="en-US" sz="3200" dirty="0" err="1" smtClean="0"/>
              <a:t>komunikasi</a:t>
            </a:r>
            <a:r>
              <a:rPr lang="en-US" altLang="en-US" sz="3200" dirty="0" smtClean="0"/>
              <a:t> </a:t>
            </a:r>
            <a:r>
              <a:rPr lang="en-US" altLang="en-US" sz="3200" dirty="0" err="1" smtClean="0"/>
              <a:t>kecerdasan</a:t>
            </a:r>
            <a:r>
              <a:rPr lang="en-US" altLang="en-US" sz="3200" dirty="0" smtClean="0"/>
              <a:t> </a:t>
            </a:r>
            <a:r>
              <a:rPr lang="en-US" altLang="en-US" sz="3200" dirty="0" err="1" smtClean="0"/>
              <a:t>dan</a:t>
            </a:r>
            <a:r>
              <a:rPr lang="en-US" altLang="en-US" sz="3200" dirty="0" smtClean="0"/>
              <a:t> </a:t>
            </a:r>
            <a:r>
              <a:rPr lang="en-US" altLang="en-US" sz="3200" dirty="0" err="1" smtClean="0"/>
              <a:t>kapasitas</a:t>
            </a:r>
            <a:r>
              <a:rPr lang="en-US" altLang="en-US" sz="3200" dirty="0" smtClean="0"/>
              <a:t> </a:t>
            </a:r>
            <a:r>
              <a:rPr lang="en-US" altLang="en-US" sz="3200" dirty="0" err="1" smtClean="0"/>
              <a:t>manusia</a:t>
            </a:r>
            <a:r>
              <a:rPr lang="en-US" altLang="en-US" sz="3200" dirty="0" smtClean="0"/>
              <a:t> </a:t>
            </a:r>
            <a:r>
              <a:rPr lang="en-US" altLang="en-US" sz="3200" dirty="0" err="1" smtClean="0"/>
              <a:t>meningkat</a:t>
            </a:r>
            <a:endParaRPr lang="en-US" altLang="en-US" sz="3200" dirty="0" smtClean="0"/>
          </a:p>
        </p:txBody>
      </p:sp>
      <p:sp>
        <p:nvSpPr>
          <p:cNvPr id="120836" name="Freeform 8"/>
          <p:cNvSpPr>
            <a:spLocks/>
          </p:cNvSpPr>
          <p:nvPr/>
        </p:nvSpPr>
        <p:spPr bwMode="auto">
          <a:xfrm>
            <a:off x="-36513" y="115888"/>
            <a:ext cx="9145588" cy="6769100"/>
          </a:xfrm>
          <a:custGeom>
            <a:avLst/>
            <a:gdLst>
              <a:gd name="T0" fmla="*/ 2147483646 w 5761"/>
              <a:gd name="T1" fmla="*/ 2147483646 h 4264"/>
              <a:gd name="T2" fmla="*/ 0 w 5761"/>
              <a:gd name="T3" fmla="*/ 2147483646 h 4264"/>
              <a:gd name="T4" fmla="*/ 2147483646 w 5761"/>
              <a:gd name="T5" fmla="*/ 2147483646 h 4264"/>
              <a:gd name="T6" fmla="*/ 2147483646 w 5761"/>
              <a:gd name="T7" fmla="*/ 2147483646 h 4264"/>
              <a:gd name="T8" fmla="*/ 2147483646 w 5761"/>
              <a:gd name="T9" fmla="*/ 2147483646 h 4264"/>
              <a:gd name="T10" fmla="*/ 2147483646 w 5761"/>
              <a:gd name="T11" fmla="*/ 2147483646 h 4264"/>
              <a:gd name="T12" fmla="*/ 2147483646 w 5761"/>
              <a:gd name="T13" fmla="*/ 2147483646 h 4264"/>
              <a:gd name="T14" fmla="*/ 2147483646 w 5761"/>
              <a:gd name="T15" fmla="*/ 2147483646 h 4264"/>
              <a:gd name="T16" fmla="*/ 2147483646 w 5761"/>
              <a:gd name="T17" fmla="*/ 0 h 426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61"/>
              <a:gd name="T28" fmla="*/ 0 h 4264"/>
              <a:gd name="T29" fmla="*/ 5761 w 5761"/>
              <a:gd name="T30" fmla="*/ 4264 h 426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61" h="4264">
                <a:moveTo>
                  <a:pt x="5761" y="4264"/>
                </a:moveTo>
                <a:lnTo>
                  <a:pt x="0" y="4264"/>
                </a:lnTo>
                <a:lnTo>
                  <a:pt x="1089" y="4174"/>
                </a:lnTo>
                <a:lnTo>
                  <a:pt x="2858" y="3856"/>
                </a:lnTo>
                <a:lnTo>
                  <a:pt x="4536" y="3266"/>
                </a:lnTo>
                <a:lnTo>
                  <a:pt x="5126" y="2722"/>
                </a:lnTo>
                <a:lnTo>
                  <a:pt x="5488" y="2042"/>
                </a:lnTo>
                <a:lnTo>
                  <a:pt x="5715" y="953"/>
                </a:lnTo>
                <a:lnTo>
                  <a:pt x="5761" y="0"/>
                </a:lnTo>
              </a:path>
            </a:pathLst>
          </a:custGeom>
          <a:gradFill rotWithShape="1">
            <a:gsLst>
              <a:gs pos="0">
                <a:srgbClr val="6F4359">
                  <a:alpha val="12000"/>
                </a:srgbClr>
              </a:gs>
              <a:gs pos="100000">
                <a:srgbClr val="FF99CC">
                  <a:alpha val="60999"/>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
          <p:cNvSpPr>
            <a:spLocks noGrp="1" noChangeArrowheads="1"/>
          </p:cNvSpPr>
          <p:nvPr>
            <p:ph type="title"/>
          </p:nvPr>
        </p:nvSpPr>
        <p:spPr>
          <a:xfrm>
            <a:off x="900112" y="0"/>
            <a:ext cx="7704335" cy="2324100"/>
          </a:xfrm>
        </p:spPr>
        <p:txBody>
          <a:bodyPr lIns="0" rIns="0" anchor="ctr">
            <a:normAutofit/>
          </a:bodyP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2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PAPA = 4 </a:t>
            </a:r>
            <a:r>
              <a:rPr lang="en-GB" sz="32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Isu</a:t>
            </a:r>
            <a:r>
              <a:rPr lang="en-GB" sz="32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GB" sz="32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Etika</a:t>
            </a:r>
            <a:r>
              <a:rPr lang="en-GB" sz="32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Era </a:t>
            </a:r>
            <a:r>
              <a:rPr lang="en-GB" sz="32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Informasi</a:t>
            </a:r>
            <a:endParaRPr lang="en-GB" sz="3200" b="1" dirty="0" smtClean="0">
              <a:solidFill>
                <a:srgbClr val="002060"/>
              </a:solidFill>
              <a:latin typeface="Verdana" panose="020B0604030504040204" pitchFamily="34" charset="0"/>
              <a:ea typeface="Verdana" panose="020B0604030504040204" pitchFamily="34" charset="0"/>
              <a:cs typeface="Verdana" panose="020B0604030504040204" pitchFamily="34" charset="0"/>
            </a:endParaRPr>
          </a:p>
        </p:txBody>
      </p:sp>
      <p:sp>
        <p:nvSpPr>
          <p:cNvPr id="40963" name="Rectangle 2"/>
          <p:cNvSpPr>
            <a:spLocks noGrp="1" noChangeArrowheads="1"/>
          </p:cNvSpPr>
          <p:nvPr>
            <p:ph type="body" idx="1"/>
          </p:nvPr>
        </p:nvSpPr>
        <p:spPr>
          <a:xfrm>
            <a:off x="900113" y="1916113"/>
            <a:ext cx="7359650" cy="2052637"/>
          </a:xfrm>
        </p:spPr>
        <p:txBody>
          <a:bodyPr rtlCol="0">
            <a:normAutofit/>
          </a:bodyPr>
          <a:lstStyle/>
          <a:p>
            <a:pPr marL="605790" indent="-514350" eaLnBrk="1" fontAlgn="auto" hangingPunct="1">
              <a:buFont typeface="+mj-lt"/>
              <a:buAutoNum type="arabicPeriod"/>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solidFill>
                  <a:schemeClr val="tx1">
                    <a:lumMod val="75000"/>
                    <a:lumOff val="25000"/>
                  </a:schemeClr>
                </a:solidFill>
              </a:rPr>
              <a:t>Privacy (</a:t>
            </a:r>
            <a:r>
              <a:rPr lang="en-GB" altLang="en-US" sz="2400" dirty="0" err="1" smtClean="0">
                <a:solidFill>
                  <a:schemeClr val="tx1">
                    <a:lumMod val="75000"/>
                    <a:lumOff val="25000"/>
                  </a:schemeClr>
                </a:solidFill>
              </a:rPr>
              <a:t>kerahasiaan</a:t>
            </a:r>
            <a:r>
              <a:rPr lang="en-GB" altLang="en-US" sz="2400" dirty="0" smtClean="0">
                <a:solidFill>
                  <a:schemeClr val="tx1">
                    <a:lumMod val="75000"/>
                    <a:lumOff val="25000"/>
                  </a:schemeClr>
                </a:solidFill>
              </a:rPr>
              <a:t>)</a:t>
            </a:r>
          </a:p>
          <a:p>
            <a:pPr marL="605790" indent="-514350" eaLnBrk="1" fontAlgn="auto" hangingPunct="1">
              <a:buFont typeface="+mj-lt"/>
              <a:buAutoNum type="arabicPeriod"/>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solidFill>
                  <a:schemeClr val="tx1">
                    <a:lumMod val="75000"/>
                    <a:lumOff val="25000"/>
                  </a:schemeClr>
                </a:solidFill>
              </a:rPr>
              <a:t>Accuracy (</a:t>
            </a:r>
            <a:r>
              <a:rPr lang="en-GB" altLang="en-US" sz="2400" dirty="0" err="1" smtClean="0">
                <a:solidFill>
                  <a:schemeClr val="tx1">
                    <a:lumMod val="75000"/>
                    <a:lumOff val="25000"/>
                  </a:schemeClr>
                </a:solidFill>
              </a:rPr>
              <a:t>kebenaran</a:t>
            </a:r>
            <a:r>
              <a:rPr lang="en-GB" altLang="en-US" sz="2400" dirty="0" smtClean="0">
                <a:solidFill>
                  <a:schemeClr val="tx1">
                    <a:lumMod val="75000"/>
                    <a:lumOff val="25000"/>
                  </a:schemeClr>
                </a:solidFill>
              </a:rPr>
              <a:t>)</a:t>
            </a:r>
          </a:p>
          <a:p>
            <a:pPr marL="605790" indent="-514350" eaLnBrk="1" fontAlgn="auto" hangingPunct="1">
              <a:buFont typeface="+mj-lt"/>
              <a:buAutoNum type="arabicPeriod"/>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solidFill>
                  <a:schemeClr val="tx1">
                    <a:lumMod val="75000"/>
                    <a:lumOff val="25000"/>
                  </a:schemeClr>
                </a:solidFill>
              </a:rPr>
              <a:t>Property (</a:t>
            </a:r>
            <a:r>
              <a:rPr lang="en-GB" altLang="en-US" sz="2400" dirty="0" err="1" smtClean="0">
                <a:solidFill>
                  <a:schemeClr val="tx1">
                    <a:lumMod val="75000"/>
                    <a:lumOff val="25000"/>
                  </a:schemeClr>
                </a:solidFill>
              </a:rPr>
              <a:t>kepemilikan</a:t>
            </a:r>
            <a:r>
              <a:rPr lang="en-GB" altLang="en-US" sz="2400" dirty="0" smtClean="0">
                <a:solidFill>
                  <a:schemeClr val="tx1">
                    <a:lumMod val="75000"/>
                    <a:lumOff val="25000"/>
                  </a:schemeClr>
                </a:solidFill>
              </a:rPr>
              <a:t>)</a:t>
            </a:r>
          </a:p>
          <a:p>
            <a:pPr marL="605790" indent="-514350" eaLnBrk="1" fontAlgn="auto" hangingPunct="1">
              <a:buFont typeface="+mj-lt"/>
              <a:buAutoNum type="arabicPeriod"/>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smtClean="0">
                <a:solidFill>
                  <a:schemeClr val="tx1">
                    <a:lumMod val="75000"/>
                    <a:lumOff val="25000"/>
                  </a:schemeClr>
                </a:solidFill>
              </a:rPr>
              <a:t>Accessibility (</a:t>
            </a:r>
            <a:r>
              <a:rPr lang="en-GB" altLang="en-US" sz="2400" dirty="0" err="1" smtClean="0">
                <a:solidFill>
                  <a:schemeClr val="tx1">
                    <a:lumMod val="75000"/>
                    <a:lumOff val="25000"/>
                  </a:schemeClr>
                </a:solidFill>
              </a:rPr>
              <a:t>hak</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akses</a:t>
            </a:r>
            <a:r>
              <a:rPr lang="en-GB" altLang="en-US" sz="2400" dirty="0" smtClean="0">
                <a:solidFill>
                  <a:schemeClr val="tx1">
                    <a:lumMod val="75000"/>
                    <a:lumOff val="25000"/>
                  </a:schemeClr>
                </a:solidFill>
              </a:rPr>
              <a:t>)</a:t>
            </a: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p:cNvSpPr>
            <a:spLocks noGrp="1" noChangeArrowheads="1"/>
          </p:cNvSpPr>
          <p:nvPr>
            <p:ph type="title"/>
          </p:nvPr>
        </p:nvSpPr>
        <p:spPr>
          <a:xfrm>
            <a:off x="812800" y="44450"/>
            <a:ext cx="7359650" cy="2324100"/>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Isu</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1:</a:t>
            </a:r>
            <a:b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Privacy (</a:t>
            </a: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kerahasiaan</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t>
            </a:r>
          </a:p>
        </p:txBody>
      </p:sp>
      <p:sp>
        <p:nvSpPr>
          <p:cNvPr id="43011" name="Rectangle 2"/>
          <p:cNvSpPr>
            <a:spLocks noGrp="1" noChangeArrowheads="1"/>
          </p:cNvSpPr>
          <p:nvPr>
            <p:ph type="body" idx="1"/>
          </p:nvPr>
        </p:nvSpPr>
        <p:spPr>
          <a:xfrm>
            <a:off x="763588" y="1844675"/>
            <a:ext cx="4787900" cy="2052638"/>
          </a:xfrm>
        </p:spPr>
        <p:txBody>
          <a:bodyPr rtlCol="0">
            <a:noAutofit/>
          </a:bodyPr>
          <a:lstStyle/>
          <a:p>
            <a:pPr marL="91440" indent="0" eaLnBrk="1" fontAlgn="auto" hangingPunct="1">
              <a:buFontTx/>
              <a:buNone/>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err="1" smtClean="0">
                <a:solidFill>
                  <a:schemeClr val="tx1">
                    <a:lumMod val="75000"/>
                    <a:lumOff val="25000"/>
                  </a:schemeClr>
                </a:solidFill>
              </a:rPr>
              <a:t>Informasi</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seseorang</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atau</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terkait</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seseorang</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mana</a:t>
            </a:r>
            <a:r>
              <a:rPr lang="en-GB" altLang="en-US" sz="2400" dirty="0" smtClean="0">
                <a:solidFill>
                  <a:schemeClr val="tx1">
                    <a:lumMod val="75000"/>
                    <a:lumOff val="25000"/>
                  </a:schemeClr>
                </a:solidFill>
              </a:rPr>
              <a:t> yang:</a:t>
            </a:r>
          </a:p>
          <a:p>
            <a:pPr marL="548640" indent="-457200" eaLnBrk="1" fontAlgn="auto"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err="1" smtClean="0">
                <a:solidFill>
                  <a:schemeClr val="tx1">
                    <a:lumMod val="75000"/>
                    <a:lumOff val="25000"/>
                  </a:schemeClr>
                </a:solidFill>
              </a:rPr>
              <a:t>Boleh</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dibuka</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kepada</a:t>
            </a:r>
            <a:r>
              <a:rPr lang="en-GB" altLang="en-US" sz="2400" dirty="0" smtClean="0">
                <a:solidFill>
                  <a:schemeClr val="tx1">
                    <a:lumMod val="75000"/>
                    <a:lumOff val="25000"/>
                  </a:schemeClr>
                </a:solidFill>
              </a:rPr>
              <a:t> orang lain?</a:t>
            </a:r>
          </a:p>
          <a:p>
            <a:pPr marL="548640" indent="-457200" eaLnBrk="1" fontAlgn="auto"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err="1" smtClean="0">
                <a:solidFill>
                  <a:schemeClr val="tx1">
                    <a:lumMod val="75000"/>
                    <a:lumOff val="25000"/>
                  </a:schemeClr>
                </a:solidFill>
              </a:rPr>
              <a:t>Dalam</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kondisi</a:t>
            </a:r>
            <a:r>
              <a:rPr lang="en-GB" altLang="en-US" sz="2400" dirty="0" smtClean="0">
                <a:solidFill>
                  <a:schemeClr val="tx1">
                    <a:lumMod val="75000"/>
                    <a:lumOff val="25000"/>
                  </a:schemeClr>
                </a:solidFill>
              </a:rPr>
              <a:t>/</a:t>
            </a:r>
            <a:r>
              <a:rPr lang="en-GB" altLang="en-US" sz="2400" dirty="0" err="1" smtClean="0">
                <a:solidFill>
                  <a:schemeClr val="tx1">
                    <a:lumMod val="75000"/>
                    <a:lumOff val="25000"/>
                  </a:schemeClr>
                </a:solidFill>
              </a:rPr>
              <a:t>syarat</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apa</a:t>
            </a:r>
            <a:r>
              <a:rPr lang="en-GB" altLang="en-US" sz="2400" dirty="0" smtClean="0">
                <a:solidFill>
                  <a:schemeClr val="tx1">
                    <a:lumMod val="75000"/>
                    <a:lumOff val="25000"/>
                  </a:schemeClr>
                </a:solidFill>
              </a:rPr>
              <a:t>?</a:t>
            </a:r>
          </a:p>
          <a:p>
            <a:pPr marL="548640" indent="-457200" eaLnBrk="1" fontAlgn="auto" hangingPunct="1">
              <a:buFont typeface="Wingdings" panose="05000000000000000000" pitchFamily="2" charset="2"/>
              <a:buChar char="ü"/>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altLang="en-US" sz="2400" dirty="0" err="1" smtClean="0">
                <a:solidFill>
                  <a:schemeClr val="tx1">
                    <a:lumMod val="75000"/>
                    <a:lumOff val="25000"/>
                  </a:schemeClr>
                </a:solidFill>
              </a:rPr>
              <a:t>Apa</a:t>
            </a:r>
            <a:r>
              <a:rPr lang="en-GB" altLang="en-US" sz="2400" dirty="0" smtClean="0">
                <a:solidFill>
                  <a:schemeClr val="tx1">
                    <a:lumMod val="75000"/>
                    <a:lumOff val="25000"/>
                  </a:schemeClr>
                </a:solidFill>
              </a:rPr>
              <a:t> yang </a:t>
            </a:r>
            <a:r>
              <a:rPr lang="en-GB" altLang="en-US" sz="2400" dirty="0" err="1" smtClean="0">
                <a:solidFill>
                  <a:schemeClr val="tx1">
                    <a:lumMod val="75000"/>
                    <a:lumOff val="25000"/>
                  </a:schemeClr>
                </a:solidFill>
              </a:rPr>
              <a:t>dapat</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seseorang</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sembunyikan</a:t>
            </a:r>
            <a:r>
              <a:rPr lang="en-GB" altLang="en-US" sz="2400" dirty="0" smtClean="0">
                <a:solidFill>
                  <a:schemeClr val="tx1">
                    <a:lumMod val="75000"/>
                    <a:lumOff val="25000"/>
                  </a:schemeClr>
                </a:solidFill>
              </a:rPr>
              <a:t> </a:t>
            </a:r>
            <a:r>
              <a:rPr lang="en-GB" altLang="en-US" sz="2400" dirty="0" err="1" smtClean="0">
                <a:solidFill>
                  <a:schemeClr val="tx1">
                    <a:lumMod val="75000"/>
                    <a:lumOff val="25000"/>
                  </a:schemeClr>
                </a:solidFill>
              </a:rPr>
              <a:t>dari</a:t>
            </a:r>
            <a:r>
              <a:rPr lang="en-GB" altLang="en-US" sz="2400" dirty="0" smtClean="0">
                <a:solidFill>
                  <a:schemeClr val="tx1">
                    <a:lumMod val="75000"/>
                    <a:lumOff val="25000"/>
                  </a:schemeClr>
                </a:solidFill>
              </a:rPr>
              <a:t> orang lain?</a:t>
            </a:r>
          </a:p>
        </p:txBody>
      </p:sp>
      <p:pic>
        <p:nvPicPr>
          <p:cNvPr id="124932" name="Picture 4" descr="privac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2450" y="1844675"/>
            <a:ext cx="3254375" cy="446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Grp="1" noChangeArrowheads="1"/>
          </p:cNvSpPr>
          <p:nvPr>
            <p:ph type="title"/>
          </p:nvPr>
        </p:nvSpPr>
        <p:spPr>
          <a:xfrm>
            <a:off x="788988" y="476250"/>
            <a:ext cx="8081962" cy="1847850"/>
          </a:xfrm>
        </p:spPr>
        <p:txBody>
          <a:bodyPr lIns="0" rIns="0" anchor="ctr"/>
          <a:lstStyle/>
          <a:p>
            <a:pPr eaLnBrk="1" fontAlgn="auto" hangingPunct="1">
              <a:spcAft>
                <a:spcPts val="0"/>
              </a:spcAft>
              <a:tabLst>
                <a:tab pos="15875" algn="l"/>
                <a:tab pos="639763"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defRPr/>
            </a:pPr>
            <a:r>
              <a:rPr lang="en-GB"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Pengganggu</a:t>
            </a:r>
            <a:r>
              <a:rPr lang="en-GB"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Privacy</a:t>
            </a:r>
          </a:p>
        </p:txBody>
      </p:sp>
      <p:sp>
        <p:nvSpPr>
          <p:cNvPr id="126979" name="Rectangle 2"/>
          <p:cNvSpPr>
            <a:spLocks noGrp="1" noChangeArrowheads="1"/>
          </p:cNvSpPr>
          <p:nvPr>
            <p:ph type="body" idx="1"/>
          </p:nvPr>
        </p:nvSpPr>
        <p:spPr>
          <a:xfrm>
            <a:off x="755650" y="1844675"/>
            <a:ext cx="6299200" cy="2916238"/>
          </a:xfrm>
        </p:spPr>
        <p:txBody>
          <a:bodyPr/>
          <a:lstStyle/>
          <a:p>
            <a:pPr marL="604838" indent="-514350" eaLnBrk="1" hangingPunct="1">
              <a:buFont typeface="Calibri Light" panose="020F0302020204030204" pitchFamily="34" charset="0"/>
              <a:buAutoNum type="arabicPeriod"/>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smtClean="0"/>
              <a:t>Perkembangan TI</a:t>
            </a:r>
          </a:p>
          <a:p>
            <a:pPr marL="628650" lvl="4" indent="0" eaLnBrk="1" hangingPunct="1">
              <a:buSzPct val="45000"/>
              <a:buFont typeface="Calibri" panose="020F0502020204030204" pitchFamily="34" charset="0"/>
              <a:buNone/>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smtClean="0"/>
              <a:t>Meningkatkan komunikasi,komputasi dan pengawasan </a:t>
            </a:r>
          </a:p>
          <a:p>
            <a:pPr marL="604838" indent="-514350" eaLnBrk="1" hangingPunct="1">
              <a:buFont typeface="Calibri Light" panose="020F0302020204030204" pitchFamily="34" charset="0"/>
              <a:buAutoNum type="arabicPeriod"/>
              <a:tabLst>
                <a:tab pos="15875" algn="l"/>
                <a:tab pos="641350" algn="l"/>
                <a:tab pos="1282700" algn="l"/>
                <a:tab pos="1925638" algn="l"/>
                <a:tab pos="2568575" algn="l"/>
                <a:tab pos="3211513" algn="l"/>
                <a:tab pos="3854450" algn="l"/>
                <a:tab pos="4497388" algn="l"/>
                <a:tab pos="5140325" algn="l"/>
                <a:tab pos="5783263" algn="l"/>
                <a:tab pos="6426200" algn="l"/>
                <a:tab pos="7069138" algn="l"/>
                <a:tab pos="7712075" algn="l"/>
                <a:tab pos="8355013" algn="l"/>
                <a:tab pos="8997950" algn="l"/>
                <a:tab pos="9640888" algn="l"/>
                <a:tab pos="10283825" algn="l"/>
                <a:tab pos="10926763" algn="l"/>
              </a:tabLst>
            </a:pPr>
            <a:r>
              <a:rPr lang="en-GB" altLang="en-US" sz="2400" smtClean="0"/>
              <a:t>Pertumbuhan nilai informasi untuk pengambilan keputusan</a:t>
            </a:r>
          </a:p>
        </p:txBody>
      </p:sp>
      <p:pic>
        <p:nvPicPr>
          <p:cNvPr id="126980" name="Picture 4" descr="privac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6325" y="2690813"/>
            <a:ext cx="3059113" cy="419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Kasus</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1:</a:t>
            </a:r>
            <a:b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Apakah</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perlu</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melihat</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a:t>
            </a:r>
          </a:p>
        </p:txBody>
      </p:sp>
      <p:sp>
        <p:nvSpPr>
          <p:cNvPr id="47107" name="Rectangle 3"/>
          <p:cNvSpPr>
            <a:spLocks noGrp="1" noChangeArrowheads="1"/>
          </p:cNvSpPr>
          <p:nvPr>
            <p:ph type="body" idx="1"/>
          </p:nvPr>
        </p:nvSpPr>
        <p:spPr>
          <a:xfrm>
            <a:off x="822325" y="1916113"/>
            <a:ext cx="8315325" cy="2052637"/>
          </a:xfrm>
        </p:spPr>
        <p:txBody>
          <a:bodyPr rtlCol="0">
            <a:normAutofit/>
          </a:bodyPr>
          <a:lstStyle/>
          <a:p>
            <a:pPr marL="434340" indent="-34290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Pekerjaan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Anda</a:t>
            </a:r>
            <a:r>
              <a:rPr lang="en-US" altLang="en-US" sz="2400" dirty="0" smtClean="0">
                <a:solidFill>
                  <a:schemeClr val="tx1">
                    <a:lumMod val="75000"/>
                    <a:lumOff val="25000"/>
                  </a:schemeClr>
                </a:solidFill>
              </a:rPr>
              <a:t>: database administrator di data backup center. </a:t>
            </a:r>
          </a:p>
          <a:p>
            <a:pPr marL="434340" indent="-342900" eaLnBrk="1" fontAlgn="auto" hangingPunct="1">
              <a:buFont typeface="Wingdings" panose="05000000000000000000" pitchFamily="2" charset="2"/>
              <a:buChar char="ü"/>
              <a:defRPr/>
            </a:pPr>
            <a:r>
              <a:rPr lang="en-US" altLang="en-US" sz="2400" dirty="0" err="1" smtClean="0">
                <a:solidFill>
                  <a:schemeClr val="tx1">
                    <a:lumMod val="75000"/>
                    <a:lumOff val="25000"/>
                  </a:schemeClr>
                </a:solidFill>
              </a:rPr>
              <a:t>Anda</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boleh</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mencek</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semua</a:t>
            </a:r>
            <a:r>
              <a:rPr lang="en-US" altLang="en-US" sz="2400" dirty="0" smtClean="0">
                <a:solidFill>
                  <a:schemeClr val="tx1">
                    <a:lumMod val="75000"/>
                    <a:lumOff val="25000"/>
                  </a:schemeClr>
                </a:solidFill>
              </a:rPr>
              <a:t> data??</a:t>
            </a:r>
          </a:p>
          <a:p>
            <a:pPr marL="434340" indent="-342900" eaLnBrk="1" fontAlgn="auto" hangingPunct="1">
              <a:buFont typeface="Wingdings" panose="05000000000000000000" pitchFamily="2" charset="2"/>
              <a:buChar char="ü"/>
              <a:defRPr/>
            </a:pPr>
            <a:r>
              <a:rPr lang="en-US" altLang="en-US" sz="2400" dirty="0" smtClean="0">
                <a:solidFill>
                  <a:schemeClr val="tx1">
                    <a:lumMod val="75000"/>
                    <a:lumOff val="25000"/>
                  </a:schemeClr>
                </a:solidFill>
              </a:rPr>
              <a:t>Data: </a:t>
            </a:r>
            <a:r>
              <a:rPr lang="en-US" altLang="en-US" sz="2400" dirty="0" err="1" smtClean="0">
                <a:solidFill>
                  <a:schemeClr val="tx1">
                    <a:lumMod val="75000"/>
                    <a:lumOff val="25000"/>
                  </a:schemeClr>
                </a:solidFill>
              </a:rPr>
              <a:t>pengetahuan</a:t>
            </a:r>
            <a:r>
              <a:rPr lang="en-US" altLang="en-US" sz="2400" dirty="0" smtClean="0">
                <a:solidFill>
                  <a:schemeClr val="tx1">
                    <a:lumMod val="75000"/>
                    <a:lumOff val="25000"/>
                  </a:schemeClr>
                </a:solidFill>
              </a:rPr>
              <a:t>/</a:t>
            </a:r>
            <a:r>
              <a:rPr lang="en-US" altLang="en-US" sz="2400" dirty="0" err="1" smtClean="0">
                <a:solidFill>
                  <a:schemeClr val="tx1">
                    <a:lumMod val="75000"/>
                    <a:lumOff val="25000"/>
                  </a:schemeClr>
                </a:solidFill>
              </a:rPr>
              <a:t>informasi</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ttg</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perusahaan</a:t>
            </a:r>
            <a:r>
              <a:rPr lang="en-US" altLang="en-US" sz="2400" dirty="0" smtClean="0">
                <a:solidFill>
                  <a:schemeClr val="tx1">
                    <a:lumMod val="75000"/>
                    <a:lumOff val="25000"/>
                  </a:schemeClr>
                </a:solidFill>
              </a:rPr>
              <a:t> </a:t>
            </a:r>
            <a:r>
              <a:rPr lang="en-US" altLang="en-US" sz="2400" dirty="0" err="1" smtClean="0">
                <a:solidFill>
                  <a:schemeClr val="tx1">
                    <a:lumMod val="75000"/>
                    <a:lumOff val="25000"/>
                  </a:schemeClr>
                </a:solidFill>
              </a:rPr>
              <a:t>swasta</a:t>
            </a:r>
            <a:r>
              <a:rPr lang="en-US" altLang="en-US" sz="2400" dirty="0" smtClean="0">
                <a:solidFill>
                  <a:schemeClr val="tx1">
                    <a:lumMod val="75000"/>
                    <a:lumOff val="25000"/>
                  </a:schemeClr>
                </a:solidFill>
              </a:rPr>
              <a:t> </a:t>
            </a:r>
          </a:p>
        </p:txBody>
      </p:sp>
    </p:spTree>
  </p:cSld>
  <p:clrMapOvr>
    <a:masterClrMapping/>
  </p:clrMapOvr>
  <p:transition spd="slow"/>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5"/>
          <p:cNvSpPr>
            <a:spLocks noGrp="1" noChangeArrowheads="1"/>
          </p:cNvSpPr>
          <p:nvPr>
            <p:ph type="body" sz="half" idx="1"/>
          </p:nvPr>
        </p:nvSpPr>
        <p:spPr>
          <a:xfrm>
            <a:off x="733425" y="1268413"/>
            <a:ext cx="3924300" cy="2879725"/>
          </a:xfrm>
          <a:ln w="12700">
            <a:solidFill>
              <a:srgbClr val="C0C0C0"/>
            </a:solidFill>
            <a:miter lim="800000"/>
            <a:headEnd/>
            <a:tailEnd/>
          </a:ln>
        </p:spPr>
        <p:txBody>
          <a:bodyPr/>
          <a:lstStyle/>
          <a:p>
            <a:pPr indent="0" eaLnBrk="1" hangingPunct="1">
              <a:buFontTx/>
              <a:buNone/>
            </a:pPr>
            <a:r>
              <a:rPr lang="en-US" altLang="en-US" sz="2400" b="1" smtClean="0"/>
              <a:t>Konservatif:</a:t>
            </a:r>
          </a:p>
          <a:p>
            <a:pPr indent="0" eaLnBrk="1" hangingPunct="1">
              <a:buFontTx/>
              <a:buNone/>
            </a:pPr>
            <a:r>
              <a:rPr lang="en-US" altLang="en-US" sz="2400" b="1" smtClean="0"/>
              <a:t>Privasi hal penting bagi klien Anda. Mereka percayakan data sensitif mereka, dan berharap Anda tidak mengintipnya.</a:t>
            </a:r>
          </a:p>
          <a:p>
            <a:pPr indent="0" eaLnBrk="1" hangingPunct="1">
              <a:buFontTx/>
              <a:buNone/>
            </a:pPr>
            <a:endParaRPr lang="en-US" altLang="en-US" sz="2400" b="1" smtClean="0"/>
          </a:p>
        </p:txBody>
      </p:sp>
      <p:sp>
        <p:nvSpPr>
          <p:cNvPr id="131075" name="Rectangle 6"/>
          <p:cNvSpPr>
            <a:spLocks noGrp="1" noChangeArrowheads="1"/>
          </p:cNvSpPr>
          <p:nvPr>
            <p:ph type="body" sz="half" idx="2"/>
          </p:nvPr>
        </p:nvSpPr>
        <p:spPr>
          <a:xfrm>
            <a:off x="4787900" y="1268413"/>
            <a:ext cx="3816350" cy="2879725"/>
          </a:xfrm>
          <a:ln w="12700">
            <a:solidFill>
              <a:srgbClr val="C0C0C0"/>
            </a:solidFill>
            <a:miter lim="800000"/>
            <a:headEnd/>
            <a:tailEnd/>
          </a:ln>
        </p:spPr>
        <p:txBody>
          <a:bodyPr/>
          <a:lstStyle/>
          <a:p>
            <a:pPr indent="0" eaLnBrk="1" hangingPunct="1">
              <a:buFontTx/>
              <a:buNone/>
            </a:pPr>
            <a:r>
              <a:rPr lang="en-US" altLang="en-US" sz="2400" b="1" smtClean="0"/>
              <a:t>Liberal:</a:t>
            </a:r>
          </a:p>
          <a:p>
            <a:pPr indent="0" eaLnBrk="1" hangingPunct="1">
              <a:buFontTx/>
              <a:buNone/>
            </a:pPr>
            <a:r>
              <a:rPr lang="en-US" altLang="en-US" sz="2400" b="1" smtClean="0"/>
              <a:t>Bagian dari tugas administrator adalah memverifikasi integritas data. Tidak masalah untuk melihat data. Kecuali kalau Anda membocorkannya</a:t>
            </a:r>
          </a:p>
        </p:txBody>
      </p:sp>
      <p:sp>
        <p:nvSpPr>
          <p:cNvPr id="131076" name="Rectangle 8"/>
          <p:cNvSpPr>
            <a:spLocks noChangeArrowheads="1"/>
          </p:cNvSpPr>
          <p:nvPr/>
        </p:nvSpPr>
        <p:spPr bwMode="auto">
          <a:xfrm>
            <a:off x="733425" y="4292600"/>
            <a:ext cx="7870825" cy="1970088"/>
          </a:xfrm>
          <a:prstGeom prst="rect">
            <a:avLst/>
          </a:prstGeom>
          <a:noFill/>
          <a:ln w="12700">
            <a:solidFill>
              <a:srgbClr val="C0C0C0"/>
            </a:solidFill>
            <a:miter lim="800000"/>
            <a:headEnd/>
            <a:tailEnd/>
          </a:ln>
          <a:effectLst>
            <a:outerShdw dist="51782" dir="6150641" algn="ctr" rotWithShape="0">
              <a:schemeClr val="bg2">
                <a:alpha val="75000"/>
              </a:schemeClr>
            </a:outerShdw>
          </a:effectLst>
          <a:extLst>
            <a:ext uri="{909E8E84-426E-40DD-AFC4-6F175D3DCCD1}">
              <a14:hiddenFill xmlns:a14="http://schemas.microsoft.com/office/drawing/2010/main">
                <a:solidFill>
                  <a:srgbClr val="FFFFFF"/>
                </a:solidFill>
              </a14:hiddenFill>
            </a:ext>
          </a:extLst>
        </p:spPr>
        <p:txBody>
          <a:bodyPr lIns="32146" tIns="0" rIns="32146" bIns="0"/>
          <a:lstStyle>
            <a:lvl1pPr marL="17463" defTabSz="642938">
              <a:defRPr sz="4400" b="1">
                <a:solidFill>
                  <a:schemeClr val="tx2"/>
                </a:solidFill>
                <a:latin typeface="Verdana" panose="020B0604030504040204" pitchFamily="34" charset="0"/>
              </a:defRPr>
            </a:lvl1pPr>
            <a:lvl2pPr marL="742950" indent="-285750" defTabSz="642938">
              <a:defRPr sz="4400" b="1">
                <a:solidFill>
                  <a:schemeClr val="tx2"/>
                </a:solidFill>
                <a:latin typeface="Verdana" panose="020B0604030504040204" pitchFamily="34" charset="0"/>
              </a:defRPr>
            </a:lvl2pPr>
            <a:lvl3pPr marL="1143000" indent="-228600" defTabSz="642938">
              <a:defRPr sz="4400" b="1">
                <a:solidFill>
                  <a:schemeClr val="tx2"/>
                </a:solidFill>
                <a:latin typeface="Verdana" panose="020B0604030504040204" pitchFamily="34" charset="0"/>
              </a:defRPr>
            </a:lvl3pPr>
            <a:lvl4pPr marL="1600200" indent="-228600" defTabSz="642938">
              <a:defRPr sz="4400" b="1">
                <a:solidFill>
                  <a:schemeClr val="tx2"/>
                </a:solidFill>
                <a:latin typeface="Verdana" panose="020B0604030504040204" pitchFamily="34" charset="0"/>
              </a:defRPr>
            </a:lvl4pPr>
            <a:lvl5pPr marL="2057400" indent="-228600" defTabSz="642938">
              <a:defRPr sz="4400" b="1">
                <a:solidFill>
                  <a:schemeClr val="tx2"/>
                </a:solidFill>
                <a:latin typeface="Verdana" panose="020B0604030504040204" pitchFamily="34" charset="0"/>
              </a:defRPr>
            </a:lvl5pPr>
            <a:lvl6pPr marL="2514600" indent="-228600" defTabSz="642938" eaLnBrk="0" fontAlgn="base" hangingPunct="0">
              <a:spcBef>
                <a:spcPct val="0"/>
              </a:spcBef>
              <a:spcAft>
                <a:spcPct val="0"/>
              </a:spcAft>
              <a:defRPr sz="4400" b="1">
                <a:solidFill>
                  <a:schemeClr val="tx2"/>
                </a:solidFill>
                <a:latin typeface="Verdana" panose="020B0604030504040204" pitchFamily="34" charset="0"/>
              </a:defRPr>
            </a:lvl6pPr>
            <a:lvl7pPr marL="2971800" indent="-228600" defTabSz="642938" eaLnBrk="0" fontAlgn="base" hangingPunct="0">
              <a:spcBef>
                <a:spcPct val="0"/>
              </a:spcBef>
              <a:spcAft>
                <a:spcPct val="0"/>
              </a:spcAft>
              <a:defRPr sz="4400" b="1">
                <a:solidFill>
                  <a:schemeClr val="tx2"/>
                </a:solidFill>
                <a:latin typeface="Verdana" panose="020B0604030504040204" pitchFamily="34" charset="0"/>
              </a:defRPr>
            </a:lvl7pPr>
            <a:lvl8pPr marL="3429000" indent="-228600" defTabSz="642938" eaLnBrk="0" fontAlgn="base" hangingPunct="0">
              <a:spcBef>
                <a:spcPct val="0"/>
              </a:spcBef>
              <a:spcAft>
                <a:spcPct val="0"/>
              </a:spcAft>
              <a:defRPr sz="4400" b="1">
                <a:solidFill>
                  <a:schemeClr val="tx2"/>
                </a:solidFill>
                <a:latin typeface="Verdana" panose="020B0604030504040204" pitchFamily="34" charset="0"/>
              </a:defRPr>
            </a:lvl8pPr>
            <a:lvl9pPr marL="3886200" indent="-228600" defTabSz="642938" eaLnBrk="0" fontAlgn="base" hangingPunct="0">
              <a:spcBef>
                <a:spcPct val="0"/>
              </a:spcBef>
              <a:spcAft>
                <a:spcPct val="0"/>
              </a:spcAft>
              <a:defRPr sz="4400" b="1">
                <a:solidFill>
                  <a:schemeClr val="tx2"/>
                </a:solidFill>
                <a:latin typeface="Verdana" panose="020B0604030504040204" pitchFamily="34" charset="0"/>
              </a:defRPr>
            </a:lvl9pPr>
          </a:lstStyle>
          <a:p>
            <a:pPr eaLnBrk="1" hangingPunct="1">
              <a:lnSpc>
                <a:spcPct val="110000"/>
              </a:lnSpc>
            </a:pPr>
            <a:r>
              <a:rPr lang="en-US" altLang="en-US" sz="2400">
                <a:solidFill>
                  <a:schemeClr val="tx1"/>
                </a:solidFill>
                <a:latin typeface="Arial Rounded MT"/>
                <a:cs typeface="Arial" panose="020B0604020202020204" pitchFamily="34" charset="0"/>
              </a:rPr>
              <a:t>Kesimpulan:</a:t>
            </a:r>
          </a:p>
          <a:p>
            <a:pPr eaLnBrk="1" hangingPunct="1">
              <a:lnSpc>
                <a:spcPct val="110000"/>
              </a:lnSpc>
            </a:pPr>
            <a:r>
              <a:rPr lang="en-US" altLang="en-US" sz="2400">
                <a:solidFill>
                  <a:schemeClr val="tx1"/>
                </a:solidFill>
                <a:latin typeface="Arial Rounded MT"/>
                <a:cs typeface="Arial" panose="020B0604020202020204" pitchFamily="34" charset="0"/>
              </a:rPr>
              <a:t>Sebagai administrator untuk backup dan replikasi data, mereview data yang dipercayakan kepada Anda dilakukan seperlunya bila terkait dengan pekerjaan. </a:t>
            </a:r>
          </a:p>
          <a:p>
            <a:pPr eaLnBrk="1" hangingPunct="1">
              <a:lnSpc>
                <a:spcPct val="110000"/>
              </a:lnSpc>
            </a:pPr>
            <a:endParaRPr lang="en-US" altLang="en-US" sz="2400">
              <a:solidFill>
                <a:schemeClr val="tx1"/>
              </a:solidFill>
              <a:latin typeface="Arial Rounded MT"/>
              <a:cs typeface="Arial" panose="020B0604020202020204" pitchFamily="34" charset="0"/>
            </a:endParaRPr>
          </a:p>
        </p:txBody>
      </p:sp>
    </p:spTree>
  </p:cSld>
  <p:clrMapOvr>
    <a:masterClrMapping/>
  </p:clrMapOvr>
  <p:transition spd="slow"/>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2"/>
          <p:cNvSpPr>
            <a:spLocks noGrp="1" noChangeArrowheads="1"/>
          </p:cNvSpPr>
          <p:nvPr>
            <p:ph type="title"/>
          </p:nvPr>
        </p:nvSpPr>
        <p:spPr/>
        <p:txBody>
          <a:bodyPr/>
          <a:lstStyle/>
          <a:p>
            <a:pPr eaLnBrk="1" fontAlgn="auto" hangingPunct="1">
              <a:spcAft>
                <a:spcPts val="0"/>
              </a:spcAft>
              <a:defRPr/>
            </a:pP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Kasus</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2:</a:t>
            </a:r>
            <a:b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b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Sekuriti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vs</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a:t>
            </a:r>
            <a:r>
              <a:rPr lang="en-US" sz="3600" b="1" dirty="0" err="1" smtClean="0">
                <a:solidFill>
                  <a:srgbClr val="002060"/>
                </a:solidFill>
                <a:latin typeface="Verdana" panose="020B0604030504040204" pitchFamily="34" charset="0"/>
                <a:ea typeface="Verdana" panose="020B0604030504040204" pitchFamily="34" charset="0"/>
                <a:cs typeface="Verdana" panose="020B0604030504040204" pitchFamily="34" charset="0"/>
              </a:rPr>
              <a:t>Invasi</a:t>
            </a:r>
            <a:r>
              <a:rPr lang="en-US" sz="3600" b="1" dirty="0" smtClean="0">
                <a:solidFill>
                  <a:srgbClr val="002060"/>
                </a:solidFill>
                <a:latin typeface="Verdana" panose="020B0604030504040204" pitchFamily="34" charset="0"/>
                <a:ea typeface="Verdana" panose="020B0604030504040204" pitchFamily="34" charset="0"/>
                <a:cs typeface="Verdana" panose="020B0604030504040204" pitchFamily="34" charset="0"/>
              </a:rPr>
              <a:t> Privacy?</a:t>
            </a:r>
          </a:p>
        </p:txBody>
      </p:sp>
      <p:sp>
        <p:nvSpPr>
          <p:cNvPr id="133123" name="Rectangle 3"/>
          <p:cNvSpPr>
            <a:spLocks noGrp="1" noChangeArrowheads="1"/>
          </p:cNvSpPr>
          <p:nvPr>
            <p:ph type="body" idx="1"/>
          </p:nvPr>
        </p:nvSpPr>
        <p:spPr>
          <a:xfrm>
            <a:off x="817563" y="1916113"/>
            <a:ext cx="8315325" cy="3321050"/>
          </a:xfrm>
        </p:spPr>
        <p:txBody>
          <a:bodyPr/>
          <a:lstStyle/>
          <a:p>
            <a:pPr marL="433388" indent="-342900" eaLnBrk="1" hangingPunct="1">
              <a:buFont typeface="Wingdings" panose="05000000000000000000" pitchFamily="2" charset="2"/>
              <a:buChar char="ü"/>
            </a:pPr>
            <a:r>
              <a:rPr lang="en-US" altLang="en-US" sz="2400" dirty="0" err="1" smtClean="0"/>
              <a:t>Pekerjaan</a:t>
            </a:r>
            <a:r>
              <a:rPr lang="en-US" altLang="en-US" sz="2400" dirty="0" smtClean="0"/>
              <a:t> </a:t>
            </a:r>
            <a:r>
              <a:rPr lang="en-US" altLang="en-US" sz="2400" dirty="0" err="1" smtClean="0"/>
              <a:t>Anda</a:t>
            </a:r>
            <a:r>
              <a:rPr lang="en-US" altLang="en-US" sz="2400" dirty="0" smtClean="0"/>
              <a:t>: database administrator di ISP. </a:t>
            </a:r>
          </a:p>
          <a:p>
            <a:pPr marL="433388" indent="-342900" eaLnBrk="1" hangingPunct="1">
              <a:buFont typeface="Wingdings" panose="05000000000000000000" pitchFamily="2" charset="2"/>
              <a:buChar char="ü"/>
            </a:pPr>
            <a:r>
              <a:rPr lang="en-US" altLang="en-US" sz="2400" dirty="0" err="1" smtClean="0"/>
              <a:t>Anda</a:t>
            </a:r>
            <a:r>
              <a:rPr lang="en-US" altLang="en-US" sz="2400" dirty="0" smtClean="0"/>
              <a:t> </a:t>
            </a:r>
            <a:r>
              <a:rPr lang="en-US" altLang="en-US" sz="2400" dirty="0" err="1" smtClean="0"/>
              <a:t>bertugas</a:t>
            </a:r>
            <a:r>
              <a:rPr lang="en-US" altLang="en-US" sz="2400" dirty="0" smtClean="0"/>
              <a:t> </a:t>
            </a:r>
            <a:r>
              <a:rPr lang="en-US" altLang="en-US" sz="2400" dirty="0" err="1" smtClean="0"/>
              <a:t>mengamati</a:t>
            </a:r>
            <a:r>
              <a:rPr lang="en-US" altLang="en-US" sz="2400" dirty="0" smtClean="0"/>
              <a:t> </a:t>
            </a:r>
            <a:r>
              <a:rPr lang="en-US" altLang="en-US" sz="2400" dirty="0" err="1" smtClean="0"/>
              <a:t>trafik</a:t>
            </a:r>
            <a:r>
              <a:rPr lang="en-US" altLang="en-US" sz="2400" dirty="0" smtClean="0"/>
              <a:t> </a:t>
            </a:r>
            <a:r>
              <a:rPr lang="en-US" altLang="en-US" sz="2400" dirty="0" err="1" smtClean="0"/>
              <a:t>pengguna</a:t>
            </a:r>
            <a:endParaRPr lang="en-US" altLang="en-US" sz="2400" dirty="0" smtClean="0"/>
          </a:p>
          <a:p>
            <a:pPr marL="433388" indent="-342900" eaLnBrk="1" hangingPunct="1">
              <a:buFont typeface="Wingdings" panose="05000000000000000000" pitchFamily="2" charset="2"/>
              <a:buChar char="ü"/>
            </a:pPr>
            <a:r>
              <a:rPr lang="en-US" altLang="en-US" sz="2400" dirty="0" smtClean="0"/>
              <a:t>Data: log web </a:t>
            </a:r>
            <a:r>
              <a:rPr lang="en-US" altLang="en-US" sz="2400" dirty="0" err="1" smtClean="0"/>
              <a:t>akses</a:t>
            </a:r>
            <a:endParaRPr lang="en-US" altLang="en-US" sz="2400" dirty="0" smtClean="0"/>
          </a:p>
          <a:p>
            <a:pPr marL="433388" indent="-342900" eaLnBrk="1" hangingPunct="1">
              <a:buFont typeface="Wingdings" panose="05000000000000000000" pitchFamily="2" charset="2"/>
              <a:buChar char="ü"/>
            </a:pPr>
            <a:r>
              <a:rPr lang="en-US" altLang="en-US" sz="2400" dirty="0" smtClean="0"/>
              <a:t>Problem: </a:t>
            </a:r>
            <a:r>
              <a:rPr lang="en-US" altLang="en-US" sz="2400" dirty="0" err="1" smtClean="0"/>
              <a:t>Apakah</a:t>
            </a:r>
            <a:r>
              <a:rPr lang="en-US" altLang="en-US" sz="2400" dirty="0" smtClean="0"/>
              <a:t> </a:t>
            </a:r>
            <a:r>
              <a:rPr lang="en-US" altLang="en-US" sz="2400" dirty="0" err="1" smtClean="0"/>
              <a:t>Anda</a:t>
            </a:r>
            <a:r>
              <a:rPr lang="en-US" altLang="en-US" sz="2400" dirty="0" smtClean="0"/>
              <a:t> </a:t>
            </a:r>
            <a:r>
              <a:rPr lang="en-US" altLang="en-US" sz="2400" dirty="0" err="1" smtClean="0"/>
              <a:t>dibenarkan</a:t>
            </a:r>
            <a:r>
              <a:rPr lang="en-US" altLang="en-US" sz="2400" dirty="0" smtClean="0"/>
              <a:t> </a:t>
            </a:r>
            <a:r>
              <a:rPr lang="en-US" altLang="en-US" sz="2400" dirty="0" err="1" smtClean="0"/>
              <a:t>mereview</a:t>
            </a:r>
            <a:r>
              <a:rPr lang="en-US" altLang="en-US" sz="2400" dirty="0" smtClean="0"/>
              <a:t> </a:t>
            </a:r>
            <a:r>
              <a:rPr lang="en-US" altLang="en-US" sz="2400" dirty="0" err="1" smtClean="0"/>
              <a:t>akses</a:t>
            </a:r>
            <a:r>
              <a:rPr lang="en-US" altLang="en-US" sz="2400" dirty="0" smtClean="0"/>
              <a:t> data </a:t>
            </a:r>
            <a:r>
              <a:rPr lang="en-US" altLang="en-US" sz="2400" dirty="0" err="1" smtClean="0"/>
              <a:t>sehingga</a:t>
            </a:r>
            <a:r>
              <a:rPr lang="en-US" altLang="en-US" sz="2400" dirty="0" smtClean="0"/>
              <a:t> </a:t>
            </a:r>
            <a:r>
              <a:rPr lang="en-US" altLang="en-US" sz="2400" dirty="0" err="1" smtClean="0"/>
              <a:t>Anda</a:t>
            </a:r>
            <a:r>
              <a:rPr lang="en-US" altLang="en-US" sz="2400" dirty="0" smtClean="0"/>
              <a:t> </a:t>
            </a:r>
            <a:r>
              <a:rPr lang="en-US" altLang="en-US" sz="2400" dirty="0" err="1" smtClean="0"/>
              <a:t>mengetahui</a:t>
            </a:r>
            <a:r>
              <a:rPr lang="en-US" altLang="en-US" sz="2400" dirty="0" smtClean="0"/>
              <a:t> </a:t>
            </a:r>
            <a:r>
              <a:rPr lang="en-US" altLang="en-US" sz="2400" dirty="0" err="1" smtClean="0"/>
              <a:t>hal-hal</a:t>
            </a:r>
            <a:r>
              <a:rPr lang="en-US" altLang="en-US" sz="2400" dirty="0" smtClean="0"/>
              <a:t> yang </a:t>
            </a:r>
            <a:r>
              <a:rPr lang="en-US" altLang="en-US" sz="2400" dirty="0" err="1" smtClean="0"/>
              <a:t>dilakukan</a:t>
            </a:r>
            <a:r>
              <a:rPr lang="en-US" altLang="en-US" sz="2400" dirty="0" smtClean="0"/>
              <a:t> </a:t>
            </a:r>
            <a:r>
              <a:rPr lang="en-US" altLang="en-US" sz="2400" dirty="0" err="1" smtClean="0"/>
              <a:t>pengguna</a:t>
            </a:r>
            <a:r>
              <a:rPr lang="en-US" altLang="en-US" sz="2400" dirty="0" smtClean="0"/>
              <a:t>?</a:t>
            </a:r>
          </a:p>
        </p:txBody>
      </p:sp>
    </p:spTree>
  </p:cSld>
  <p:clrMapOvr>
    <a:masterClrMapping/>
  </p:clrMapOvr>
  <p:transition spd="slow"/>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TM02900769[[fn=Retrospect]]</Template>
  <TotalTime>897</TotalTime>
  <Words>11030</Words>
  <Application>Microsoft Office PowerPoint</Application>
  <PresentationFormat>On-screen Show (4:3)</PresentationFormat>
  <Paragraphs>1087</Paragraphs>
  <Slides>198</Slides>
  <Notes>34</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198</vt:i4>
      </vt:variant>
    </vt:vector>
  </HeadingPairs>
  <TitlesOfParts>
    <vt:vector size="217" baseType="lpstr">
      <vt:lpstr>Arial Unicode MS</vt:lpstr>
      <vt:lpstr>Dotum</vt:lpstr>
      <vt:lpstr>Arial</vt:lpstr>
      <vt:lpstr>Arial Rounded MT</vt:lpstr>
      <vt:lpstr>Bembo</vt:lpstr>
      <vt:lpstr>Calibri</vt:lpstr>
      <vt:lpstr>Calibri Light</vt:lpstr>
      <vt:lpstr>DomCasual-Bold</vt:lpstr>
      <vt:lpstr>Guardi-Bold</vt:lpstr>
      <vt:lpstr>Humanist777BT-BoldB</vt:lpstr>
      <vt:lpstr>Humanist777BT-RomanB</vt:lpstr>
      <vt:lpstr>Monotype Corsiva</vt:lpstr>
      <vt:lpstr>Souvenir Lt BT</vt:lpstr>
      <vt:lpstr>Tahoma</vt:lpstr>
      <vt:lpstr>Trebuchet MS</vt:lpstr>
      <vt:lpstr>Verdana</vt:lpstr>
      <vt:lpstr>Wingdings</vt:lpstr>
      <vt:lpstr>Wingdings 2</vt:lpstr>
      <vt:lpstr>Retrospect</vt:lpstr>
      <vt:lpstr>MATERI Etika Profesi</vt:lpstr>
      <vt:lpstr>BAB I</vt:lpstr>
      <vt:lpstr>Pengertian Etika</vt:lpstr>
      <vt:lpstr>Pengertian Etika (2)</vt:lpstr>
      <vt:lpstr>Moral</vt:lpstr>
      <vt:lpstr>Etika &amp; Moral</vt:lpstr>
      <vt:lpstr>Faktor yang mempengaruhi pelanggaran etika</vt:lpstr>
      <vt:lpstr>Faktor yang mempengaruhi pelanggaran etika (2)</vt:lpstr>
      <vt:lpstr>Sanksi Pelanggaran etika</vt:lpstr>
      <vt:lpstr>Etika &amp; Teknologi</vt:lpstr>
      <vt:lpstr>Etika &amp; Teknologi (2)</vt:lpstr>
      <vt:lpstr>Diskusi</vt:lpstr>
      <vt:lpstr>MATERI Etika Profesi</vt:lpstr>
      <vt:lpstr>BAB II</vt:lpstr>
      <vt:lpstr>Sejarah Etika Komputer</vt:lpstr>
      <vt:lpstr>Sejarah Etika Komputer (2)</vt:lpstr>
      <vt:lpstr>Sejarah Etika Komputer (3)</vt:lpstr>
      <vt:lpstr>Sejarah Etika Komputer (4)</vt:lpstr>
      <vt:lpstr>Isu-isu Pokok Etika Komputer</vt:lpstr>
      <vt:lpstr>Isu-isu Pokok Etika Komputer (2)</vt:lpstr>
      <vt:lpstr>Isu-isu Pokok Etika Komputer (3)</vt:lpstr>
      <vt:lpstr>Diskusi Bab II.</vt:lpstr>
      <vt:lpstr>MATERI Etika Profesi</vt:lpstr>
      <vt:lpstr>BAB III</vt:lpstr>
      <vt:lpstr>Manusia dan kebutuhannya</vt:lpstr>
      <vt:lpstr>Pekerjaan &amp; Profesi</vt:lpstr>
      <vt:lpstr>Pekerjaan &amp; Profesi (2)</vt:lpstr>
      <vt:lpstr>Pekerjaan &amp; Profesi (3)</vt:lpstr>
      <vt:lpstr>Profesi &amp; Profesional</vt:lpstr>
      <vt:lpstr>Profesi &amp; Profesional (2)</vt:lpstr>
      <vt:lpstr>Profesi &amp; Profesional (3)</vt:lpstr>
      <vt:lpstr>Profesional</vt:lpstr>
      <vt:lpstr>Pendekatan Orientasi Filosofi</vt:lpstr>
      <vt:lpstr>Pendekatan Orientasi Filosofi (2)</vt:lpstr>
      <vt:lpstr>Pendekatan Orientasi Perkembangan</vt:lpstr>
      <vt:lpstr>Pendekatan Orientasi Perkembangan (2)</vt:lpstr>
      <vt:lpstr>Pendekatan Orientasi Karakteristik</vt:lpstr>
      <vt:lpstr>Pendekatan Orientasi Karakteristik (2)</vt:lpstr>
      <vt:lpstr>Pendekatan Orientasi Non Tradisional</vt:lpstr>
      <vt:lpstr>Tugas</vt:lpstr>
      <vt:lpstr>MATERI Etika Profesi</vt:lpstr>
      <vt:lpstr>PROFESI dan MENINGKATKAN PROFESIONALISME di BIDANG TEKNOLOGI INFORMASI </vt:lpstr>
      <vt:lpstr>Pendahuluan</vt:lpstr>
      <vt:lpstr>Pendahuluan (2)</vt:lpstr>
      <vt:lpstr>Gambaran Umum Pekerjaan di Bidang Teknologi Informasi</vt:lpstr>
      <vt:lpstr>Gambaran Umum Pekerjaan di Bidang Teknologi Informasi (2)</vt:lpstr>
      <vt:lpstr>Karakteristik Kelayakan Sebagai Profesi</vt:lpstr>
      <vt:lpstr>Karakteristik Kelayakan Sebagai Profesi (2)</vt:lpstr>
      <vt:lpstr>Peningkatan Profesionalisme</vt:lpstr>
      <vt:lpstr>Peningkatan Profesionalisme (2)</vt:lpstr>
      <vt:lpstr>Profesional Dengan sertifikasi</vt:lpstr>
      <vt:lpstr>Profesional Dengan sertifikasi (2)</vt:lpstr>
      <vt:lpstr>Profesional Dengan sertifikasi (3)</vt:lpstr>
      <vt:lpstr>Jenis-Jenis Sertifikasi</vt:lpstr>
      <vt:lpstr>Jenis-Jenis Sertifikasi (2)</vt:lpstr>
      <vt:lpstr>Jenis-Jenis Sertifikasi (3)</vt:lpstr>
      <vt:lpstr>MATERI Etika Profesi</vt:lpstr>
      <vt:lpstr> ORGANISASI dan KODE ETIK PROFESI </vt:lpstr>
      <vt:lpstr>Organisasi Profesi</vt:lpstr>
      <vt:lpstr>Organisasi Profesi (2)</vt:lpstr>
      <vt:lpstr>Proses Profesional</vt:lpstr>
      <vt:lpstr>Proses Profesional (2)</vt:lpstr>
      <vt:lpstr>Proses Profesional (3)</vt:lpstr>
      <vt:lpstr>Organisasi-Organisasi Profesi</vt:lpstr>
      <vt:lpstr>Organisasi-Organisasi Profesi (2)</vt:lpstr>
      <vt:lpstr>Fungsi Pokok Organisasi Profesi</vt:lpstr>
      <vt:lpstr>Fungsi Pokok Organisasi Profesi (2)</vt:lpstr>
      <vt:lpstr>Fungsi Pokok Organisasi Profesi (3)</vt:lpstr>
      <vt:lpstr>Fungsi Pokok Organisasi Profesi (4)</vt:lpstr>
      <vt:lpstr>Organisasi Profesi TI di Indonesia</vt:lpstr>
      <vt:lpstr>Organisasi Profesi TI di Indonesia (2)</vt:lpstr>
      <vt:lpstr>Kode Etik</vt:lpstr>
      <vt:lpstr>Prinsip Dasar Kode Etik Profesi</vt:lpstr>
      <vt:lpstr>Prinsip Dasar Kode Etik Profesi (2)</vt:lpstr>
      <vt:lpstr>MATERI Etika Profesi</vt:lpstr>
      <vt:lpstr>ETIKA PROFESI TEKNOLOGI INFORMASI</vt:lpstr>
      <vt:lpstr>Selamat Datang  di Era Informasi</vt:lpstr>
      <vt:lpstr>BERIKUT ADA DATA-DATA YANG PERLU KITA CERMATI BERSAMA</vt:lpstr>
      <vt:lpstr>Setiap bulannya ada 2,7 miliar search di Google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Era Informasi</vt:lpstr>
      <vt:lpstr>Komputer = Universal Tools</vt:lpstr>
      <vt:lpstr>Komputer vs Manusia </vt:lpstr>
      <vt:lpstr>Komputer vs Manusia </vt:lpstr>
      <vt:lpstr>Komputer “membantu” Manusia </vt:lpstr>
      <vt:lpstr>Profesi TIK</vt:lpstr>
      <vt:lpstr>TIK Tingkatkan  Kapasitas Intelektual</vt:lpstr>
      <vt:lpstr>PAPA = 4 Isu  Etika Era Informasi</vt:lpstr>
      <vt:lpstr>Isu 1: Privacy (kerahasiaan)</vt:lpstr>
      <vt:lpstr>Pengganggu Privacy</vt:lpstr>
      <vt:lpstr>Kasus 1: Apakah perlu melihat?</vt:lpstr>
      <vt:lpstr>PowerPoint Presentation</vt:lpstr>
      <vt:lpstr>Kasus 2: Sekuriti vs Invasi Privacy?</vt:lpstr>
      <vt:lpstr>PowerPoint Presentation</vt:lpstr>
      <vt:lpstr>Kasus 3: Informasi Gaji Rekan Anda.</vt:lpstr>
      <vt:lpstr>PowerPoint Presentation</vt:lpstr>
      <vt:lpstr>Isu 2: Accuracy (kebenaran)</vt:lpstr>
      <vt:lpstr>Isu 3: Accuracy (kebenaran)</vt:lpstr>
      <vt:lpstr>Data Tanpa Integritas = Data Terkontaminasi</vt:lpstr>
      <vt:lpstr>Kasus 1: Rubah data untuk tujuan marketing</vt:lpstr>
      <vt:lpstr>PowerPoint Presentation</vt:lpstr>
      <vt:lpstr>Isu 4: Property (kepemilikan)</vt:lpstr>
      <vt:lpstr>Intellectual Property</vt:lpstr>
      <vt:lpstr>Property</vt:lpstr>
      <vt:lpstr>Isu 4: Accessibility (hak akses)</vt:lpstr>
      <vt:lpstr>Standar Etika Profesi IT</vt:lpstr>
      <vt:lpstr>10 Etika Komputer (Institut Etika Komputer) </vt:lpstr>
      <vt:lpstr>PowerPoint Presentation</vt:lpstr>
      <vt:lpstr>MATERI Etika Profesi</vt:lpstr>
      <vt:lpstr>BAB VII</vt:lpstr>
      <vt:lpstr>Pendahuluan</vt:lpstr>
      <vt:lpstr>Perkembangan Internet</vt:lpstr>
      <vt:lpstr>Perkembangan Internet (2)</vt:lpstr>
      <vt:lpstr>Perkembangan Internet (3)</vt:lpstr>
      <vt:lpstr>Karakteristik Dunia Maya</vt:lpstr>
      <vt:lpstr>Pentingnya Etika Di Dunia Maya</vt:lpstr>
      <vt:lpstr>Pentingnya Etika Di Dunia Maya (2)</vt:lpstr>
      <vt:lpstr>Contoh Etika Berinternet</vt:lpstr>
      <vt:lpstr>Contoh Etika Berinternet (2)</vt:lpstr>
      <vt:lpstr>Contoh Etika Berinternet (3)</vt:lpstr>
      <vt:lpstr>Contoh Etika Berinternet (4)</vt:lpstr>
      <vt:lpstr>Contoh Etika Berinternet (5)</vt:lpstr>
      <vt:lpstr>Contoh Etika Berinternet (6)</vt:lpstr>
      <vt:lpstr>Contoh Etika Berinternet (7)</vt:lpstr>
      <vt:lpstr>Contoh Etika Berinternet (8)</vt:lpstr>
      <vt:lpstr>Contoh Etika Berinternet (9)</vt:lpstr>
      <vt:lpstr>Contoh Etika Berinternet (10)</vt:lpstr>
      <vt:lpstr>Contoh Etika Berinternet (11)</vt:lpstr>
      <vt:lpstr>Contoh Etika Berinternet (12)</vt:lpstr>
      <vt:lpstr>Pelanggaran etika Berinternet</vt:lpstr>
      <vt:lpstr>Diskusi</vt:lpstr>
      <vt:lpstr>MATERI Etika Profesi</vt:lpstr>
      <vt:lpstr>ETIKA BISNIS dan E-COMMERCE</vt:lpstr>
      <vt:lpstr>Pendahuluan</vt:lpstr>
      <vt:lpstr>Alasan Bisnis Perlu Dilandasi Etika</vt:lpstr>
      <vt:lpstr>Alasan Bisnis Perlu Dilandasi Etika (2)</vt:lpstr>
      <vt:lpstr>Prinsip-Prinsip Etika</vt:lpstr>
      <vt:lpstr>Prinsip-Prinsip Etika (2)</vt:lpstr>
      <vt:lpstr>Prinsip-Prinsip Etika (3)</vt:lpstr>
      <vt:lpstr>Bisnis di Bidang TI</vt:lpstr>
      <vt:lpstr>Bisnis di Bidang TI (2)</vt:lpstr>
      <vt:lpstr>E-Commerce</vt:lpstr>
      <vt:lpstr>E-Commerce (2)</vt:lpstr>
      <vt:lpstr>E-Commerce (3)</vt:lpstr>
      <vt:lpstr>Model Hukum e-Commerce</vt:lpstr>
      <vt:lpstr>Model Hukum e-Commerce (2)</vt:lpstr>
      <vt:lpstr>Model Hukum e-Commerce (3)</vt:lpstr>
      <vt:lpstr>TUGAS 1 (cermati Lazada.com)</vt:lpstr>
      <vt:lpstr>TUGAS 2 (cermati Tokopedia.com)</vt:lpstr>
      <vt:lpstr>Pertanyaannya:</vt:lpstr>
      <vt:lpstr>MATERI Etika Profesi</vt:lpstr>
      <vt:lpstr>HAK CIPTA dan PERLINDUNGAN PROGRAM KOMPUTER</vt:lpstr>
      <vt:lpstr>Tinjauan Umum</vt:lpstr>
      <vt:lpstr>Tinjauan Umum (2)</vt:lpstr>
      <vt:lpstr>Jenis-Jenis Ciptaan Yang Dilindungi</vt:lpstr>
      <vt:lpstr>Hal-Hal Yang Tidak Dianggap Pelanggaran Hak Cipta</vt:lpstr>
      <vt:lpstr>Masa Berlaku Hak Cipta</vt:lpstr>
      <vt:lpstr>Ketentuan Pidana</vt:lpstr>
      <vt:lpstr>Perlindungan UUHC bagi Karya Cipta Program Komputer</vt:lpstr>
      <vt:lpstr>Perlindungan UUHC bagi Karya Cipta Program Komputer (2)</vt:lpstr>
      <vt:lpstr>UUHC no.19 Tahun 2002</vt:lpstr>
      <vt:lpstr>UUHC no.19 Tahun 2002 (2)</vt:lpstr>
      <vt:lpstr>UUHC no.19 Tahun 2002 (3)</vt:lpstr>
      <vt:lpstr>UUHC no.19 Tahun 2002 (4)</vt:lpstr>
      <vt:lpstr>UUHC no.19 Tahun 2002 (5)</vt:lpstr>
      <vt:lpstr>Pendaftaran Hak Cipta</vt:lpstr>
      <vt:lpstr>Pendaftaran Hak Cipta (2)</vt:lpstr>
      <vt:lpstr>Pendaftaran Hak Cipta (3)</vt:lpstr>
      <vt:lpstr>Pelanggaran Hak Cipta</vt:lpstr>
      <vt:lpstr>Pelanggaran Hak Cipta (2)</vt:lpstr>
      <vt:lpstr>Pelanggaran Hak Cipta (3)</vt:lpstr>
      <vt:lpstr>Pelanggaran Hak Cipta (4)</vt:lpstr>
      <vt:lpstr>Penyebab Maraknya Tingkat Pelanggaran Hak Cipta PL</vt:lpstr>
      <vt:lpstr>Penyebab Maraknya Tingkat Pelanggaran Hak Cipta PL (2)</vt:lpstr>
      <vt:lpstr>Upaya Mengatasi Pelanggaran Hak Cipta</vt:lpstr>
      <vt:lpstr>Lisensi Open Source</vt:lpstr>
      <vt:lpstr>Tugas</vt:lpstr>
      <vt:lpstr>MATERI Etika Profesi</vt:lpstr>
      <vt:lpstr>BAB X</vt:lpstr>
      <vt:lpstr>Lisensi Perangkat Lunak Komputer</vt:lpstr>
      <vt:lpstr>Jenis-Jenis Lisensi</vt:lpstr>
      <vt:lpstr>Jenis-Jenis Lisensi (2)</vt:lpstr>
      <vt:lpstr>Jenis-Jenis Lisensi (3)</vt:lpstr>
      <vt:lpstr>Jenis-Jenis Lisensi (4)</vt:lpstr>
      <vt:lpstr>Jenis-Jenis Lisensi (5)</vt:lpstr>
      <vt:lpstr>Perangkat Lunak Bebas</vt:lpstr>
      <vt:lpstr>Perangkat Lunak Bebas (2)</vt:lpstr>
      <vt:lpstr>Perangkat Lunak Bebas (3)</vt:lpstr>
      <vt:lpstr>Perangkat Lunak Bebas (4)</vt:lpstr>
      <vt:lpstr>Studi Kasus: Komunitas Pengguna Linux</vt:lpstr>
      <vt:lpstr>Studi Kasus: Komunitas Pengguna Linux</vt:lpstr>
      <vt:lpstr>Tugas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Etika Profesi &amp; Budi Pekerti</dc:title>
  <dc:creator>user</dc:creator>
  <cp:lastModifiedBy>Christ</cp:lastModifiedBy>
  <cp:revision>95</cp:revision>
  <cp:lastPrinted>2018-10-08T05:01:02Z</cp:lastPrinted>
  <dcterms:created xsi:type="dcterms:W3CDTF">2006-07-24T11:43:34Z</dcterms:created>
  <dcterms:modified xsi:type="dcterms:W3CDTF">2019-01-05T07:05:00Z</dcterms:modified>
</cp:coreProperties>
</file>

<file path=docProps/thumbnail.jpeg>
</file>